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67" r:id="rId15"/>
    <p:sldId id="268" r:id="rId16"/>
    <p:sldId id="269" r:id="rId17"/>
    <p:sldId id="270" r:id="rId18"/>
    <p:sldId id="271" r:id="rId19"/>
    <p:sldId id="274" r:id="rId20"/>
    <p:sldId id="272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5D3D-98D5-4959-A56B-9CF7858F211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DC21-A362-43EF-8D9E-AC1C0560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Pull up manual and take a quick look at Chapter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6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Comms</a:t>
            </a:r>
            <a:r>
              <a:rPr lang="en-US" dirty="0"/>
              <a:t> – not tried yet.  Would like to improve tracking of clues.</a:t>
            </a:r>
          </a:p>
          <a:p>
            <a:endParaRPr lang="en-US" dirty="0"/>
          </a:p>
          <a:p>
            <a:r>
              <a:rPr lang="en-US" dirty="0"/>
              <a:t>Plans – no printer</a:t>
            </a:r>
          </a:p>
          <a:p>
            <a:r>
              <a:rPr lang="en-US" dirty="0"/>
              <a:t>Plans writes, OPS Back Table prepares TAFS and </a:t>
            </a:r>
            <a:r>
              <a:rPr lang="en-US" dirty="0" err="1"/>
              <a:t>GPSes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At Canaan Valley, we had 2 at Ops back table, and 2 at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DC21-A362-43EF-8D9E-AC1C0560D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1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57" y="1654925"/>
            <a:ext cx="5225143" cy="220866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0">
                <a:effectLst>
                  <a:glow rad="76200">
                    <a:schemeClr val="tx1">
                      <a:lumMod val="75000"/>
                      <a:lumOff val="2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589" y="4466491"/>
            <a:ext cx="6355582" cy="1346767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3399"/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2589354" cy="2590800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97876" y="6248400"/>
            <a:ext cx="1040524" cy="457200"/>
          </a:xfrm>
          <a:prstGeom prst="rect">
            <a:avLst/>
          </a:prstGeom>
          <a:ln/>
        </p:spPr>
        <p:txBody>
          <a:bodyPr/>
          <a:lstStyle>
            <a:lvl1pPr algn="l">
              <a:buNone/>
              <a:defRPr sz="1800" b="0" i="0">
                <a:solidFill>
                  <a:srgbClr val="0033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4/26/17</a:t>
            </a:r>
            <a:endParaRPr lang="en-US" altLang="en-US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2506389" y="6159344"/>
            <a:ext cx="4359822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buNone/>
              <a:defRPr sz="1100" b="0" i="0" kern="120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 work by the Appalachian Search and Rescue Conference </a:t>
            </a:r>
            <a:b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[and insert name here] is licensed under the Attribution-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ShareAlike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4.0 International License (CC BY-SA 4.0) 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379811" cy="482763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8382000" y="6248400"/>
            <a:ext cx="6096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buNone/>
              <a:defRPr sz="2000" b="0" i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28E1356C-5422-4EED-A7CB-C7FDE19DFFA2}" type="slidenum">
              <a:rPr lang="en-US" altLang="en-US" smtClean="0">
                <a:solidFill>
                  <a:srgbClr val="3333CC">
                    <a:lumMod val="75000"/>
                  </a:srgbClr>
                </a:solidFill>
                <a:latin typeface="Georgia" panose="02040502050405020303"/>
              </a:rPr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3333CC">
                  <a:lumMod val="75000"/>
                </a:srgbClr>
              </a:solidFill>
              <a:latin typeface="Georgia" panose="02040502050405020303"/>
            </a:endParaRPr>
          </a:p>
        </p:txBody>
      </p:sp>
    </p:spTree>
    <p:extLst>
      <p:ext uri="{BB962C8B-B14F-4D97-AF65-F5344CB8AC3E}">
        <p14:creationId xmlns:p14="http://schemas.microsoft.com/office/powerpoint/2010/main" val="38954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62563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62563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9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06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66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9CC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9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706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770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4091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40912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6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8150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6107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62108"/>
            <a:ext cx="2949178" cy="31026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41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62857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558994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228778"/>
            <a:ext cx="2949178" cy="33485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84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3678" y="365126"/>
            <a:ext cx="6998678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6" y="533400"/>
            <a:ext cx="1076695" cy="1077296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8077200" y="6248400"/>
            <a:ext cx="9144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buNone/>
              <a:defRPr sz="2000" b="0" i="0" kern="1200">
                <a:solidFill>
                  <a:srgbClr val="00B0F0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fld id="{28E1356C-5422-4EED-A7CB-C7FDE19DFFA2}" type="slidenum">
              <a:rPr lang="en-US" altLang="en-US" smtClean="0">
                <a:latin typeface="Georgia" panose="02040502050405020303"/>
              </a:rPr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latin typeface="Georgia" panose="02040502050405020303"/>
            </a:endParaRPr>
          </a:p>
        </p:txBody>
      </p:sp>
    </p:spTree>
    <p:extLst>
      <p:ext uri="{BB962C8B-B14F-4D97-AF65-F5344CB8AC3E}">
        <p14:creationId xmlns:p14="http://schemas.microsoft.com/office/powerpoint/2010/main" val="2755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FFFF99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99CCFF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CC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CC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CC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CC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Incident Management using SARTopo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Patty Lindsay,</a:t>
            </a:r>
            <a:br>
              <a:rPr lang="en-US" dirty="0"/>
            </a:br>
            <a:r>
              <a:rPr lang="en-US" dirty="0"/>
              <a:t>Mountaineer Area Rescue Group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97876" y="6248400"/>
            <a:ext cx="1040524" cy="457200"/>
          </a:xfrm>
          <a:prstGeom prst="rect">
            <a:avLst/>
          </a:prstGeom>
          <a:ln/>
        </p:spPr>
        <p:txBody>
          <a:bodyPr/>
          <a:lstStyle>
            <a:lvl1pPr algn="l">
              <a:buNone/>
              <a:defRPr sz="1800" b="0" i="0">
                <a:solidFill>
                  <a:srgbClr val="0033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4/26/17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966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51" y="2307311"/>
            <a:ext cx="7767186" cy="24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9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905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Assignment Number </a:t>
            </a:r>
          </a:p>
          <a:p>
            <a:pPr lvl="1"/>
            <a:r>
              <a:rPr lang="en-US" dirty="0"/>
              <a:t>Every task has one</a:t>
            </a:r>
          </a:p>
          <a:p>
            <a:pPr lvl="1"/>
            <a:r>
              <a:rPr lang="en-US" dirty="0"/>
              <a:t>Does not imply order</a:t>
            </a:r>
          </a:p>
          <a:p>
            <a:pPr lvl="1"/>
            <a:r>
              <a:rPr lang="en-US" dirty="0"/>
              <a:t>Tasks written by Operations</a:t>
            </a:r>
          </a:p>
          <a:p>
            <a:pPr lvl="2"/>
            <a:r>
              <a:rPr lang="en-US" dirty="0"/>
              <a:t>OPS001, OPS002,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Tasks written by Plans</a:t>
            </a:r>
          </a:p>
          <a:p>
            <a:pPr lvl="2"/>
            <a:r>
              <a:rPr lang="en-US" dirty="0"/>
              <a:t>A01-1, A01-2 &lt;- tasks that search segment A01</a:t>
            </a:r>
          </a:p>
          <a:p>
            <a:pPr lvl="2"/>
            <a:r>
              <a:rPr lang="en-US" dirty="0"/>
              <a:t>PLN001 &lt;- any others written by Plans</a:t>
            </a:r>
          </a:p>
          <a:p>
            <a:pPr marL="0" indent="0">
              <a:buNone/>
            </a:pPr>
            <a:r>
              <a:rPr lang="en-US" dirty="0"/>
              <a:t>Dispatch Number</a:t>
            </a:r>
          </a:p>
          <a:p>
            <a:pPr lvl="1"/>
            <a:r>
              <a:rPr lang="en-US" dirty="0"/>
              <a:t>Every executed task has one</a:t>
            </a:r>
          </a:p>
          <a:p>
            <a:pPr lvl="1"/>
            <a:r>
              <a:rPr lang="en-US" dirty="0"/>
              <a:t>Assigned in order dispatched</a:t>
            </a:r>
          </a:p>
          <a:p>
            <a:pPr lvl="1"/>
            <a:r>
              <a:rPr lang="en-US" dirty="0"/>
              <a:t>To1-03 &lt;- Third task dispatched in first Op Period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1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TAF Paper Copies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Ops Back Table prints 1 copy, 2 sided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Front               Back : FTL Info / Notes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90" y="2394054"/>
            <a:ext cx="21050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55" y="2394054"/>
            <a:ext cx="2143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TAF Paper Copies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FTL is briefed and gathers team names</a:t>
            </a:r>
          </a:p>
          <a:p>
            <a:r>
              <a:rPr lang="en-US" dirty="0"/>
              <a:t>Front is copied, placed in “In Progress” folder</a:t>
            </a:r>
          </a:p>
          <a:p>
            <a:r>
              <a:rPr lang="en-US" dirty="0"/>
              <a:t>Team gets the 2-sided copy</a:t>
            </a:r>
          </a:p>
          <a:p>
            <a:r>
              <a:rPr lang="en-US" dirty="0"/>
              <a:t>At debrief, form pulled from a stack of blank forms</a:t>
            </a:r>
          </a:p>
          <a:p>
            <a:r>
              <a:rPr lang="en-US" dirty="0"/>
              <a:t>Debrief form stapled to base copy of TAF front</a:t>
            </a:r>
          </a:p>
          <a:p>
            <a:r>
              <a:rPr lang="en-US" dirty="0"/>
              <a:t>Debrief map printed after GPS tracks and clues are loaded to SARTopo, stapled to TAF and debrief</a:t>
            </a:r>
          </a:p>
        </p:txBody>
      </p:sp>
    </p:spTree>
    <p:extLst>
      <p:ext uri="{BB962C8B-B14F-4D97-AF65-F5344CB8AC3E}">
        <p14:creationId xmlns:p14="http://schemas.microsoft.com/office/powerpoint/2010/main" val="225475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TaskPrep</a:t>
            </a:r>
            <a:r>
              <a:rPr lang="en-US" dirty="0"/>
              <a:t>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Inputs:</a:t>
            </a:r>
          </a:p>
          <a:p>
            <a:r>
              <a:rPr lang="en-US" dirty="0"/>
              <a:t>Export file from SARTopo</a:t>
            </a:r>
          </a:p>
          <a:p>
            <a:r>
              <a:rPr lang="en-US" dirty="0"/>
              <a:t>Fillable-PDF TAF file</a:t>
            </a:r>
          </a:p>
          <a:p>
            <a:r>
              <a:rPr lang="en-US" dirty="0"/>
              <a:t>Configure file:</a:t>
            </a:r>
          </a:p>
          <a:p>
            <a:pPr lvl="1"/>
            <a:r>
              <a:rPr lang="en-US" dirty="0"/>
              <a:t>Map SARTopo fields to PDF Fillable Fields</a:t>
            </a:r>
          </a:p>
          <a:p>
            <a:pPr lvl="1"/>
            <a:r>
              <a:rPr lang="en-US" dirty="0"/>
              <a:t>Text for safety message, radio </a:t>
            </a:r>
            <a:r>
              <a:rPr lang="en-US" dirty="0" err="1"/>
              <a:t>freqs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Output</a:t>
            </a:r>
          </a:p>
          <a:p>
            <a:r>
              <a:rPr lang="en-US" dirty="0"/>
              <a:t>Filled, but editable TAF PDFs</a:t>
            </a:r>
          </a:p>
          <a:p>
            <a:r>
              <a:rPr lang="en-US" dirty="0"/>
              <a:t>GPX files, one for each assignment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2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TaskPrep</a:t>
            </a:r>
            <a:r>
              <a:rPr lang="en-US" dirty="0"/>
              <a:t> Utility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01743" y="1690688"/>
            <a:ext cx="4974008" cy="45002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46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TaskPrep</a:t>
            </a:r>
            <a:r>
              <a:rPr lang="en-US" dirty="0"/>
              <a:t> Utility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47" y="1910975"/>
            <a:ext cx="6138633" cy="41900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268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TaskPrep</a:t>
            </a:r>
            <a:r>
              <a:rPr lang="en-US" dirty="0"/>
              <a:t> Utility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31" y="1827191"/>
            <a:ext cx="5571843" cy="44686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369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09" y="1690689"/>
            <a:ext cx="5471878" cy="45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8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Map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4" y="1690688"/>
            <a:ext cx="6552887" cy="47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678" y="365126"/>
            <a:ext cx="6998678" cy="1325563"/>
          </a:xfrm>
        </p:spPr>
        <p:txBody>
          <a:bodyPr>
            <a:normAutofit/>
          </a:bodyPr>
          <a:lstStyle/>
          <a:p>
            <a:r>
              <a:rPr lang="en-US" sz="4800" dirty="0"/>
              <a:t>History: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laptops </a:t>
            </a:r>
          </a:p>
          <a:p>
            <a:endParaRPr lang="en-US" dirty="0"/>
          </a:p>
          <a:p>
            <a:r>
              <a:rPr lang="en-US" dirty="0"/>
              <a:t>SOG#3 Map Setup and Printing rewritten </a:t>
            </a:r>
          </a:p>
          <a:p>
            <a:pPr lvl="1"/>
            <a:r>
              <a:rPr lang="en-US" dirty="0"/>
              <a:t>SARTopo instead of Terrain Navigator Pro</a:t>
            </a:r>
          </a:p>
          <a:p>
            <a:pPr lvl="1"/>
            <a:endParaRPr lang="en-US" dirty="0"/>
          </a:p>
          <a:p>
            <a:r>
              <a:rPr lang="en-US" dirty="0"/>
              <a:t>Small group classes on how to print a map with SARTopo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 Map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30335" y="1425240"/>
            <a:ext cx="5979738" cy="48706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11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Progress Map</a:t>
            </a:r>
            <a:br>
              <a:rPr lang="en-US" dirty="0"/>
            </a:br>
            <a:r>
              <a:rPr lang="en-US" dirty="0"/>
              <a:t>         Projector?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8" y="1804836"/>
            <a:ext cx="5949757" cy="4610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71" y="4670132"/>
            <a:ext cx="1440613" cy="1745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995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SARTopo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 Hour Class</a:t>
            </a:r>
          </a:p>
          <a:p>
            <a:pPr lvl="1"/>
            <a:r>
              <a:rPr lang="en-US" dirty="0"/>
              <a:t>‘SARTopo Operations’</a:t>
            </a:r>
          </a:p>
          <a:p>
            <a:pPr lvl="1"/>
            <a:r>
              <a:rPr lang="en-US" dirty="0"/>
              <a:t>For all base staff</a:t>
            </a:r>
          </a:p>
          <a:p>
            <a:pPr lvl="1"/>
            <a:r>
              <a:rPr lang="en-US" dirty="0"/>
              <a:t>Class limit is 15</a:t>
            </a:r>
          </a:p>
          <a:p>
            <a:pPr lvl="1"/>
            <a:r>
              <a:rPr lang="en-US" dirty="0"/>
              <a:t>Work in teams of 5 </a:t>
            </a:r>
          </a:p>
          <a:p>
            <a:pPr lvl="2"/>
            <a:r>
              <a:rPr lang="en-US" dirty="0"/>
              <a:t>Experience SARTopo as a collaborative platform</a:t>
            </a:r>
          </a:p>
          <a:p>
            <a:pPr lvl="1"/>
            <a:r>
              <a:rPr lang="en-US" dirty="0"/>
              <a:t>Covers full cycle of Incident</a:t>
            </a:r>
          </a:p>
          <a:p>
            <a:pPr lvl="1"/>
            <a:r>
              <a:rPr lang="en-US" dirty="0"/>
              <a:t>Draw lines and polygons</a:t>
            </a:r>
          </a:p>
          <a:p>
            <a:pPr lvl="1"/>
            <a:r>
              <a:rPr lang="en-US" dirty="0"/>
              <a:t>Write assignments </a:t>
            </a:r>
          </a:p>
          <a:p>
            <a:pPr lvl="1"/>
            <a:r>
              <a:rPr lang="en-US" dirty="0"/>
              <a:t>Not hands on with GPS</a:t>
            </a:r>
          </a:p>
          <a:p>
            <a:pPr lvl="1"/>
            <a:r>
              <a:rPr lang="en-US" dirty="0"/>
              <a:t>Online version coming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9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SARTopo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 Hour Class</a:t>
            </a:r>
          </a:p>
          <a:p>
            <a:pPr lvl="1"/>
            <a:r>
              <a:rPr lang="en-US" dirty="0"/>
              <a:t>‘SARTopo Ops Specialist’</a:t>
            </a:r>
          </a:p>
          <a:p>
            <a:pPr lvl="1"/>
            <a:r>
              <a:rPr lang="en-US" dirty="0"/>
              <a:t>For Ops Back Table, and </a:t>
            </a:r>
            <a:r>
              <a:rPr lang="en-US" dirty="0" err="1"/>
              <a:t>Comms</a:t>
            </a:r>
            <a:endParaRPr lang="en-US" dirty="0"/>
          </a:p>
          <a:p>
            <a:pPr lvl="1"/>
            <a:r>
              <a:rPr lang="en-US" dirty="0"/>
              <a:t>Class limit is 5</a:t>
            </a:r>
          </a:p>
          <a:p>
            <a:pPr lvl="1"/>
            <a:r>
              <a:rPr lang="en-US" dirty="0"/>
              <a:t>Work individually</a:t>
            </a:r>
          </a:p>
          <a:p>
            <a:pPr lvl="1"/>
            <a:r>
              <a:rPr lang="en-US" dirty="0"/>
              <a:t>Does not cover planning function</a:t>
            </a:r>
          </a:p>
          <a:p>
            <a:pPr lvl="1"/>
            <a:r>
              <a:rPr lang="en-US" dirty="0"/>
              <a:t>No drawing or writing of assignments</a:t>
            </a:r>
          </a:p>
          <a:p>
            <a:pPr lvl="1"/>
            <a:r>
              <a:rPr lang="en-US" dirty="0"/>
              <a:t>Hands on with GPS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2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SARTopo Operating Guide created</a:t>
            </a:r>
          </a:p>
          <a:p>
            <a:endParaRPr lang="en-US" dirty="0"/>
          </a:p>
          <a:p>
            <a:r>
              <a:rPr lang="en-US" dirty="0"/>
              <a:t>SOGs</a:t>
            </a:r>
          </a:p>
          <a:p>
            <a:pPr lvl="1"/>
            <a:r>
              <a:rPr lang="en-US" dirty="0"/>
              <a:t>#12, #12B – Collection of GPS data</a:t>
            </a:r>
          </a:p>
          <a:p>
            <a:pPr lvl="1"/>
            <a:r>
              <a:rPr lang="en-US" dirty="0"/>
              <a:t>#13 – Use of GPS in the field</a:t>
            </a:r>
          </a:p>
          <a:p>
            <a:pPr lvl="1"/>
            <a:endParaRPr lang="en-US" dirty="0"/>
          </a:p>
          <a:p>
            <a:r>
              <a:rPr lang="en-US" dirty="0"/>
              <a:t>First 8-hour SARTopo class in October</a:t>
            </a:r>
          </a:p>
          <a:p>
            <a:endParaRPr lang="en-US" dirty="0"/>
          </a:p>
          <a:p>
            <a:r>
              <a:rPr lang="en-US" dirty="0"/>
              <a:t>SARTopo used at searches / Sims</a:t>
            </a:r>
          </a:p>
          <a:p>
            <a:pPr lvl="1"/>
            <a:r>
              <a:rPr lang="en-US" dirty="0"/>
              <a:t>Rivesville, Cheat Lake Sim, </a:t>
            </a:r>
            <a:r>
              <a:rPr lang="en-US" dirty="0" err="1"/>
              <a:t>Renick</a:t>
            </a:r>
            <a:r>
              <a:rPr lang="en-US" dirty="0"/>
              <a:t>, White Park Sim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8-hour SARTopo class (without the network headaches!)</a:t>
            </a:r>
          </a:p>
          <a:p>
            <a:endParaRPr lang="en-US" dirty="0"/>
          </a:p>
          <a:p>
            <a:r>
              <a:rPr lang="en-US" dirty="0"/>
              <a:t>More fully deployed at Canaan Valley</a:t>
            </a:r>
          </a:p>
          <a:p>
            <a:endParaRPr lang="en-US" dirty="0"/>
          </a:p>
          <a:p>
            <a:r>
              <a:rPr lang="en-US" dirty="0"/>
              <a:t>Developing and refining best practices</a:t>
            </a:r>
          </a:p>
          <a:p>
            <a:endParaRPr lang="en-US" dirty="0"/>
          </a:p>
          <a:p>
            <a:r>
              <a:rPr lang="en-US" dirty="0"/>
              <a:t>First 4-hour class:</a:t>
            </a:r>
          </a:p>
          <a:p>
            <a:pPr lvl="1"/>
            <a:r>
              <a:rPr lang="en-US" dirty="0"/>
              <a:t>Everything but drawing areas and writing tasks</a:t>
            </a:r>
          </a:p>
          <a:p>
            <a:pPr lvl="1"/>
            <a:r>
              <a:rPr lang="en-US" dirty="0"/>
              <a:t>More in depth on GPS prep and collection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TaskPrep</a:t>
            </a:r>
            <a:r>
              <a:rPr lang="en-US" dirty="0"/>
              <a:t> Utility:</a:t>
            </a:r>
          </a:p>
          <a:p>
            <a:pPr marL="457200" lvl="1" indent="0">
              <a:buNone/>
            </a:pPr>
            <a:r>
              <a:rPr lang="en-US" dirty="0"/>
              <a:t>Our TAF form for SARTopo assignments</a:t>
            </a:r>
          </a:p>
          <a:p>
            <a:pPr lvl="2"/>
            <a:r>
              <a:rPr lang="en-US" dirty="0"/>
              <a:t>FTL notes on back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Set for all TAFs:</a:t>
            </a:r>
          </a:p>
          <a:p>
            <a:pPr lvl="2"/>
            <a:r>
              <a:rPr lang="en-US" dirty="0"/>
              <a:t>Safety message</a:t>
            </a:r>
          </a:p>
          <a:p>
            <a:pPr lvl="2"/>
            <a:r>
              <a:rPr lang="en-US" dirty="0"/>
              <a:t>Radio </a:t>
            </a:r>
            <a:r>
              <a:rPr lang="en-US" dirty="0" err="1"/>
              <a:t>freqs</a:t>
            </a:r>
            <a:endParaRPr lang="en-US" dirty="0"/>
          </a:p>
          <a:p>
            <a:pPr lvl="2"/>
            <a:r>
              <a:rPr lang="en-US" dirty="0"/>
              <a:t>Base phone number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Generate GPS assignments faster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3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SOG#3 : Managing an Incident using SARTopo</a:t>
            </a:r>
          </a:p>
          <a:p>
            <a:r>
              <a:rPr lang="en-US" dirty="0"/>
              <a:t>Soon to be released, submitted to BOD</a:t>
            </a:r>
          </a:p>
          <a:p>
            <a:r>
              <a:rPr lang="en-US" dirty="0"/>
              <a:t>Integrates:</a:t>
            </a:r>
          </a:p>
          <a:p>
            <a:pPr lvl="1"/>
            <a:r>
              <a:rPr lang="en-US" dirty="0"/>
              <a:t>SOG#3 Map Setup and Printing</a:t>
            </a:r>
          </a:p>
          <a:p>
            <a:pPr lvl="1"/>
            <a:r>
              <a:rPr lang="en-US" dirty="0"/>
              <a:t>SOG#12, and #12B Collection of GPS Tracks</a:t>
            </a:r>
          </a:p>
          <a:p>
            <a:pPr lvl="1"/>
            <a:r>
              <a:rPr lang="en-US" dirty="0"/>
              <a:t>Workflow portion of SARTopo Operating Guide</a:t>
            </a:r>
          </a:p>
          <a:p>
            <a:pPr lvl="1"/>
            <a:endParaRPr lang="en-US" dirty="0"/>
          </a:p>
          <a:p>
            <a:r>
              <a:rPr lang="en-US" dirty="0"/>
              <a:t>Updated:</a:t>
            </a:r>
          </a:p>
          <a:p>
            <a:pPr lvl="1"/>
            <a:r>
              <a:rPr lang="en-US" dirty="0"/>
              <a:t>Incident checklist</a:t>
            </a:r>
          </a:p>
          <a:p>
            <a:pPr lvl="1"/>
            <a:r>
              <a:rPr lang="en-US" dirty="0"/>
              <a:t>Lessons learned -&gt; Evolving best practices</a:t>
            </a:r>
          </a:p>
          <a:p>
            <a:pPr lvl="1"/>
            <a:r>
              <a:rPr lang="en-US" dirty="0"/>
              <a:t>One source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9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Old SOG#3 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4" y="2091949"/>
            <a:ext cx="7894622" cy="24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0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SARTopo – Large Incident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2" y="1690689"/>
            <a:ext cx="8672710" cy="4625444"/>
          </a:xfrm>
        </p:spPr>
      </p:pic>
    </p:spTree>
    <p:extLst>
      <p:ext uri="{BB962C8B-B14F-4D97-AF65-F5344CB8AC3E}">
        <p14:creationId xmlns:p14="http://schemas.microsoft.com/office/powerpoint/2010/main" val="259345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TAF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986490"/>
            <a:ext cx="6906683" cy="41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3729</TotalTime>
  <Words>584</Words>
  <Application>Microsoft Office PowerPoint</Application>
  <PresentationFormat>On-screen Show (4:3)</PresentationFormat>
  <Paragraphs>155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Incident Management using SARTopo</vt:lpstr>
      <vt:lpstr>History: 2015</vt:lpstr>
      <vt:lpstr>History: 2016</vt:lpstr>
      <vt:lpstr>History: 2017</vt:lpstr>
      <vt:lpstr>Now</vt:lpstr>
      <vt:lpstr>Now</vt:lpstr>
      <vt:lpstr>Example: Old SOG#3 Content</vt:lpstr>
      <vt:lpstr>SARTopo – Large Incident</vt:lpstr>
      <vt:lpstr>TAF Forms</vt:lpstr>
      <vt:lpstr>Task Log</vt:lpstr>
      <vt:lpstr>Task Numbers</vt:lpstr>
      <vt:lpstr>TAF Paper Copies</vt:lpstr>
      <vt:lpstr>TAF Paper Copies</vt:lpstr>
      <vt:lpstr>TaskPrep Utility</vt:lpstr>
      <vt:lpstr>TaskPrep Utility</vt:lpstr>
      <vt:lpstr>TaskPrep Utility</vt:lpstr>
      <vt:lpstr>TaskPrep Utility</vt:lpstr>
      <vt:lpstr>Debrief Map</vt:lpstr>
      <vt:lpstr>Segment Map</vt:lpstr>
      <vt:lpstr>Clue Map</vt:lpstr>
      <vt:lpstr>Task Progress Map          Projector?</vt:lpstr>
      <vt:lpstr>SARTopo Classes</vt:lpstr>
      <vt:lpstr>SARTopo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Conover</dc:creator>
  <cp:lastModifiedBy>Patty Lindsay</cp:lastModifiedBy>
  <cp:revision>44</cp:revision>
  <dcterms:created xsi:type="dcterms:W3CDTF">2017-04-23T22:17:56Z</dcterms:created>
  <dcterms:modified xsi:type="dcterms:W3CDTF">2017-06-19T20:00:23Z</dcterms:modified>
</cp:coreProperties>
</file>