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5"/>
  </p:notesMasterIdLst>
  <p:handoutMasterIdLst>
    <p:handoutMasterId r:id="rId16"/>
  </p:handoutMasterIdLst>
  <p:sldIdLst>
    <p:sldId id="256" r:id="rId2"/>
    <p:sldId id="316" r:id="rId3"/>
    <p:sldId id="324" r:id="rId4"/>
    <p:sldId id="323" r:id="rId5"/>
    <p:sldId id="322" r:id="rId6"/>
    <p:sldId id="320" r:id="rId7"/>
    <p:sldId id="325" r:id="rId8"/>
    <p:sldId id="317" r:id="rId9"/>
    <p:sldId id="321" r:id="rId10"/>
    <p:sldId id="319" r:id="rId11"/>
    <p:sldId id="318" r:id="rId12"/>
    <p:sldId id="326" r:id="rId13"/>
    <p:sldId id="315" r:id="rId14"/>
  </p:sldIdLst>
  <p:sldSz cx="9144000" cy="6858000" type="screen4x3"/>
  <p:notesSz cx="6946900" cy="9220200"/>
  <p:defaultTextStyle>
    <a:defPPr>
      <a:defRPr lang="en-US"/>
    </a:defPPr>
    <a:lvl1pPr algn="ctr" rtl="0" eaLnBrk="0" fontAlgn="base" hangingPunct="0">
      <a:spcBef>
        <a:spcPct val="20000"/>
      </a:spcBef>
      <a:spcAft>
        <a:spcPct val="0"/>
      </a:spcAft>
      <a:buChar char="•"/>
      <a:defRPr sz="3600" b="1" i="1" kern="1200">
        <a:solidFill>
          <a:srgbClr val="99CCFF"/>
        </a:solidFill>
        <a:latin typeface="Abadi MT Condensed Light" pitchFamily="34" charset="0"/>
        <a:ea typeface="+mn-ea"/>
        <a:cs typeface="+mn-cs"/>
      </a:defRPr>
    </a:lvl1pPr>
    <a:lvl2pPr marL="457200" algn="ctr" rtl="0" eaLnBrk="0" fontAlgn="base" hangingPunct="0">
      <a:spcBef>
        <a:spcPct val="20000"/>
      </a:spcBef>
      <a:spcAft>
        <a:spcPct val="0"/>
      </a:spcAft>
      <a:buChar char="•"/>
      <a:defRPr sz="3600" b="1" i="1" kern="1200">
        <a:solidFill>
          <a:srgbClr val="99CCFF"/>
        </a:solidFill>
        <a:latin typeface="Abadi MT Condensed Light" pitchFamily="34" charset="0"/>
        <a:ea typeface="+mn-ea"/>
        <a:cs typeface="+mn-cs"/>
      </a:defRPr>
    </a:lvl2pPr>
    <a:lvl3pPr marL="914400" algn="ctr" rtl="0" eaLnBrk="0" fontAlgn="base" hangingPunct="0">
      <a:spcBef>
        <a:spcPct val="20000"/>
      </a:spcBef>
      <a:spcAft>
        <a:spcPct val="0"/>
      </a:spcAft>
      <a:buChar char="•"/>
      <a:defRPr sz="3600" b="1" i="1" kern="1200">
        <a:solidFill>
          <a:srgbClr val="99CCFF"/>
        </a:solidFill>
        <a:latin typeface="Abadi MT Condensed Light" pitchFamily="34" charset="0"/>
        <a:ea typeface="+mn-ea"/>
        <a:cs typeface="+mn-cs"/>
      </a:defRPr>
    </a:lvl3pPr>
    <a:lvl4pPr marL="1371600" algn="ctr" rtl="0" eaLnBrk="0" fontAlgn="base" hangingPunct="0">
      <a:spcBef>
        <a:spcPct val="20000"/>
      </a:spcBef>
      <a:spcAft>
        <a:spcPct val="0"/>
      </a:spcAft>
      <a:buChar char="•"/>
      <a:defRPr sz="3600" b="1" i="1" kern="1200">
        <a:solidFill>
          <a:srgbClr val="99CCFF"/>
        </a:solidFill>
        <a:latin typeface="Abadi MT Condensed Light" pitchFamily="34" charset="0"/>
        <a:ea typeface="+mn-ea"/>
        <a:cs typeface="+mn-cs"/>
      </a:defRPr>
    </a:lvl4pPr>
    <a:lvl5pPr marL="1828800" algn="ctr" rtl="0" eaLnBrk="0" fontAlgn="base" hangingPunct="0">
      <a:spcBef>
        <a:spcPct val="20000"/>
      </a:spcBef>
      <a:spcAft>
        <a:spcPct val="0"/>
      </a:spcAft>
      <a:buChar char="•"/>
      <a:defRPr sz="3600" b="1" i="1" kern="1200">
        <a:solidFill>
          <a:srgbClr val="99CCFF"/>
        </a:solidFill>
        <a:latin typeface="Abadi MT Condensed Light" pitchFamily="34" charset="0"/>
        <a:ea typeface="+mn-ea"/>
        <a:cs typeface="+mn-cs"/>
      </a:defRPr>
    </a:lvl5pPr>
    <a:lvl6pPr marL="2286000" algn="l" defTabSz="914400" rtl="0" eaLnBrk="1" latinLnBrk="0" hangingPunct="1">
      <a:defRPr sz="3600" b="1" i="1" kern="1200">
        <a:solidFill>
          <a:srgbClr val="99CCFF"/>
        </a:solidFill>
        <a:latin typeface="Abadi MT Condensed Light" pitchFamily="34" charset="0"/>
        <a:ea typeface="+mn-ea"/>
        <a:cs typeface="+mn-cs"/>
      </a:defRPr>
    </a:lvl6pPr>
    <a:lvl7pPr marL="2743200" algn="l" defTabSz="914400" rtl="0" eaLnBrk="1" latinLnBrk="0" hangingPunct="1">
      <a:defRPr sz="3600" b="1" i="1" kern="1200">
        <a:solidFill>
          <a:srgbClr val="99CCFF"/>
        </a:solidFill>
        <a:latin typeface="Abadi MT Condensed Light" pitchFamily="34" charset="0"/>
        <a:ea typeface="+mn-ea"/>
        <a:cs typeface="+mn-cs"/>
      </a:defRPr>
    </a:lvl7pPr>
    <a:lvl8pPr marL="3200400" algn="l" defTabSz="914400" rtl="0" eaLnBrk="1" latinLnBrk="0" hangingPunct="1">
      <a:defRPr sz="3600" b="1" i="1" kern="1200">
        <a:solidFill>
          <a:srgbClr val="99CCFF"/>
        </a:solidFill>
        <a:latin typeface="Abadi MT Condensed Light" pitchFamily="34" charset="0"/>
        <a:ea typeface="+mn-ea"/>
        <a:cs typeface="+mn-cs"/>
      </a:defRPr>
    </a:lvl8pPr>
    <a:lvl9pPr marL="3657600" algn="l" defTabSz="914400" rtl="0" eaLnBrk="1" latinLnBrk="0" hangingPunct="1">
      <a:defRPr sz="3600" b="1" i="1" kern="1200">
        <a:solidFill>
          <a:srgbClr val="99CCFF"/>
        </a:solidFill>
        <a:latin typeface="Abadi MT Condensed Light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 userDrawn="1">
          <p15:clr>
            <a:srgbClr val="A4A3A4"/>
          </p15:clr>
        </p15:guide>
        <p15:guide id="2" pos="218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09" autoAdjust="0"/>
    <p:restoredTop sz="90996" autoAdjust="0"/>
  </p:normalViewPr>
  <p:slideViewPr>
    <p:cSldViewPr>
      <p:cViewPr varScale="1">
        <p:scale>
          <a:sx n="95" d="100"/>
          <a:sy n="95" d="100"/>
        </p:scale>
        <p:origin x="768" y="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-1469" y="-82"/>
      </p:cViewPr>
      <p:guideLst>
        <p:guide orient="horz" pos="2904"/>
        <p:guide pos="218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0323" cy="461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577" y="0"/>
            <a:ext cx="3010323" cy="461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190"/>
            <a:ext cx="3010323" cy="461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577" y="8759190"/>
            <a:ext cx="3010323" cy="461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168D29EE-5C16-46F4-90D9-E265192ACF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9654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0323" cy="461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577" y="0"/>
            <a:ext cx="3010323" cy="461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5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6254" y="4379595"/>
            <a:ext cx="5094393" cy="4149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190"/>
            <a:ext cx="3010323" cy="461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577" y="8759190"/>
            <a:ext cx="3010323" cy="461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838B96B6-BA65-49A6-B34D-221F96CDD5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0549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1pPr>
            <a:lvl2pPr marL="750602" indent="-288693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2pPr>
            <a:lvl3pPr marL="1154773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3pPr>
            <a:lvl4pPr marL="1616682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4pPr>
            <a:lvl5pPr marL="2078591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5pPr>
            <a:lvl6pPr marL="2540500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6pPr>
            <a:lvl7pPr marL="3002410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7pPr>
            <a:lvl8pPr marL="3464319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8pPr>
            <a:lvl9pPr marL="3926228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9pPr>
          </a:lstStyle>
          <a:p>
            <a:fld id="{256B339A-F169-41E4-93C3-8A2306EFE0E1}" type="slidenum">
              <a:rPr lang="en-US" altLang="en-US" sz="1200" b="0" i="0">
                <a:solidFill>
                  <a:schemeClr val="tx1"/>
                </a:solidFill>
                <a:latin typeface="Times New Roman" pitchFamily="18" charset="0"/>
              </a:rPr>
              <a:pPr/>
              <a:t>1</a:t>
            </a:fld>
            <a:endParaRPr lang="en-US" altLang="en-US" sz="1200" b="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1pPr>
            <a:lvl2pPr marL="750602" indent="-288693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2pPr>
            <a:lvl3pPr marL="1154773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3pPr>
            <a:lvl4pPr marL="1616682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4pPr>
            <a:lvl5pPr marL="2078591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5pPr>
            <a:lvl6pPr marL="2540500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6pPr>
            <a:lvl7pPr marL="3002410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7pPr>
            <a:lvl8pPr marL="3464319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8pPr>
            <a:lvl9pPr marL="3926228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9pPr>
          </a:lstStyle>
          <a:p>
            <a:fld id="{100DF0F9-A4BE-4B7B-8B1D-E785FBF80E1D}" type="slidenum">
              <a:rPr lang="en-US" altLang="en-US" sz="1200" b="0" i="0">
                <a:solidFill>
                  <a:schemeClr val="tx1"/>
                </a:solidFill>
                <a:latin typeface="Times New Roman" pitchFamily="18" charset="0"/>
              </a:rPr>
              <a:pPr/>
              <a:t>10</a:t>
            </a:fld>
            <a:endParaRPr lang="en-US" altLang="en-US" sz="1200" b="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7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16115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1pPr>
            <a:lvl2pPr marL="750602" indent="-288693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2pPr>
            <a:lvl3pPr marL="1154773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3pPr>
            <a:lvl4pPr marL="1616682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4pPr>
            <a:lvl5pPr marL="2078591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5pPr>
            <a:lvl6pPr marL="2540500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6pPr>
            <a:lvl7pPr marL="3002410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7pPr>
            <a:lvl8pPr marL="3464319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8pPr>
            <a:lvl9pPr marL="3926228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9pPr>
          </a:lstStyle>
          <a:p>
            <a:fld id="{100DF0F9-A4BE-4B7B-8B1D-E785FBF80E1D}" type="slidenum">
              <a:rPr lang="en-US" altLang="en-US" sz="1200" b="0" i="0">
                <a:solidFill>
                  <a:schemeClr val="tx1"/>
                </a:solidFill>
                <a:latin typeface="Times New Roman" pitchFamily="18" charset="0"/>
              </a:rPr>
              <a:pPr/>
              <a:t>11</a:t>
            </a:fld>
            <a:endParaRPr lang="en-US" altLang="en-US" sz="1200" b="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7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07886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1pPr>
            <a:lvl2pPr marL="750602" indent="-288693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2pPr>
            <a:lvl3pPr marL="1154773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3pPr>
            <a:lvl4pPr marL="1616682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4pPr>
            <a:lvl5pPr marL="2078591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5pPr>
            <a:lvl6pPr marL="2540500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6pPr>
            <a:lvl7pPr marL="3002410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7pPr>
            <a:lvl8pPr marL="3464319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8pPr>
            <a:lvl9pPr marL="3926228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9pPr>
          </a:lstStyle>
          <a:p>
            <a:fld id="{100DF0F9-A4BE-4B7B-8B1D-E785FBF80E1D}" type="slidenum">
              <a:rPr lang="en-US" altLang="en-US" sz="1200" b="0" i="0">
                <a:solidFill>
                  <a:schemeClr val="tx1"/>
                </a:solidFill>
                <a:latin typeface="Times New Roman" pitchFamily="18" charset="0"/>
              </a:rPr>
              <a:pPr/>
              <a:t>12</a:t>
            </a:fld>
            <a:endParaRPr lang="en-US" altLang="en-US" sz="1200" b="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7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45225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1pPr>
            <a:lvl2pPr marL="750602" indent="-288693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2pPr>
            <a:lvl3pPr marL="1154773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3pPr>
            <a:lvl4pPr marL="1616682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4pPr>
            <a:lvl5pPr marL="2078591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5pPr>
            <a:lvl6pPr marL="2540500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6pPr>
            <a:lvl7pPr marL="3002410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7pPr>
            <a:lvl8pPr marL="3464319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8pPr>
            <a:lvl9pPr marL="3926228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9pPr>
          </a:lstStyle>
          <a:p>
            <a:fld id="{100DF0F9-A4BE-4B7B-8B1D-E785FBF80E1D}" type="slidenum">
              <a:rPr lang="en-US" altLang="en-US" sz="1200" b="0" i="0">
                <a:solidFill>
                  <a:schemeClr val="tx1"/>
                </a:solidFill>
                <a:latin typeface="Times New Roman" pitchFamily="18" charset="0"/>
              </a:rPr>
              <a:pPr/>
              <a:t>13</a:t>
            </a:fld>
            <a:endParaRPr lang="en-US" altLang="en-US" sz="1200" b="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7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1pPr>
            <a:lvl2pPr marL="750602" indent="-288693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2pPr>
            <a:lvl3pPr marL="1154773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3pPr>
            <a:lvl4pPr marL="1616682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4pPr>
            <a:lvl5pPr marL="2078591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5pPr>
            <a:lvl6pPr marL="2540500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6pPr>
            <a:lvl7pPr marL="3002410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7pPr>
            <a:lvl8pPr marL="3464319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8pPr>
            <a:lvl9pPr marL="3926228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9pPr>
          </a:lstStyle>
          <a:p>
            <a:fld id="{100DF0F9-A4BE-4B7B-8B1D-E785FBF80E1D}" type="slidenum">
              <a:rPr lang="en-US" altLang="en-US" sz="1200" b="0" i="0">
                <a:solidFill>
                  <a:schemeClr val="tx1"/>
                </a:solidFill>
                <a:latin typeface="Times New Roman" pitchFamily="18" charset="0"/>
              </a:rPr>
              <a:pPr/>
              <a:t>2</a:t>
            </a:fld>
            <a:endParaRPr lang="en-US" altLang="en-US" sz="1200" b="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7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5031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1pPr>
            <a:lvl2pPr marL="750602" indent="-288693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2pPr>
            <a:lvl3pPr marL="1154773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3pPr>
            <a:lvl4pPr marL="1616682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4pPr>
            <a:lvl5pPr marL="2078591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5pPr>
            <a:lvl6pPr marL="2540500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6pPr>
            <a:lvl7pPr marL="3002410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7pPr>
            <a:lvl8pPr marL="3464319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8pPr>
            <a:lvl9pPr marL="3926228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9pPr>
          </a:lstStyle>
          <a:p>
            <a:fld id="{100DF0F9-A4BE-4B7B-8B1D-E785FBF80E1D}" type="slidenum">
              <a:rPr lang="en-US" altLang="en-US" sz="1200" b="0" i="0">
                <a:solidFill>
                  <a:schemeClr val="tx1"/>
                </a:solidFill>
                <a:latin typeface="Times New Roman" pitchFamily="18" charset="0"/>
              </a:rPr>
              <a:pPr/>
              <a:t>3</a:t>
            </a:fld>
            <a:endParaRPr lang="en-US" altLang="en-US" sz="1200" b="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7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8187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1pPr>
            <a:lvl2pPr marL="750602" indent="-288693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2pPr>
            <a:lvl3pPr marL="1154773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3pPr>
            <a:lvl4pPr marL="1616682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4pPr>
            <a:lvl5pPr marL="2078591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5pPr>
            <a:lvl6pPr marL="2540500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6pPr>
            <a:lvl7pPr marL="3002410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7pPr>
            <a:lvl8pPr marL="3464319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8pPr>
            <a:lvl9pPr marL="3926228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9pPr>
          </a:lstStyle>
          <a:p>
            <a:fld id="{100DF0F9-A4BE-4B7B-8B1D-E785FBF80E1D}" type="slidenum">
              <a:rPr lang="en-US" altLang="en-US" sz="1200" b="0" i="0">
                <a:solidFill>
                  <a:schemeClr val="tx1"/>
                </a:solidFill>
                <a:latin typeface="Times New Roman" pitchFamily="18" charset="0"/>
              </a:rPr>
              <a:pPr/>
              <a:t>4</a:t>
            </a:fld>
            <a:endParaRPr lang="en-US" altLang="en-US" sz="1200" b="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7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3320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1pPr>
            <a:lvl2pPr marL="750602" indent="-288693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2pPr>
            <a:lvl3pPr marL="1154773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3pPr>
            <a:lvl4pPr marL="1616682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4pPr>
            <a:lvl5pPr marL="2078591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5pPr>
            <a:lvl6pPr marL="2540500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6pPr>
            <a:lvl7pPr marL="3002410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7pPr>
            <a:lvl8pPr marL="3464319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8pPr>
            <a:lvl9pPr marL="3926228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9pPr>
          </a:lstStyle>
          <a:p>
            <a:fld id="{100DF0F9-A4BE-4B7B-8B1D-E785FBF80E1D}" type="slidenum">
              <a:rPr lang="en-US" altLang="en-US" sz="1200" b="0" i="0">
                <a:solidFill>
                  <a:schemeClr val="tx1"/>
                </a:solidFill>
                <a:latin typeface="Times New Roman" pitchFamily="18" charset="0"/>
              </a:rPr>
              <a:pPr/>
              <a:t>5</a:t>
            </a:fld>
            <a:endParaRPr lang="en-US" altLang="en-US" sz="1200" b="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7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73369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1pPr>
            <a:lvl2pPr marL="750602" indent="-288693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2pPr>
            <a:lvl3pPr marL="1154773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3pPr>
            <a:lvl4pPr marL="1616682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4pPr>
            <a:lvl5pPr marL="2078591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5pPr>
            <a:lvl6pPr marL="2540500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6pPr>
            <a:lvl7pPr marL="3002410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7pPr>
            <a:lvl8pPr marL="3464319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8pPr>
            <a:lvl9pPr marL="3926228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9pPr>
          </a:lstStyle>
          <a:p>
            <a:fld id="{100DF0F9-A4BE-4B7B-8B1D-E785FBF80E1D}" type="slidenum">
              <a:rPr lang="en-US" altLang="en-US" sz="1200" b="0" i="0">
                <a:solidFill>
                  <a:schemeClr val="tx1"/>
                </a:solidFill>
                <a:latin typeface="Times New Roman" pitchFamily="18" charset="0"/>
              </a:rPr>
              <a:pPr/>
              <a:t>6</a:t>
            </a:fld>
            <a:endParaRPr lang="en-US" altLang="en-US" sz="1200" b="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7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50418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1pPr>
            <a:lvl2pPr marL="750602" indent="-288693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2pPr>
            <a:lvl3pPr marL="1154773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3pPr>
            <a:lvl4pPr marL="1616682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4pPr>
            <a:lvl5pPr marL="2078591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5pPr>
            <a:lvl6pPr marL="2540500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6pPr>
            <a:lvl7pPr marL="3002410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7pPr>
            <a:lvl8pPr marL="3464319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8pPr>
            <a:lvl9pPr marL="3926228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9pPr>
          </a:lstStyle>
          <a:p>
            <a:fld id="{100DF0F9-A4BE-4B7B-8B1D-E785FBF80E1D}" type="slidenum">
              <a:rPr lang="en-US" altLang="en-US" sz="1200" b="0" i="0">
                <a:solidFill>
                  <a:schemeClr val="tx1"/>
                </a:solidFill>
                <a:latin typeface="Times New Roman" pitchFamily="18" charset="0"/>
              </a:rPr>
              <a:pPr/>
              <a:t>7</a:t>
            </a:fld>
            <a:endParaRPr lang="en-US" altLang="en-US" sz="1200" b="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7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35095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1pPr>
            <a:lvl2pPr marL="750602" indent="-288693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2pPr>
            <a:lvl3pPr marL="1154773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3pPr>
            <a:lvl4pPr marL="1616682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4pPr>
            <a:lvl5pPr marL="2078591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5pPr>
            <a:lvl6pPr marL="2540500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6pPr>
            <a:lvl7pPr marL="3002410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7pPr>
            <a:lvl8pPr marL="3464319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8pPr>
            <a:lvl9pPr marL="3926228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9pPr>
          </a:lstStyle>
          <a:p>
            <a:fld id="{100DF0F9-A4BE-4B7B-8B1D-E785FBF80E1D}" type="slidenum">
              <a:rPr lang="en-US" altLang="en-US" sz="1200" b="0" i="0">
                <a:solidFill>
                  <a:schemeClr val="tx1"/>
                </a:solidFill>
                <a:latin typeface="Times New Roman" pitchFamily="18" charset="0"/>
              </a:rPr>
              <a:pPr/>
              <a:t>8</a:t>
            </a:fld>
            <a:endParaRPr lang="en-US" altLang="en-US" sz="1200" b="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7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7567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1pPr>
            <a:lvl2pPr marL="750602" indent="-288693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2pPr>
            <a:lvl3pPr marL="1154773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3pPr>
            <a:lvl4pPr marL="1616682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4pPr>
            <a:lvl5pPr marL="2078591" indent="-230955"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5pPr>
            <a:lvl6pPr marL="2540500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6pPr>
            <a:lvl7pPr marL="3002410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7pPr>
            <a:lvl8pPr marL="3464319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8pPr>
            <a:lvl9pPr marL="3926228" indent="-230955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 b="1" i="1">
                <a:solidFill>
                  <a:srgbClr val="99CCFF"/>
                </a:solidFill>
                <a:latin typeface="Abadi MT Condensed Light" pitchFamily="34" charset="0"/>
              </a:defRPr>
            </a:lvl9pPr>
          </a:lstStyle>
          <a:p>
            <a:fld id="{100DF0F9-A4BE-4B7B-8B1D-E785FBF80E1D}" type="slidenum">
              <a:rPr lang="en-US" altLang="en-US" sz="1200" b="0" i="0">
                <a:solidFill>
                  <a:schemeClr val="tx1"/>
                </a:solidFill>
                <a:latin typeface="Times New Roman" pitchFamily="18" charset="0"/>
              </a:rPr>
              <a:pPr/>
              <a:t>9</a:t>
            </a:fld>
            <a:endParaRPr lang="en-US" altLang="en-US" sz="1200" b="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7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935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57600" y="2362200"/>
            <a:ext cx="5334000" cy="19812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>
            <a:lvl1pPr>
              <a:defRPr sz="4800" b="1">
                <a:solidFill>
                  <a:srgbClr val="FFFF66"/>
                </a:solidFill>
              </a:defRPr>
            </a:lvl1pPr>
          </a:lstStyle>
          <a:p>
            <a:pPr lvl="0"/>
            <a:r>
              <a:rPr lang="en-US" altLang="en-US" noProof="0" dirty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97876" y="4876800"/>
            <a:ext cx="7620000" cy="1295400"/>
          </a:xfrm>
          <a:effectLst>
            <a:outerShdw dist="12700" algn="ctr" rotWithShape="0">
              <a:srgbClr val="FFFFCC"/>
            </a:outerShdw>
          </a:effectLst>
        </p:spPr>
        <p:txBody>
          <a:bodyPr/>
          <a:lstStyle>
            <a:lvl1pPr marL="0" indent="0" algn="ctr">
              <a:buFontTx/>
              <a:buNone/>
              <a:defRPr sz="3200">
                <a:solidFill>
                  <a:srgbClr val="003399"/>
                </a:solidFill>
              </a:defRPr>
            </a:lvl1pPr>
          </a:lstStyle>
          <a:p>
            <a:pPr lvl="0"/>
            <a:r>
              <a:rPr lang="en-US" altLang="en-US" noProof="0" dirty="0"/>
              <a:t>Click to edit Master subtitle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838200"/>
            <a:ext cx="2589354" cy="2590800"/>
          </a:xfrm>
          <a:prstGeom prst="rect">
            <a:avLst/>
          </a:prstGeom>
        </p:spPr>
      </p:pic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397876" y="6248400"/>
            <a:ext cx="1497724" cy="457200"/>
          </a:xfrm>
          <a:prstGeom prst="rect">
            <a:avLst/>
          </a:prstGeom>
          <a:ln/>
        </p:spPr>
        <p:txBody>
          <a:bodyPr/>
          <a:lstStyle>
            <a:lvl1pPr algn="l">
              <a:buNone/>
              <a:defRPr b="0" i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6248400"/>
            <a:ext cx="3505199" cy="457200"/>
          </a:xfrm>
          <a:prstGeom prst="rect">
            <a:avLst/>
          </a:prstGeom>
          <a:ln/>
        </p:spPr>
        <p:txBody>
          <a:bodyPr/>
          <a:lstStyle>
            <a:lvl1pPr algn="l">
              <a:buNone/>
              <a:defRPr sz="1100" b="0" i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 algn="r">
              <a:defRPr/>
            </a:pPr>
            <a:r>
              <a:rPr lang="en-US" altLang="en-US" dirty="0"/>
              <a:t>This work is licensed under the Attribution-</a:t>
            </a:r>
            <a:r>
              <a:rPr lang="en-US" altLang="en-US" dirty="0" err="1"/>
              <a:t>ShareAlike</a:t>
            </a:r>
            <a:r>
              <a:rPr lang="en-US" altLang="en-US" dirty="0"/>
              <a:t> 4.0 International License (CC BY-SA 4.0) 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77200" y="6248400"/>
            <a:ext cx="914400" cy="457200"/>
          </a:xfrm>
          <a:prstGeom prst="rect">
            <a:avLst/>
          </a:prstGeom>
          <a:ln/>
        </p:spPr>
        <p:txBody>
          <a:bodyPr/>
          <a:lstStyle>
            <a:lvl1pPr algn="r">
              <a:buNone/>
              <a:defRPr b="0" i="0">
                <a:solidFill>
                  <a:schemeClr val="accent2">
                    <a:lumMod val="7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28E1356C-5422-4EED-A7CB-C7FDE19DFFA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248400"/>
            <a:ext cx="1379811" cy="482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686933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77200" y="6248400"/>
            <a:ext cx="914400" cy="457200"/>
          </a:xfrm>
          <a:prstGeom prst="rect">
            <a:avLst/>
          </a:prstGeom>
          <a:ln/>
        </p:spPr>
        <p:txBody>
          <a:bodyPr/>
          <a:lstStyle>
            <a:lvl1pPr algn="r">
              <a:buNone/>
              <a:defRPr b="0" i="0">
                <a:solidFill>
                  <a:srgbClr val="00B0F0"/>
                </a:solidFill>
                <a:latin typeface="+mj-lt"/>
              </a:defRPr>
            </a:lvl1pPr>
          </a:lstStyle>
          <a:p>
            <a:pPr>
              <a:defRPr/>
            </a:pPr>
            <a:fld id="{28E1356C-5422-4EED-A7CB-C7FDE19DFFA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5324577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2438" y="457200"/>
            <a:ext cx="203835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964238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77200" y="6248400"/>
            <a:ext cx="914400" cy="457200"/>
          </a:xfrm>
          <a:prstGeom prst="rect">
            <a:avLst/>
          </a:prstGeom>
          <a:ln/>
        </p:spPr>
        <p:txBody>
          <a:bodyPr/>
          <a:lstStyle>
            <a:lvl1pPr algn="r">
              <a:buNone/>
              <a:defRPr b="0" i="0">
                <a:solidFill>
                  <a:srgbClr val="00B0F0"/>
                </a:solidFill>
                <a:latin typeface="+mj-lt"/>
              </a:defRPr>
            </a:lvl1pPr>
          </a:lstStyle>
          <a:p>
            <a:pPr>
              <a:defRPr/>
            </a:pPr>
            <a:fld id="{28E1356C-5422-4EED-A7CB-C7FDE19DFFA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63669584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4988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77200" y="6248400"/>
            <a:ext cx="914400" cy="457200"/>
          </a:xfrm>
          <a:prstGeom prst="rect">
            <a:avLst/>
          </a:prstGeom>
          <a:ln/>
        </p:spPr>
        <p:txBody>
          <a:bodyPr/>
          <a:lstStyle>
            <a:lvl1pPr algn="r">
              <a:buNone/>
              <a:defRPr b="0" i="0">
                <a:solidFill>
                  <a:srgbClr val="00B0F0"/>
                </a:solidFill>
                <a:latin typeface="+mj-lt"/>
              </a:defRPr>
            </a:lvl1pPr>
          </a:lstStyle>
          <a:p>
            <a:pPr>
              <a:defRPr/>
            </a:pPr>
            <a:fld id="{28E1356C-5422-4EED-A7CB-C7FDE19DFFA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3500531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77200" y="6248400"/>
            <a:ext cx="914400" cy="457200"/>
          </a:xfrm>
          <a:prstGeom prst="rect">
            <a:avLst/>
          </a:prstGeom>
          <a:ln/>
        </p:spPr>
        <p:txBody>
          <a:bodyPr/>
          <a:lstStyle>
            <a:lvl1pPr algn="r">
              <a:buNone/>
              <a:defRPr b="0" i="0">
                <a:solidFill>
                  <a:srgbClr val="00B0F0"/>
                </a:solidFill>
                <a:latin typeface="+mj-lt"/>
              </a:defRPr>
            </a:lvl1pPr>
          </a:lstStyle>
          <a:p>
            <a:pPr>
              <a:defRPr/>
            </a:pPr>
            <a:fld id="{28E1356C-5422-4EED-A7CB-C7FDE19DFFA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895405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77200" y="6248400"/>
            <a:ext cx="914400" cy="457200"/>
          </a:xfrm>
          <a:prstGeom prst="rect">
            <a:avLst/>
          </a:prstGeom>
          <a:ln/>
        </p:spPr>
        <p:txBody>
          <a:bodyPr/>
          <a:lstStyle>
            <a:lvl1pPr algn="r">
              <a:buNone/>
              <a:defRPr b="0" i="0">
                <a:solidFill>
                  <a:srgbClr val="00B0F0"/>
                </a:solidFill>
                <a:latin typeface="+mj-lt"/>
              </a:defRPr>
            </a:lvl1pPr>
          </a:lstStyle>
          <a:p>
            <a:pPr>
              <a:defRPr/>
            </a:pPr>
            <a:fld id="{28E1356C-5422-4EED-A7CB-C7FDE19DFFA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39918569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77200" y="6248400"/>
            <a:ext cx="914400" cy="457200"/>
          </a:xfrm>
          <a:prstGeom prst="rect">
            <a:avLst/>
          </a:prstGeom>
          <a:ln/>
        </p:spPr>
        <p:txBody>
          <a:bodyPr/>
          <a:lstStyle>
            <a:lvl1pPr algn="r">
              <a:buNone/>
              <a:defRPr b="0" i="0">
                <a:solidFill>
                  <a:srgbClr val="00B0F0"/>
                </a:solidFill>
                <a:latin typeface="+mj-lt"/>
              </a:defRPr>
            </a:lvl1pPr>
          </a:lstStyle>
          <a:p>
            <a:pPr>
              <a:defRPr/>
            </a:pPr>
            <a:fld id="{28E1356C-5422-4EED-A7CB-C7FDE19DFFA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82333224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77200" y="6248400"/>
            <a:ext cx="914400" cy="457200"/>
          </a:xfrm>
          <a:prstGeom prst="rect">
            <a:avLst/>
          </a:prstGeom>
          <a:ln/>
        </p:spPr>
        <p:txBody>
          <a:bodyPr/>
          <a:lstStyle>
            <a:lvl1pPr algn="r">
              <a:buNone/>
              <a:defRPr b="0" i="0">
                <a:solidFill>
                  <a:srgbClr val="00B0F0"/>
                </a:solidFill>
                <a:latin typeface="+mj-lt"/>
              </a:defRPr>
            </a:lvl1pPr>
          </a:lstStyle>
          <a:p>
            <a:pPr>
              <a:defRPr/>
            </a:pPr>
            <a:fld id="{28E1356C-5422-4EED-A7CB-C7FDE19DFFA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7628177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77200" y="6248400"/>
            <a:ext cx="914400" cy="457200"/>
          </a:xfrm>
          <a:prstGeom prst="rect">
            <a:avLst/>
          </a:prstGeom>
          <a:ln/>
        </p:spPr>
        <p:txBody>
          <a:bodyPr/>
          <a:lstStyle>
            <a:lvl1pPr algn="r">
              <a:buNone/>
              <a:defRPr b="0" i="0">
                <a:solidFill>
                  <a:srgbClr val="00B0F0"/>
                </a:solidFill>
                <a:latin typeface="+mj-lt"/>
              </a:defRPr>
            </a:lvl1pPr>
          </a:lstStyle>
          <a:p>
            <a:pPr>
              <a:defRPr/>
            </a:pPr>
            <a:fld id="{28E1356C-5422-4EED-A7CB-C7FDE19DFFA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657601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77200" y="6248400"/>
            <a:ext cx="914400" cy="457200"/>
          </a:xfrm>
          <a:prstGeom prst="rect">
            <a:avLst/>
          </a:prstGeom>
          <a:ln/>
        </p:spPr>
        <p:txBody>
          <a:bodyPr/>
          <a:lstStyle>
            <a:lvl1pPr algn="r">
              <a:buNone/>
              <a:defRPr b="0" i="0">
                <a:solidFill>
                  <a:srgbClr val="00B0F0"/>
                </a:solidFill>
                <a:latin typeface="+mj-lt"/>
              </a:defRPr>
            </a:lvl1pPr>
          </a:lstStyle>
          <a:p>
            <a:pPr>
              <a:defRPr/>
            </a:pPr>
            <a:fld id="{28E1356C-5422-4EED-A7CB-C7FDE19DFFA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13552060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77200" y="6248400"/>
            <a:ext cx="914400" cy="457200"/>
          </a:xfrm>
          <a:prstGeom prst="rect">
            <a:avLst/>
          </a:prstGeom>
          <a:ln/>
        </p:spPr>
        <p:txBody>
          <a:bodyPr/>
          <a:lstStyle>
            <a:lvl1pPr algn="r">
              <a:buNone/>
              <a:defRPr b="0" i="0">
                <a:solidFill>
                  <a:srgbClr val="00B0F0"/>
                </a:solidFill>
                <a:latin typeface="+mj-lt"/>
              </a:defRPr>
            </a:lvl1pPr>
          </a:lstStyle>
          <a:p>
            <a:pPr>
              <a:defRPr/>
            </a:pPr>
            <a:fld id="{28E1356C-5422-4EED-A7CB-C7FDE19DFFA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67013710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457200"/>
            <a:ext cx="7011988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8154988" cy="4191000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56" y="533400"/>
            <a:ext cx="1076695" cy="10772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>
    <p:fade thruBlk="1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FFF99"/>
          </a:solidFill>
          <a:effectLst>
            <a:outerShdw blurRad="38100" dist="38100" dir="2700000" algn="tl">
              <a:srgbClr val="C0C0C0"/>
            </a:outerShdw>
          </a:effectLst>
          <a:latin typeface="Georgia" panose="02040502050405020303" pitchFamily="18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800">
          <a:solidFill>
            <a:srgbClr val="FFFF99"/>
          </a:solidFill>
          <a:effectLst>
            <a:outerShdw blurRad="38100" dist="38100" dir="2700000" algn="tl">
              <a:srgbClr val="C0C0C0"/>
            </a:outerShdw>
          </a:effectLst>
          <a:latin typeface="Abadi MT Condensed Ligh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800">
          <a:solidFill>
            <a:srgbClr val="FFFF99"/>
          </a:solidFill>
          <a:effectLst>
            <a:outerShdw blurRad="38100" dist="38100" dir="2700000" algn="tl">
              <a:srgbClr val="C0C0C0"/>
            </a:outerShdw>
          </a:effectLst>
          <a:latin typeface="Abadi MT Condensed Ligh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800">
          <a:solidFill>
            <a:srgbClr val="FFFF99"/>
          </a:solidFill>
          <a:effectLst>
            <a:outerShdw blurRad="38100" dist="38100" dir="2700000" algn="tl">
              <a:srgbClr val="C0C0C0"/>
            </a:outerShdw>
          </a:effectLst>
          <a:latin typeface="Abadi MT Condensed Ligh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800">
          <a:solidFill>
            <a:srgbClr val="FFFF99"/>
          </a:solidFill>
          <a:effectLst>
            <a:outerShdw blurRad="38100" dist="38100" dir="2700000" algn="tl">
              <a:srgbClr val="C0C0C0"/>
            </a:outerShdw>
          </a:effectLst>
          <a:latin typeface="Abadi MT Condensed Light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800">
          <a:solidFill>
            <a:srgbClr val="FFFF99"/>
          </a:solidFill>
          <a:effectLst>
            <a:outerShdw blurRad="38100" dist="38100" dir="2700000" algn="tl">
              <a:srgbClr val="C0C0C0"/>
            </a:outerShdw>
          </a:effectLst>
          <a:latin typeface="Abadi MT Condensed Ligh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800">
          <a:solidFill>
            <a:srgbClr val="FFFF99"/>
          </a:solidFill>
          <a:effectLst>
            <a:outerShdw blurRad="38100" dist="38100" dir="2700000" algn="tl">
              <a:srgbClr val="C0C0C0"/>
            </a:outerShdw>
          </a:effectLst>
          <a:latin typeface="Abadi MT Condensed Ligh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800">
          <a:solidFill>
            <a:srgbClr val="FFFF99"/>
          </a:solidFill>
          <a:effectLst>
            <a:outerShdw blurRad="38100" dist="38100" dir="2700000" algn="tl">
              <a:srgbClr val="C0C0C0"/>
            </a:outerShdw>
          </a:effectLst>
          <a:latin typeface="Abadi MT Condensed Ligh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800">
          <a:solidFill>
            <a:srgbClr val="FFFF99"/>
          </a:solidFill>
          <a:effectLst>
            <a:outerShdw blurRad="38100" dist="38100" dir="2700000" algn="tl">
              <a:srgbClr val="C0C0C0"/>
            </a:outerShdw>
          </a:effectLst>
          <a:latin typeface="Abadi MT Condensed Ligh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 b="1" i="1">
          <a:solidFill>
            <a:srgbClr val="99CCFF"/>
          </a:solidFill>
          <a:latin typeface="Georgia" panose="02040502050405020303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rgbClr val="FFFFCC"/>
          </a:solidFill>
          <a:latin typeface="Georgia" panose="02040502050405020303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FFFFCC"/>
          </a:solidFill>
          <a:latin typeface="Georgia" panose="02040502050405020303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FFFFCC"/>
          </a:solidFill>
          <a:latin typeface="Georgia" panose="02040502050405020303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FFFFCC"/>
          </a:solidFill>
          <a:latin typeface="Georgia" panose="02040502050405020303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FFFFC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FFFFC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FFFFC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FFFF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Training Standards</a:t>
            </a:r>
            <a:br>
              <a:rPr lang="en-US" altLang="en-US" dirty="0"/>
            </a:br>
            <a:r>
              <a:rPr lang="en-US" altLang="en-US" dirty="0"/>
              <a:t>v8.0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Carl Werntz &amp; John </a:t>
            </a:r>
            <a:r>
              <a:rPr lang="en-US" altLang="en-US" dirty="0" err="1"/>
              <a:t>Rogowski</a:t>
            </a:r>
            <a:r>
              <a:rPr lang="en-US" altLang="en-US" dirty="0"/>
              <a:t> </a:t>
            </a:r>
            <a:br>
              <a:rPr lang="en-US" altLang="en-US" dirty="0"/>
            </a:br>
            <a:r>
              <a:rPr lang="en-US" altLang="en-US" dirty="0"/>
              <a:t>Training Revision Committee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E1356C-5422-4EED-A7CB-C7FDE19DFFA2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97876" y="6248400"/>
            <a:ext cx="1802524" cy="4572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1/13/18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z="1600" baseline="30000" dirty="0"/>
              <a:t>.</a:t>
            </a:r>
          </a:p>
          <a:p>
            <a:pPr algn="r">
              <a:defRPr/>
            </a:pPr>
            <a:r>
              <a:rPr lang="en-US" sz="1600" baseline="30000" dirty="0"/>
              <a:t>This work is licensed under the </a:t>
            </a:r>
            <a:r>
              <a:rPr lang="en-US" sz="1600" i="1" baseline="30000" dirty="0"/>
              <a:t>Attribution-</a:t>
            </a:r>
            <a:r>
              <a:rPr lang="en-US" sz="1600" i="1" baseline="30000" dirty="0" err="1"/>
              <a:t>ShareAlike</a:t>
            </a:r>
            <a:r>
              <a:rPr lang="en-US" sz="1600" i="1" baseline="30000" dirty="0"/>
              <a:t> 4.0 International License</a:t>
            </a:r>
            <a:r>
              <a:rPr lang="en-US" sz="1600" baseline="30000" dirty="0"/>
              <a:t> (CC BY-SA 4.0) </a:t>
            </a:r>
            <a:endParaRPr lang="en-US" altLang="en-US" sz="1600" dirty="0"/>
          </a:p>
        </p:txBody>
      </p:sp>
    </p:spTree>
    <p:custDataLst>
      <p:tags r:id="rId1"/>
    </p:custDataLst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Semi-Tech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100" dirty="0"/>
              <a:t>FIELD-IV (Trainee)</a:t>
            </a:r>
          </a:p>
          <a:p>
            <a:pPr lvl="1"/>
            <a:r>
              <a:rPr lang="en-US" altLang="en-US" sz="2100" dirty="0"/>
              <a:t>Horizontal litter carry</a:t>
            </a:r>
          </a:p>
          <a:p>
            <a:r>
              <a:rPr lang="en-US" altLang="en-US" sz="2100" dirty="0"/>
              <a:t>FIELD-III</a:t>
            </a:r>
          </a:p>
          <a:p>
            <a:pPr lvl="1"/>
            <a:r>
              <a:rPr lang="en-US" altLang="en-US" sz="2100" dirty="0"/>
              <a:t>Litter team member (includes “tying-in”)</a:t>
            </a:r>
          </a:p>
          <a:p>
            <a:pPr lvl="1"/>
            <a:r>
              <a:rPr lang="en-US" altLang="en-US" sz="2100" dirty="0"/>
              <a:t>Haul Team member; operates belay</a:t>
            </a:r>
          </a:p>
          <a:p>
            <a:r>
              <a:rPr lang="en-US" altLang="en-US" sz="2100" dirty="0"/>
              <a:t>FIELD-II</a:t>
            </a:r>
          </a:p>
          <a:p>
            <a:pPr lvl="1"/>
            <a:r>
              <a:rPr lang="en-US" altLang="en-US" sz="2100" dirty="0"/>
              <a:t>Litter tie-in</a:t>
            </a:r>
          </a:p>
          <a:p>
            <a:pPr lvl="1"/>
            <a:r>
              <a:rPr lang="en-US" altLang="en-US" sz="2100" dirty="0"/>
              <a:t>Operate raising and lower systems</a:t>
            </a:r>
          </a:p>
          <a:p>
            <a:r>
              <a:rPr lang="en-US" altLang="en-US" sz="2100" dirty="0"/>
              <a:t>FIELD-I</a:t>
            </a:r>
          </a:p>
          <a:p>
            <a:pPr lvl="1"/>
            <a:r>
              <a:rPr lang="en-US" altLang="en-US" sz="2100" dirty="0"/>
              <a:t>Leads rescue/extraction efforts (i.e., ROC = Rescue </a:t>
            </a:r>
            <a:r>
              <a:rPr lang="en-US" altLang="en-US" sz="2100" dirty="0" err="1"/>
              <a:t>Onscene</a:t>
            </a:r>
            <a:r>
              <a:rPr lang="en-US" altLang="en-US" sz="2100" dirty="0"/>
              <a:t> Coordinator)</a:t>
            </a:r>
          </a:p>
          <a:p>
            <a:pPr lvl="1"/>
            <a:r>
              <a:rPr lang="en-US" altLang="en-US" sz="2100" dirty="0"/>
              <a:t>Rigs semi-tech systems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E1356C-5422-4EED-A7CB-C7FDE19DFFA2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9641192"/>
      </p:ext>
    </p:extLst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Knots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100" dirty="0"/>
              <a:t>FIELD-IV (Trainee)</a:t>
            </a:r>
          </a:p>
          <a:p>
            <a:pPr lvl="1"/>
            <a:r>
              <a:rPr lang="en-US" altLang="en-US" sz="2100" dirty="0"/>
              <a:t>None</a:t>
            </a:r>
          </a:p>
          <a:p>
            <a:r>
              <a:rPr lang="en-US" altLang="en-US" sz="2100" dirty="0"/>
              <a:t>FIELD-III – Goal: Tie in on semi-tech litter team</a:t>
            </a:r>
          </a:p>
          <a:p>
            <a:pPr lvl="1"/>
            <a:r>
              <a:rPr lang="en-US" altLang="en-US" sz="2100" dirty="0"/>
              <a:t>ASRC seat harness</a:t>
            </a:r>
          </a:p>
          <a:p>
            <a:pPr lvl="1"/>
            <a:r>
              <a:rPr lang="en-US" altLang="en-US" sz="2100" dirty="0"/>
              <a:t>Barrel knot (double fisherman’s)</a:t>
            </a:r>
          </a:p>
          <a:p>
            <a:pPr lvl="1"/>
            <a:r>
              <a:rPr lang="en-US" altLang="en-US" sz="2100" dirty="0"/>
              <a:t>Water knot</a:t>
            </a:r>
          </a:p>
          <a:p>
            <a:pPr lvl="1"/>
            <a:r>
              <a:rPr lang="en-US" altLang="en-US" sz="2100" dirty="0"/>
              <a:t>Overhand (backup)</a:t>
            </a:r>
          </a:p>
          <a:p>
            <a:r>
              <a:rPr lang="en-US" altLang="en-US" sz="2100" dirty="0"/>
              <a:t>FIELD-II – Goal – assist with systems</a:t>
            </a:r>
          </a:p>
          <a:p>
            <a:pPr lvl="1"/>
            <a:r>
              <a:rPr lang="en-US" altLang="en-US" sz="2100" dirty="0"/>
              <a:t>Figure 8 family (simple, bend, follow-through)</a:t>
            </a:r>
          </a:p>
          <a:p>
            <a:pPr lvl="1"/>
            <a:r>
              <a:rPr lang="en-US" altLang="en-US" sz="2100" dirty="0"/>
              <a:t>Anchors (e.g., modified basket hitch, wrap-3-pull-2)</a:t>
            </a:r>
          </a:p>
          <a:p>
            <a:r>
              <a:rPr lang="en-US" altLang="en-US" sz="2100" dirty="0"/>
              <a:t>FIELD-I – Goal – rig systems</a:t>
            </a:r>
          </a:p>
          <a:p>
            <a:pPr lvl="1"/>
            <a:r>
              <a:rPr lang="en-US" altLang="en-US" sz="2100" dirty="0"/>
              <a:t>Butterfly knot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E1356C-5422-4EED-A7CB-C7FDE19DFFA2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49439487"/>
      </p:ext>
    </p:extLst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Remaining work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More text descriptions of expected capabilities</a:t>
            </a:r>
          </a:p>
          <a:p>
            <a:r>
              <a:rPr lang="en-US" altLang="en-US" sz="2800" dirty="0"/>
              <a:t>Finish SM portion of standard</a:t>
            </a:r>
          </a:p>
          <a:p>
            <a:r>
              <a:rPr lang="en-US" altLang="en-US" sz="2800" dirty="0"/>
              <a:t>Field-IV is </a:t>
            </a:r>
            <a:r>
              <a:rPr lang="en-US" altLang="en-US" sz="2400" dirty="0"/>
              <a:t>qualification with certification delegated to the GTO (Group Training Officer) by the Credentialing Board</a:t>
            </a:r>
          </a:p>
          <a:p>
            <a:r>
              <a:rPr lang="en-US" altLang="en-US" sz="2000" dirty="0"/>
              <a:t>Discern how we standardize approach across the conference</a:t>
            </a:r>
          </a:p>
          <a:p>
            <a:pPr lvl="1"/>
            <a:r>
              <a:rPr lang="en-US" altLang="en-US" sz="2000" dirty="0"/>
              <a:t>In distant past this was in the ops manual</a:t>
            </a:r>
          </a:p>
          <a:p>
            <a:pPr lvl="1"/>
            <a:r>
              <a:rPr lang="en-US" altLang="en-US" sz="2000" dirty="0"/>
              <a:t>Should this be in training standard?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E1356C-5422-4EED-A7CB-C7FDE19DFFA2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62270286"/>
      </p:ext>
    </p:extLst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Search and Rescue Objectives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Safety Rules</a:t>
            </a:r>
          </a:p>
          <a:p>
            <a:pPr lvl="1"/>
            <a:r>
              <a:rPr lang="en-US" altLang="en-US" dirty="0"/>
              <a:t>Don’t get separated from your pack</a:t>
            </a:r>
          </a:p>
          <a:p>
            <a:pPr lvl="1"/>
            <a:r>
              <a:rPr lang="en-US" altLang="en-US" dirty="0"/>
              <a:t>Don’t get separated from your pack</a:t>
            </a:r>
          </a:p>
          <a:p>
            <a:pPr lvl="1"/>
            <a:r>
              <a:rPr lang="en-US" altLang="en-US" dirty="0"/>
              <a:t>Don’t get separated from your pack</a:t>
            </a:r>
          </a:p>
          <a:p>
            <a:pPr lvl="1"/>
            <a:r>
              <a:rPr lang="en-US" altLang="en-US" dirty="0"/>
              <a:t>Don’t get separated from your pack</a:t>
            </a:r>
          </a:p>
          <a:p>
            <a:pPr lvl="1"/>
            <a:r>
              <a:rPr lang="en-US" altLang="en-US" dirty="0"/>
              <a:t>Don’t get separated from your pack</a:t>
            </a:r>
          </a:p>
          <a:p>
            <a:pPr lvl="1"/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E1356C-5422-4EED-A7CB-C7FDE19DFFA2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Goals of the Effort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>
          <a:xfrm>
            <a:off x="649705" y="1624263"/>
            <a:ext cx="8154988" cy="4648200"/>
          </a:xfrm>
        </p:spPr>
        <p:txBody>
          <a:bodyPr/>
          <a:lstStyle/>
          <a:p>
            <a:r>
              <a:rPr lang="en-US" altLang="en-US" sz="2700" dirty="0"/>
              <a:t>Identify key skills based on 40 years of ASRC experience</a:t>
            </a:r>
          </a:p>
          <a:p>
            <a:pPr lvl="1"/>
            <a:r>
              <a:rPr lang="en-US" altLang="en-US" sz="2400" dirty="0"/>
              <a:t>Mostly Search</a:t>
            </a:r>
          </a:p>
          <a:p>
            <a:pPr lvl="1"/>
            <a:r>
              <a:rPr lang="en-US" altLang="en-US" sz="2400" dirty="0"/>
              <a:t>Some extrications</a:t>
            </a:r>
          </a:p>
          <a:p>
            <a:pPr lvl="1"/>
            <a:r>
              <a:rPr lang="en-US" altLang="en-US" sz="2400" dirty="0"/>
              <a:t>Rare semi-tech </a:t>
            </a:r>
          </a:p>
          <a:p>
            <a:r>
              <a:rPr lang="en-US" altLang="en-US" sz="2700" dirty="0"/>
              <a:t>Remove non-essential skills</a:t>
            </a:r>
          </a:p>
          <a:p>
            <a:r>
              <a:rPr lang="en-US" altLang="en-US" sz="2700" dirty="0"/>
              <a:t>“Even out” the skills/time across levels</a:t>
            </a:r>
          </a:p>
          <a:p>
            <a:r>
              <a:rPr lang="en-US" altLang="en-US" sz="2700" dirty="0"/>
              <a:t>Maintain common approach/skills</a:t>
            </a:r>
          </a:p>
          <a:p>
            <a:r>
              <a:rPr lang="en-US" altLang="en-US" sz="2700" dirty="0"/>
              <a:t>Linear approach understood by AHJs</a:t>
            </a:r>
          </a:p>
          <a:p>
            <a:r>
              <a:rPr lang="en-US" altLang="en-US" sz="2700" dirty="0"/>
              <a:t>Avoid Operational Titles</a:t>
            </a:r>
          </a:p>
          <a:p>
            <a:r>
              <a:rPr lang="en-US" altLang="en-US" sz="2700" dirty="0"/>
              <a:t>Be aware of testability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E1356C-5422-4EED-A7CB-C7FDE19DFFA2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09491532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Overall Structure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100" dirty="0"/>
              <a:t>FIELD-IV (Trainee)</a:t>
            </a:r>
          </a:p>
          <a:p>
            <a:pPr lvl="1"/>
            <a:r>
              <a:rPr lang="en-US" altLang="en-US" sz="2100" dirty="0"/>
              <a:t>Directly supervised by (paired with) a Field-III or higher</a:t>
            </a:r>
          </a:p>
          <a:p>
            <a:pPr lvl="1"/>
            <a:r>
              <a:rPr lang="en-US" altLang="en-US" sz="2100" dirty="0"/>
              <a:t>Goal:  Completed in one weekend (includes skill verification)</a:t>
            </a:r>
          </a:p>
          <a:p>
            <a:r>
              <a:rPr lang="en-US" altLang="en-US" sz="2100" dirty="0"/>
              <a:t>FIELD-III</a:t>
            </a:r>
          </a:p>
          <a:p>
            <a:pPr lvl="1"/>
            <a:r>
              <a:rPr lang="en-US" altLang="en-US" sz="2100" dirty="0"/>
              <a:t>Member of a field team</a:t>
            </a:r>
          </a:p>
          <a:p>
            <a:pPr lvl="1"/>
            <a:r>
              <a:rPr lang="en-US" altLang="en-US" sz="2100" dirty="0"/>
              <a:t>Semi-tech litter team member</a:t>
            </a:r>
          </a:p>
          <a:p>
            <a:r>
              <a:rPr lang="en-US" altLang="en-US" sz="2100" dirty="0"/>
              <a:t>FIELD-II</a:t>
            </a:r>
          </a:p>
          <a:p>
            <a:pPr lvl="1"/>
            <a:r>
              <a:rPr lang="en-US" altLang="en-US" sz="2100" dirty="0"/>
              <a:t>Leads most SEARCH tasks</a:t>
            </a:r>
          </a:p>
          <a:p>
            <a:r>
              <a:rPr lang="en-US" altLang="en-US" sz="2100" dirty="0"/>
              <a:t>FIELD-I</a:t>
            </a:r>
          </a:p>
          <a:p>
            <a:pPr lvl="1"/>
            <a:r>
              <a:rPr lang="en-US" altLang="en-US" sz="2100" dirty="0"/>
              <a:t>Leads complex search tasks</a:t>
            </a:r>
          </a:p>
          <a:p>
            <a:pPr lvl="1"/>
            <a:r>
              <a:rPr lang="en-US" altLang="en-US" sz="2100" dirty="0"/>
              <a:t>Leads Rescue Tasks (including rigging systems)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E1356C-5422-4EED-A7CB-C7FDE19DFFA2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07493004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Overall Structure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100" dirty="0"/>
              <a:t>FIELD-IV (Trainee)</a:t>
            </a:r>
          </a:p>
          <a:p>
            <a:pPr lvl="1"/>
            <a:r>
              <a:rPr lang="en-US" altLang="en-US" sz="2100" dirty="0"/>
              <a:t>Search – Awareness level</a:t>
            </a:r>
          </a:p>
          <a:p>
            <a:pPr lvl="1"/>
            <a:r>
              <a:rPr lang="en-US" altLang="en-US" sz="2100" dirty="0"/>
              <a:t>Rescue: Semi-Tech – Horizontal Litter team member</a:t>
            </a:r>
          </a:p>
          <a:p>
            <a:r>
              <a:rPr lang="en-US" altLang="en-US" sz="2100" dirty="0"/>
              <a:t>FIELD-III</a:t>
            </a:r>
          </a:p>
          <a:p>
            <a:pPr lvl="1"/>
            <a:r>
              <a:rPr lang="en-US" altLang="en-US" sz="2100" dirty="0"/>
              <a:t>Search – Operations level</a:t>
            </a:r>
          </a:p>
          <a:p>
            <a:pPr lvl="1"/>
            <a:r>
              <a:rPr lang="en-US" altLang="en-US" sz="2100" dirty="0"/>
              <a:t>Rescue: Semi-tech – Awareness Level</a:t>
            </a:r>
          </a:p>
          <a:p>
            <a:r>
              <a:rPr lang="en-US" altLang="en-US" sz="2100" dirty="0"/>
              <a:t>FIELD-II</a:t>
            </a:r>
          </a:p>
          <a:p>
            <a:pPr lvl="1"/>
            <a:r>
              <a:rPr lang="en-US" altLang="en-US" sz="2100" dirty="0"/>
              <a:t>Search – Technician</a:t>
            </a:r>
          </a:p>
          <a:p>
            <a:pPr lvl="1"/>
            <a:r>
              <a:rPr lang="en-US" altLang="en-US" sz="2100" dirty="0"/>
              <a:t>Rescue: Semi-tech – Operations</a:t>
            </a:r>
          </a:p>
          <a:p>
            <a:r>
              <a:rPr lang="en-US" altLang="en-US" sz="2100" dirty="0"/>
              <a:t>FIELD-I</a:t>
            </a:r>
          </a:p>
          <a:p>
            <a:pPr lvl="1"/>
            <a:r>
              <a:rPr lang="en-US" altLang="en-US" sz="2100" dirty="0"/>
              <a:t>Search Specialist</a:t>
            </a:r>
          </a:p>
          <a:p>
            <a:pPr lvl="1"/>
            <a:r>
              <a:rPr lang="en-US" altLang="en-US" sz="2100" dirty="0"/>
              <a:t>Rescue: Semi-Tech – Technician</a:t>
            </a:r>
          </a:p>
          <a:p>
            <a:pPr lvl="1"/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E1356C-5422-4EED-A7CB-C7FDE19DFFA2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9579157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Mission Operations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>
          <a:xfrm>
            <a:off x="739049" y="1835258"/>
            <a:ext cx="8154988" cy="4648200"/>
          </a:xfrm>
        </p:spPr>
        <p:txBody>
          <a:bodyPr/>
          <a:lstStyle/>
          <a:p>
            <a:r>
              <a:rPr lang="en-US" altLang="en-US" sz="2100" dirty="0"/>
              <a:t>FIELD-IV (Trainee)</a:t>
            </a:r>
          </a:p>
          <a:p>
            <a:pPr lvl="1"/>
            <a:r>
              <a:rPr lang="en-US" altLang="en-US" sz="2100" dirty="0"/>
              <a:t>Team-specific alerting system</a:t>
            </a:r>
          </a:p>
          <a:p>
            <a:pPr lvl="1"/>
            <a:r>
              <a:rPr lang="en-US" altLang="en-US" sz="2100" dirty="0"/>
              <a:t>Mission sign-in &amp; sign-out</a:t>
            </a:r>
          </a:p>
          <a:p>
            <a:r>
              <a:rPr lang="en-US" altLang="en-US" sz="2100" dirty="0"/>
              <a:t>FIELD-III</a:t>
            </a:r>
          </a:p>
          <a:p>
            <a:pPr lvl="1"/>
            <a:r>
              <a:rPr lang="en-US" altLang="en-US" sz="2100" dirty="0"/>
              <a:t>Staging operations</a:t>
            </a:r>
          </a:p>
          <a:p>
            <a:r>
              <a:rPr lang="en-US" altLang="en-US" sz="2100" dirty="0"/>
              <a:t>FIELD-II</a:t>
            </a:r>
          </a:p>
          <a:p>
            <a:pPr lvl="1"/>
            <a:r>
              <a:rPr lang="en-US" altLang="en-US" sz="2100" dirty="0"/>
              <a:t>Receive briefing &amp; Brief team</a:t>
            </a:r>
          </a:p>
          <a:p>
            <a:pPr lvl="1"/>
            <a:r>
              <a:rPr lang="en-US" altLang="en-US" sz="2100" dirty="0"/>
              <a:t>Leading field team</a:t>
            </a:r>
          </a:p>
          <a:p>
            <a:pPr lvl="1"/>
            <a:r>
              <a:rPr lang="en-US" altLang="en-US" sz="2100" dirty="0"/>
              <a:t>“Find” Management</a:t>
            </a:r>
          </a:p>
          <a:p>
            <a:r>
              <a:rPr lang="en-US" altLang="en-US" sz="2100" dirty="0"/>
              <a:t>FIELD-I</a:t>
            </a:r>
          </a:p>
          <a:p>
            <a:pPr lvl="1"/>
            <a:r>
              <a:rPr lang="en-US" altLang="en-US" sz="2100" dirty="0"/>
              <a:t>Can brief &amp; debrief field teams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E1356C-5422-4EED-A7CB-C7FDE19DFFA2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85426042"/>
      </p:ext>
    </p:ext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Equipment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100" dirty="0"/>
              <a:t>FIELD-IV (Trainee)</a:t>
            </a:r>
          </a:p>
          <a:p>
            <a:pPr lvl="1"/>
            <a:r>
              <a:rPr lang="en-US" altLang="en-US" sz="2100" dirty="0"/>
              <a:t>Personal Equipment pack</a:t>
            </a:r>
          </a:p>
          <a:p>
            <a:pPr lvl="1"/>
            <a:r>
              <a:rPr lang="en-US" altLang="en-US" sz="2100" dirty="0"/>
              <a:t>Basic PPE</a:t>
            </a:r>
          </a:p>
          <a:p>
            <a:r>
              <a:rPr lang="en-US" altLang="en-US" sz="2100" dirty="0"/>
              <a:t>FIELD-III</a:t>
            </a:r>
          </a:p>
          <a:p>
            <a:pPr lvl="1"/>
            <a:r>
              <a:rPr lang="en-US" altLang="en-US" sz="2100" dirty="0"/>
              <a:t>Add webbing, 2 carabiners, 2 Prusiks</a:t>
            </a:r>
          </a:p>
          <a:p>
            <a:r>
              <a:rPr lang="en-US" altLang="en-US" sz="2100" dirty="0"/>
              <a:t>FIELD-II</a:t>
            </a:r>
          </a:p>
          <a:p>
            <a:pPr lvl="1"/>
            <a:r>
              <a:rPr lang="en-US" altLang="en-US" sz="2100" dirty="0"/>
              <a:t>Add Helmet Use</a:t>
            </a:r>
          </a:p>
          <a:p>
            <a:r>
              <a:rPr lang="en-US" altLang="en-US" sz="2100" dirty="0"/>
              <a:t>FIELD-I</a:t>
            </a:r>
          </a:p>
          <a:p>
            <a:pPr lvl="1"/>
            <a:r>
              <a:rPr lang="en-US" altLang="en-US" sz="1700" dirty="0"/>
              <a:t>None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E1356C-5422-4EED-A7CB-C7FDE19DFFA2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3663917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Survival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100" dirty="0"/>
              <a:t>FIELD-IV (Trainee)</a:t>
            </a:r>
          </a:p>
          <a:p>
            <a:pPr lvl="1"/>
            <a:r>
              <a:rPr lang="en-US" altLang="en-US" sz="2100" dirty="0"/>
              <a:t>Personal equipment pack</a:t>
            </a:r>
          </a:p>
          <a:p>
            <a:pPr lvl="1"/>
            <a:r>
              <a:rPr lang="en-US" altLang="en-US" sz="2100" dirty="0"/>
              <a:t>Basic PPE</a:t>
            </a:r>
          </a:p>
          <a:p>
            <a:r>
              <a:rPr lang="en-US" altLang="en-US" sz="2100" dirty="0"/>
              <a:t>FIELD-III</a:t>
            </a:r>
          </a:p>
          <a:p>
            <a:pPr lvl="1"/>
            <a:r>
              <a:rPr lang="en-US" altLang="en-US" sz="2100" dirty="0"/>
              <a:t>Temporary shelter</a:t>
            </a:r>
          </a:p>
          <a:p>
            <a:r>
              <a:rPr lang="en-US" altLang="en-US" sz="2100" dirty="0"/>
              <a:t>FIELD-II</a:t>
            </a:r>
          </a:p>
          <a:p>
            <a:pPr lvl="1"/>
            <a:r>
              <a:rPr lang="en-US" altLang="en-US" sz="2100" dirty="0"/>
              <a:t>Overnight bivouac (once)</a:t>
            </a:r>
          </a:p>
          <a:p>
            <a:r>
              <a:rPr lang="en-US" altLang="en-US" sz="2100" dirty="0"/>
              <a:t>FIELD-I</a:t>
            </a:r>
          </a:p>
          <a:p>
            <a:pPr lvl="1"/>
            <a:r>
              <a:rPr lang="en-US" altLang="en-US" sz="2100" dirty="0"/>
              <a:t>Care for less well prepared team members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E1356C-5422-4EED-A7CB-C7FDE19DFFA2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31507669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Navigation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100" dirty="0"/>
              <a:t>FIELD-IV (Trainee)</a:t>
            </a:r>
          </a:p>
          <a:p>
            <a:pPr lvl="1"/>
            <a:r>
              <a:rPr lang="en-US" altLang="en-US" sz="2100" dirty="0"/>
              <a:t>Report your USNG location over a radio (using GPS)</a:t>
            </a:r>
          </a:p>
          <a:p>
            <a:pPr lvl="1"/>
            <a:r>
              <a:rPr lang="en-US" altLang="en-US" sz="2100" dirty="0"/>
              <a:t>Plot a point on a map given coordinates</a:t>
            </a:r>
          </a:p>
          <a:p>
            <a:r>
              <a:rPr lang="en-US" altLang="en-US" sz="2100" dirty="0"/>
              <a:t>FIELD-III</a:t>
            </a:r>
          </a:p>
          <a:p>
            <a:pPr lvl="1"/>
            <a:r>
              <a:rPr lang="en-US" altLang="en-US" sz="2100" dirty="0"/>
              <a:t>Basic compass functions</a:t>
            </a:r>
          </a:p>
          <a:p>
            <a:pPr lvl="1"/>
            <a:r>
              <a:rPr lang="en-US" altLang="en-US" sz="2100" dirty="0"/>
              <a:t>Use GPS to navigate to a point</a:t>
            </a:r>
          </a:p>
          <a:p>
            <a:r>
              <a:rPr lang="en-US" altLang="en-US" sz="2100" dirty="0"/>
              <a:t>FIELD-II</a:t>
            </a:r>
          </a:p>
          <a:p>
            <a:pPr lvl="1"/>
            <a:r>
              <a:rPr lang="en-US" altLang="en-US" sz="2100" dirty="0"/>
              <a:t>Topo map proficiency</a:t>
            </a:r>
          </a:p>
          <a:p>
            <a:pPr lvl="1"/>
            <a:r>
              <a:rPr lang="en-US" altLang="en-US" sz="2100" dirty="0"/>
              <a:t>Navigate with map/compass </a:t>
            </a:r>
          </a:p>
          <a:p>
            <a:pPr lvl="1"/>
            <a:r>
              <a:rPr lang="en-US" altLang="en-US" sz="2100" dirty="0"/>
              <a:t>Navigate to 3 points 300 meters apart (daytime)</a:t>
            </a:r>
          </a:p>
          <a:p>
            <a:r>
              <a:rPr lang="en-US" altLang="en-US" sz="2100" dirty="0"/>
              <a:t>FIELD-I</a:t>
            </a:r>
          </a:p>
          <a:p>
            <a:pPr lvl="1"/>
            <a:r>
              <a:rPr lang="en-US" altLang="en-US" sz="2100" dirty="0"/>
              <a:t>Navigate to 3 retroreflective points 300 meters apart (night)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E1356C-5422-4EED-A7CB-C7FDE19DFFA2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79929448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Communications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100" dirty="0"/>
              <a:t>FIELD-IV (Trainee)</a:t>
            </a:r>
          </a:p>
          <a:p>
            <a:pPr lvl="1"/>
            <a:r>
              <a:rPr lang="en-US" altLang="en-US" sz="2100" dirty="0"/>
              <a:t>Transmit message using team radio</a:t>
            </a:r>
          </a:p>
          <a:p>
            <a:pPr lvl="1"/>
            <a:r>
              <a:rPr lang="en-US" altLang="en-US" sz="2100" dirty="0"/>
              <a:t>Report your USNG location over a radio (using GPS)</a:t>
            </a:r>
          </a:p>
          <a:p>
            <a:r>
              <a:rPr lang="en-US" altLang="en-US" sz="2100" dirty="0"/>
              <a:t>FIELD-III</a:t>
            </a:r>
          </a:p>
          <a:p>
            <a:pPr lvl="1"/>
            <a:r>
              <a:rPr lang="en-US" altLang="en-US" sz="2100" dirty="0"/>
              <a:t>Install batteries, antenna, change channels</a:t>
            </a:r>
          </a:p>
          <a:p>
            <a:r>
              <a:rPr lang="en-US" altLang="en-US" sz="2100" dirty="0"/>
              <a:t>FIELD-II</a:t>
            </a:r>
          </a:p>
          <a:p>
            <a:pPr lvl="1"/>
            <a:r>
              <a:rPr lang="en-US" altLang="en-US" sz="2100" dirty="0"/>
              <a:t>Improve communications problems</a:t>
            </a:r>
          </a:p>
          <a:p>
            <a:pPr lvl="1"/>
            <a:r>
              <a:rPr lang="en-US" altLang="en-US" sz="2100" dirty="0"/>
              <a:t>Phonetic alphabet</a:t>
            </a:r>
          </a:p>
          <a:p>
            <a:r>
              <a:rPr lang="en-US" altLang="en-US" sz="2100" dirty="0"/>
              <a:t>FIELD-I</a:t>
            </a:r>
          </a:p>
          <a:p>
            <a:pPr lvl="1"/>
            <a:r>
              <a:rPr lang="en-US" altLang="en-US" sz="2100" dirty="0"/>
              <a:t>Detect and solve communication problems at a mission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E1356C-5422-4EED-A7CB-C7FDE19DFFA2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95839370"/>
      </p:ext>
    </p:extLst>
  </p:cSld>
  <p:clrMapOvr>
    <a:masterClrMapping/>
  </p:clrMapOvr>
  <p:transition>
    <p:fade thruBlk="1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OnEdge.p3d 3"/>
  <p:tag name="POWER3D OPTIONS" val="Medium "/>
</p:tagLst>
</file>

<file path=ppt/theme/theme1.xml><?xml version="1.0" encoding="utf-8"?>
<a:theme xmlns:a="http://schemas.openxmlformats.org/drawingml/2006/main" name="PowerPlugs BGs 1 B09">
  <a:themeElements>
    <a:clrScheme name="PowerPlugs BGs 1 B09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>
          <a:outerShdw dist="28398" dir="1593903" algn="ctr" rotWithShape="0">
            <a:schemeClr val="tx1"/>
          </a:outerShdw>
        </a:effectLst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en-US" sz="3600" b="1" i="1" u="none" strike="noStrike" cap="none" normalizeH="0" baseline="0" smtClean="0">
            <a:ln>
              <a:noFill/>
            </a:ln>
            <a:solidFill>
              <a:srgbClr val="99CCFF"/>
            </a:solidFill>
            <a:effectLst/>
            <a:latin typeface="Abadi MT Condensed Ligh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>
          <a:outerShdw dist="28398" dir="1593903" algn="ctr" rotWithShape="0">
            <a:schemeClr val="tx1"/>
          </a:outerShdw>
        </a:effectLst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en-US" sz="3600" b="1" i="1" u="none" strike="noStrike" cap="none" normalizeH="0" baseline="0" smtClean="0">
            <a:ln>
              <a:noFill/>
            </a:ln>
            <a:solidFill>
              <a:srgbClr val="99CCFF"/>
            </a:solidFill>
            <a:effectLst/>
            <a:latin typeface="Abadi MT Condensed Light" pitchFamily="34" charset="0"/>
          </a:defRPr>
        </a:defPPr>
      </a:lstStyle>
    </a:lnDef>
  </a:objectDefaults>
  <a:extraClrSchemeLst>
    <a:extraClrScheme>
      <a:clrScheme name="PowerPlugs BGs 1 B0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lugs BGs 1 B09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lugs BGs 1 B09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lugs BGs 1 B09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lugs BGs 1 B09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lugs BGs 1 B09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lugs BGs 1 B09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10941</TotalTime>
  <Words>610</Words>
  <Application>Microsoft Office PowerPoint</Application>
  <PresentationFormat>On-screen Show (4:3)</PresentationFormat>
  <Paragraphs>162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Abadi MT Condensed Light</vt:lpstr>
      <vt:lpstr>Georgia</vt:lpstr>
      <vt:lpstr>Times New Roman</vt:lpstr>
      <vt:lpstr>PowerPlugs BGs 1 B09</vt:lpstr>
      <vt:lpstr>Training Standards v8.0</vt:lpstr>
      <vt:lpstr>Goals of the Effort</vt:lpstr>
      <vt:lpstr>Overall Structure</vt:lpstr>
      <vt:lpstr>Overall Structure</vt:lpstr>
      <vt:lpstr>Mission Operations</vt:lpstr>
      <vt:lpstr>Equipment</vt:lpstr>
      <vt:lpstr>Survival</vt:lpstr>
      <vt:lpstr>Navigation</vt:lpstr>
      <vt:lpstr>Communications</vt:lpstr>
      <vt:lpstr>Semi-Tech</vt:lpstr>
      <vt:lpstr>Knots</vt:lpstr>
      <vt:lpstr>Remaining work</vt:lpstr>
      <vt:lpstr>Search and Rescue Objectives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Emergency Medicine Core Content: Thyroid/Diabetes</dc:title>
  <dc:creator>Keith Conover, M.D., FACEP</dc:creator>
  <cp:lastModifiedBy>Keith Conover</cp:lastModifiedBy>
  <cp:revision>274</cp:revision>
  <cp:lastPrinted>2017-01-18T21:32:45Z</cp:lastPrinted>
  <dcterms:created xsi:type="dcterms:W3CDTF">2000-06-14T01:16:14Z</dcterms:created>
  <dcterms:modified xsi:type="dcterms:W3CDTF">2018-01-14T18:24:01Z</dcterms:modified>
</cp:coreProperties>
</file>