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ags/tag1.xml" ContentType="application/vnd.openxmlformats-officedocument.presentationml.tags+xml"/>
  <Override PartName="/ppt/notesSlides/notesSlide53.xml" ContentType="application/vnd.openxmlformats-officedocument.presentationml.notesSlide+xml"/>
  <Override PartName="/ppt/tags/tag2.xml" ContentType="application/vnd.openxmlformats-officedocument.presentationml.tags+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1"/>
    <p:sldMasterId id="2147483678" r:id="rId2"/>
  </p:sldMasterIdLst>
  <p:notesMasterIdLst>
    <p:notesMasterId r:id="rId205"/>
  </p:notesMasterIdLst>
  <p:handoutMasterIdLst>
    <p:handoutMasterId r:id="rId206"/>
  </p:handoutMasterIdLst>
  <p:sldIdLst>
    <p:sldId id="1114" r:id="rId3"/>
    <p:sldId id="983" r:id="rId4"/>
    <p:sldId id="1064" r:id="rId5"/>
    <p:sldId id="960" r:id="rId6"/>
    <p:sldId id="256" r:id="rId7"/>
    <p:sldId id="1038" r:id="rId8"/>
    <p:sldId id="1167" r:id="rId9"/>
    <p:sldId id="1065" r:id="rId10"/>
    <p:sldId id="1155" r:id="rId11"/>
    <p:sldId id="1219" r:id="rId12"/>
    <p:sldId id="1220" r:id="rId13"/>
    <p:sldId id="1224" r:id="rId14"/>
    <p:sldId id="1221" r:id="rId15"/>
    <p:sldId id="1218" r:id="rId16"/>
    <p:sldId id="1217" r:id="rId17"/>
    <p:sldId id="1179" r:id="rId18"/>
    <p:sldId id="1119" r:id="rId19"/>
    <p:sldId id="1115" r:id="rId20"/>
    <p:sldId id="919" r:id="rId21"/>
    <p:sldId id="1222" r:id="rId22"/>
    <p:sldId id="1223" r:id="rId23"/>
    <p:sldId id="1066" r:id="rId24"/>
    <p:sldId id="1214" r:id="rId25"/>
    <p:sldId id="1108" r:id="rId26"/>
    <p:sldId id="991" r:id="rId27"/>
    <p:sldId id="1090" r:id="rId28"/>
    <p:sldId id="1091" r:id="rId29"/>
    <p:sldId id="1032" r:id="rId30"/>
    <p:sldId id="1029" r:id="rId31"/>
    <p:sldId id="1031" r:id="rId32"/>
    <p:sldId id="1030" r:id="rId33"/>
    <p:sldId id="1061" r:id="rId34"/>
    <p:sldId id="1062" r:id="rId35"/>
    <p:sldId id="1146" r:id="rId36"/>
    <p:sldId id="1204" r:id="rId37"/>
    <p:sldId id="1205" r:id="rId38"/>
    <p:sldId id="1206" r:id="rId39"/>
    <p:sldId id="982" r:id="rId40"/>
    <p:sldId id="1208" r:id="rId41"/>
    <p:sldId id="927" r:id="rId42"/>
    <p:sldId id="1192" r:id="rId43"/>
    <p:sldId id="985" r:id="rId44"/>
    <p:sldId id="984" r:id="rId45"/>
    <p:sldId id="1225" r:id="rId46"/>
    <p:sldId id="1033" r:id="rId47"/>
    <p:sldId id="1157" r:id="rId48"/>
    <p:sldId id="1215" r:id="rId49"/>
    <p:sldId id="1216" r:id="rId50"/>
    <p:sldId id="1212" r:id="rId51"/>
    <p:sldId id="990" r:id="rId52"/>
    <p:sldId id="1028" r:id="rId53"/>
    <p:sldId id="992" r:id="rId54"/>
    <p:sldId id="1147" r:id="rId55"/>
    <p:sldId id="1093" r:id="rId56"/>
    <p:sldId id="1094" r:id="rId57"/>
    <p:sldId id="1095" r:id="rId58"/>
    <p:sldId id="1148" r:id="rId59"/>
    <p:sldId id="1098" r:id="rId60"/>
    <p:sldId id="1099" r:id="rId61"/>
    <p:sldId id="1109" r:id="rId62"/>
    <p:sldId id="1087" r:id="rId63"/>
    <p:sldId id="989" r:id="rId64"/>
    <p:sldId id="1160" r:id="rId65"/>
    <p:sldId id="986" r:id="rId66"/>
    <p:sldId id="938" r:id="rId67"/>
    <p:sldId id="976" r:id="rId68"/>
    <p:sldId id="1041" r:id="rId69"/>
    <p:sldId id="1110" r:id="rId70"/>
    <p:sldId id="1161" r:id="rId71"/>
    <p:sldId id="979" r:id="rId72"/>
    <p:sldId id="1154" r:id="rId73"/>
    <p:sldId id="980" r:id="rId74"/>
    <p:sldId id="981" r:id="rId75"/>
    <p:sldId id="1153" r:id="rId76"/>
    <p:sldId id="1000" r:id="rId77"/>
    <p:sldId id="1162" r:id="rId78"/>
    <p:sldId id="1001" r:id="rId79"/>
    <p:sldId id="987" r:id="rId80"/>
    <p:sldId id="1163" r:id="rId81"/>
    <p:sldId id="1012" r:id="rId82"/>
    <p:sldId id="1023" r:id="rId83"/>
    <p:sldId id="1011" r:id="rId84"/>
    <p:sldId id="1164" r:id="rId85"/>
    <p:sldId id="1020" r:id="rId86"/>
    <p:sldId id="1024" r:id="rId87"/>
    <p:sldId id="1019" r:id="rId88"/>
    <p:sldId id="1027" r:id="rId89"/>
    <p:sldId id="1034" r:id="rId90"/>
    <p:sldId id="1026" r:id="rId91"/>
    <p:sldId id="1165" r:id="rId92"/>
    <p:sldId id="1021" r:id="rId93"/>
    <p:sldId id="953" r:id="rId94"/>
    <p:sldId id="1013" r:id="rId95"/>
    <p:sldId id="1166" r:id="rId96"/>
    <p:sldId id="1022" r:id="rId97"/>
    <p:sldId id="1035" r:id="rId98"/>
    <p:sldId id="1063" r:id="rId99"/>
    <p:sldId id="1180" r:id="rId100"/>
    <p:sldId id="1120" r:id="rId101"/>
    <p:sldId id="1116" r:id="rId102"/>
    <p:sldId id="993" r:id="rId103"/>
    <p:sldId id="1168" r:id="rId104"/>
    <p:sldId id="1005" r:id="rId105"/>
    <p:sldId id="932" r:id="rId106"/>
    <p:sldId id="833" r:id="rId107"/>
    <p:sldId id="1004" r:id="rId108"/>
    <p:sldId id="1151" r:id="rId109"/>
    <p:sldId id="1006" r:id="rId110"/>
    <p:sldId id="928" r:id="rId111"/>
    <p:sldId id="929" r:id="rId112"/>
    <p:sldId id="1207" r:id="rId113"/>
    <p:sldId id="1083" r:id="rId114"/>
    <p:sldId id="1086" r:id="rId115"/>
    <p:sldId id="1014" r:id="rId116"/>
    <p:sldId id="1169" r:id="rId117"/>
    <p:sldId id="1007" r:id="rId118"/>
    <p:sldId id="937" r:id="rId119"/>
    <p:sldId id="942" r:id="rId120"/>
    <p:sldId id="935" r:id="rId121"/>
    <p:sldId id="1170" r:id="rId122"/>
    <p:sldId id="1008" r:id="rId123"/>
    <p:sldId id="977" r:id="rId124"/>
    <p:sldId id="1009" r:id="rId125"/>
    <p:sldId id="261" r:id="rId126"/>
    <p:sldId id="260" r:id="rId127"/>
    <p:sldId id="920" r:id="rId128"/>
    <p:sldId id="1015" r:id="rId129"/>
    <p:sldId id="1037" r:id="rId130"/>
    <p:sldId id="268" r:id="rId131"/>
    <p:sldId id="274" r:id="rId132"/>
    <p:sldId id="1171" r:id="rId133"/>
    <p:sldId id="994" r:id="rId134"/>
    <p:sldId id="1044" r:id="rId135"/>
    <p:sldId id="933" r:id="rId136"/>
    <p:sldId id="930" r:id="rId137"/>
    <p:sldId id="936" r:id="rId138"/>
    <p:sldId id="1080" r:id="rId139"/>
    <p:sldId id="939" r:id="rId140"/>
    <p:sldId id="971" r:id="rId141"/>
    <p:sldId id="1172" r:id="rId142"/>
    <p:sldId id="1045" r:id="rId143"/>
    <p:sldId id="970" r:id="rId144"/>
    <p:sldId id="1150" r:id="rId145"/>
    <p:sldId id="969" r:id="rId146"/>
    <p:sldId id="1173" r:id="rId147"/>
    <p:sldId id="995" r:id="rId148"/>
    <p:sldId id="1047" r:id="rId149"/>
    <p:sldId id="1054" r:id="rId150"/>
    <p:sldId id="1067" r:id="rId151"/>
    <p:sldId id="1057" r:id="rId152"/>
    <p:sldId id="1059" r:id="rId153"/>
    <p:sldId id="1055" r:id="rId154"/>
    <p:sldId id="1126" r:id="rId155"/>
    <p:sldId id="1056" r:id="rId156"/>
    <p:sldId id="1158" r:id="rId157"/>
    <p:sldId id="1174" r:id="rId158"/>
    <p:sldId id="1068" r:id="rId159"/>
    <p:sldId id="1069" r:id="rId160"/>
    <p:sldId id="1181" r:id="rId161"/>
    <p:sldId id="1121" r:id="rId162"/>
    <p:sldId id="1117" r:id="rId163"/>
    <p:sldId id="1175" r:id="rId164"/>
    <p:sldId id="1070" r:id="rId165"/>
    <p:sldId id="1079" r:id="rId166"/>
    <p:sldId id="1084" r:id="rId167"/>
    <p:sldId id="1209" r:id="rId168"/>
    <p:sldId id="1210" r:id="rId169"/>
    <p:sldId id="1081" r:id="rId170"/>
    <p:sldId id="1122" r:id="rId171"/>
    <p:sldId id="1152" r:id="rId172"/>
    <p:sldId id="1176" r:id="rId173"/>
    <p:sldId id="1072" r:id="rId174"/>
    <p:sldId id="1123" r:id="rId175"/>
    <p:sldId id="1124" r:id="rId176"/>
    <p:sldId id="1125" r:id="rId177"/>
    <p:sldId id="1177" r:id="rId178"/>
    <p:sldId id="997" r:id="rId179"/>
    <p:sldId id="1127" r:id="rId180"/>
    <p:sldId id="1129" r:id="rId181"/>
    <p:sldId id="1130" r:id="rId182"/>
    <p:sldId id="1131" r:id="rId183"/>
    <p:sldId id="1134" r:id="rId184"/>
    <p:sldId id="1128" r:id="rId185"/>
    <p:sldId id="1097" r:id="rId186"/>
    <p:sldId id="1133" r:id="rId187"/>
    <p:sldId id="1136" r:id="rId188"/>
    <p:sldId id="1135" r:id="rId189"/>
    <p:sldId id="1178" r:id="rId190"/>
    <p:sldId id="1138" r:id="rId191"/>
    <p:sldId id="1137" r:id="rId192"/>
    <p:sldId id="1140" r:id="rId193"/>
    <p:sldId id="1141" r:id="rId194"/>
    <p:sldId id="1142" r:id="rId195"/>
    <p:sldId id="1144" r:id="rId196"/>
    <p:sldId id="1143" r:id="rId197"/>
    <p:sldId id="1139" r:id="rId198"/>
    <p:sldId id="978" r:id="rId199"/>
    <p:sldId id="1074" r:id="rId200"/>
    <p:sldId id="1145" r:id="rId201"/>
    <p:sldId id="1017" r:id="rId202"/>
    <p:sldId id="865" r:id="rId203"/>
    <p:sldId id="1156" r:id="rId204"/>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Gill Sans MT" pitchFamily="34" charset="0"/>
        <a:ea typeface="+mn-ea"/>
        <a:cs typeface="+mn-cs"/>
      </a:defRPr>
    </a:lvl1pPr>
    <a:lvl2pPr marL="457200" algn="l" rtl="0" eaLnBrk="0" fontAlgn="base" hangingPunct="0">
      <a:spcBef>
        <a:spcPct val="0"/>
      </a:spcBef>
      <a:spcAft>
        <a:spcPct val="0"/>
      </a:spcAft>
      <a:defRPr sz="2400" kern="1200">
        <a:solidFill>
          <a:schemeClr val="tx1"/>
        </a:solidFill>
        <a:latin typeface="Gill Sans MT" pitchFamily="34" charset="0"/>
        <a:ea typeface="+mn-ea"/>
        <a:cs typeface="+mn-cs"/>
      </a:defRPr>
    </a:lvl2pPr>
    <a:lvl3pPr marL="914400" algn="l" rtl="0" eaLnBrk="0" fontAlgn="base" hangingPunct="0">
      <a:spcBef>
        <a:spcPct val="0"/>
      </a:spcBef>
      <a:spcAft>
        <a:spcPct val="0"/>
      </a:spcAft>
      <a:defRPr sz="2400" kern="1200">
        <a:solidFill>
          <a:schemeClr val="tx1"/>
        </a:solidFill>
        <a:latin typeface="Gill Sans MT"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Gill Sans MT"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Gill Sans MT" pitchFamily="34" charset="0"/>
        <a:ea typeface="+mn-ea"/>
        <a:cs typeface="+mn-cs"/>
      </a:defRPr>
    </a:lvl5pPr>
    <a:lvl6pPr marL="2286000" algn="l" defTabSz="914400" rtl="0" eaLnBrk="1" latinLnBrk="0" hangingPunct="1">
      <a:defRPr sz="2400" kern="1200">
        <a:solidFill>
          <a:schemeClr val="tx1"/>
        </a:solidFill>
        <a:latin typeface="Gill Sans MT" pitchFamily="34" charset="0"/>
        <a:ea typeface="+mn-ea"/>
        <a:cs typeface="+mn-cs"/>
      </a:defRPr>
    </a:lvl6pPr>
    <a:lvl7pPr marL="2743200" algn="l" defTabSz="914400" rtl="0" eaLnBrk="1" latinLnBrk="0" hangingPunct="1">
      <a:defRPr sz="2400" kern="1200">
        <a:solidFill>
          <a:schemeClr val="tx1"/>
        </a:solidFill>
        <a:latin typeface="Gill Sans MT" pitchFamily="34" charset="0"/>
        <a:ea typeface="+mn-ea"/>
        <a:cs typeface="+mn-cs"/>
      </a:defRPr>
    </a:lvl7pPr>
    <a:lvl8pPr marL="3200400" algn="l" defTabSz="914400" rtl="0" eaLnBrk="1" latinLnBrk="0" hangingPunct="1">
      <a:defRPr sz="2400" kern="1200">
        <a:solidFill>
          <a:schemeClr val="tx1"/>
        </a:solidFill>
        <a:latin typeface="Gill Sans MT" pitchFamily="34" charset="0"/>
        <a:ea typeface="+mn-ea"/>
        <a:cs typeface="+mn-cs"/>
      </a:defRPr>
    </a:lvl8pPr>
    <a:lvl9pPr marL="3657600" algn="l" defTabSz="914400" rtl="0" eaLnBrk="1" latinLnBrk="0" hangingPunct="1">
      <a:defRPr sz="2400" kern="1200">
        <a:solidFill>
          <a:schemeClr val="tx1"/>
        </a:solidFill>
        <a:latin typeface="Gill Sans MT"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4032">
          <p15:clr>
            <a:srgbClr val="A4A3A4"/>
          </p15:clr>
        </p15:guide>
        <p15:guide id="3" orient="horz" pos="960">
          <p15:clr>
            <a:srgbClr val="A4A3A4"/>
          </p15:clr>
        </p15:guide>
        <p15:guide id="4" pos="2880">
          <p15:clr>
            <a:srgbClr val="A4A3A4"/>
          </p15:clr>
        </p15:guide>
        <p15:guide id="5" pos="5040">
          <p15:clr>
            <a:srgbClr val="A4A3A4"/>
          </p15:clr>
        </p15:guide>
        <p15:guide id="6" pos="57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99FF"/>
    <a:srgbClr val="CC9900"/>
    <a:srgbClr val="FFFF99"/>
    <a:srgbClr val="CC6600"/>
    <a:srgbClr val="FFCC66"/>
    <a:srgbClr val="FFEA00"/>
    <a:srgbClr val="F0EA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990" autoAdjust="0"/>
    <p:restoredTop sz="81653" autoAdjust="0"/>
  </p:normalViewPr>
  <p:slideViewPr>
    <p:cSldViewPr>
      <p:cViewPr varScale="1">
        <p:scale>
          <a:sx n="81" d="100"/>
          <a:sy n="81" d="100"/>
        </p:scale>
        <p:origin x="1768" y="60"/>
      </p:cViewPr>
      <p:guideLst>
        <p:guide orient="horz" pos="2160"/>
        <p:guide orient="horz" pos="4032"/>
        <p:guide orient="horz" pos="960"/>
        <p:guide pos="2880"/>
        <p:guide pos="5040"/>
        <p:guide pos="576"/>
      </p:guideLst>
    </p:cSldViewPr>
  </p:slideViewPr>
  <p:outlineViewPr>
    <p:cViewPr>
      <p:scale>
        <a:sx n="33" d="100"/>
        <a:sy n="33" d="100"/>
      </p:scale>
      <p:origin x="0" y="-1660"/>
    </p:cViewPr>
  </p:outlineViewPr>
  <p:notesTextViewPr>
    <p:cViewPr>
      <p:scale>
        <a:sx n="100" d="100"/>
        <a:sy n="100" d="100"/>
      </p:scale>
      <p:origin x="0" y="0"/>
    </p:cViewPr>
  </p:notesTextViewPr>
  <p:sorterViewPr>
    <p:cViewPr varScale="1">
      <p:scale>
        <a:sx n="1" d="1"/>
        <a:sy n="1" d="1"/>
      </p:scale>
      <p:origin x="0" y="-22336"/>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notesMaster" Target="notesMasters/notesMaster1.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92" Type="http://schemas.openxmlformats.org/officeDocument/2006/relationships/slide" Target="slides/slide190.xml"/><Relationship Id="rId206" Type="http://schemas.openxmlformats.org/officeDocument/2006/relationships/handoutMaster" Target="handoutMasters/handoutMaster1.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slide" Target="slides/slide180.xml"/><Relationship Id="rId6" Type="http://schemas.openxmlformats.org/officeDocument/2006/relationships/slide" Target="slides/slide4.xml"/><Relationship Id="rId23" Type="http://schemas.openxmlformats.org/officeDocument/2006/relationships/slide" Target="slides/slide21.xml"/><Relationship Id="rId119" Type="http://schemas.openxmlformats.org/officeDocument/2006/relationships/slide" Target="slides/slide117.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93" Type="http://schemas.openxmlformats.org/officeDocument/2006/relationships/slide" Target="slides/slide191.xml"/><Relationship Id="rId207" Type="http://schemas.openxmlformats.org/officeDocument/2006/relationships/presProps" Target="presProps.xml"/><Relationship Id="rId13" Type="http://schemas.openxmlformats.org/officeDocument/2006/relationships/slide" Target="slides/slide11.xml"/><Relationship Id="rId109" Type="http://schemas.openxmlformats.org/officeDocument/2006/relationships/slide" Target="slides/slide107.xml"/><Relationship Id="rId34" Type="http://schemas.openxmlformats.org/officeDocument/2006/relationships/slide" Target="slides/slide32.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20" Type="http://schemas.openxmlformats.org/officeDocument/2006/relationships/slide" Target="slides/slide118.xml"/><Relationship Id="rId141" Type="http://schemas.openxmlformats.org/officeDocument/2006/relationships/slide" Target="slides/slide139.xml"/><Relationship Id="rId7" Type="http://schemas.openxmlformats.org/officeDocument/2006/relationships/slide" Target="slides/slide5.xml"/><Relationship Id="rId162" Type="http://schemas.openxmlformats.org/officeDocument/2006/relationships/slide" Target="slides/slide160.xml"/><Relationship Id="rId183" Type="http://schemas.openxmlformats.org/officeDocument/2006/relationships/slide" Target="slides/slide181.xml"/><Relationship Id="rId24" Type="http://schemas.openxmlformats.org/officeDocument/2006/relationships/slide" Target="slides/slide22.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31" Type="http://schemas.openxmlformats.org/officeDocument/2006/relationships/slide" Target="slides/slide129.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199" Type="http://schemas.openxmlformats.org/officeDocument/2006/relationships/slide" Target="slides/slide197.xml"/><Relationship Id="rId203" Type="http://schemas.openxmlformats.org/officeDocument/2006/relationships/slide" Target="slides/slide201.xml"/><Relationship Id="rId208"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209" Type="http://schemas.openxmlformats.org/officeDocument/2006/relationships/theme" Target="theme/theme1.xml"/><Relationship Id="rId190" Type="http://schemas.openxmlformats.org/officeDocument/2006/relationships/slide" Target="slides/slide188.xml"/><Relationship Id="rId204" Type="http://schemas.openxmlformats.org/officeDocument/2006/relationships/slide" Target="slides/slide202.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10" Type="http://schemas.openxmlformats.org/officeDocument/2006/relationships/tableStyles" Target="tableStyles.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201" Type="http://schemas.openxmlformats.org/officeDocument/2006/relationships/slide" Target="slides/slide199.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1" Type="http://schemas.openxmlformats.org/officeDocument/2006/relationships/slideMaster" Target="slideMasters/slideMaster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202" Type="http://schemas.openxmlformats.org/officeDocument/2006/relationships/slide" Target="slides/slide200.xml"/><Relationship Id="rId18" Type="http://schemas.openxmlformats.org/officeDocument/2006/relationships/slide" Target="slides/slide16.xml"/><Relationship Id="rId39" Type="http://schemas.openxmlformats.org/officeDocument/2006/relationships/slide" Target="slides/slide37.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40" Type="http://schemas.openxmlformats.org/officeDocument/2006/relationships/slide" Target="slides/slide38.xml"/><Relationship Id="rId115" Type="http://schemas.openxmlformats.org/officeDocument/2006/relationships/slide" Target="slides/slide113.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256003"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256004"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256005"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F3D5FD03-04E9-4928-B9C8-B25FF1A06C96}" type="slidenum">
              <a:rPr lang="en-US"/>
              <a:pPr/>
              <a:t>‹#›</a:t>
            </a:fld>
            <a:endParaRPr lang="en-US"/>
          </a:p>
        </p:txBody>
      </p:sp>
    </p:spTree>
    <p:extLst>
      <p:ext uri="{BB962C8B-B14F-4D97-AF65-F5344CB8AC3E}">
        <p14:creationId xmlns:p14="http://schemas.microsoft.com/office/powerpoint/2010/main" val="10884860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64515"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645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4518"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64519"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FAAE4C57-1A98-4E17-B2DA-67BCB706D6C0}" type="slidenum">
              <a:rPr lang="en-US"/>
              <a:pPr/>
              <a:t>‹#›</a:t>
            </a:fld>
            <a:endParaRPr lang="en-US"/>
          </a:p>
        </p:txBody>
      </p:sp>
    </p:spTree>
    <p:extLst>
      <p:ext uri="{BB962C8B-B14F-4D97-AF65-F5344CB8AC3E}">
        <p14:creationId xmlns:p14="http://schemas.microsoft.com/office/powerpoint/2010/main" val="387901120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Gill Sans MT" pitchFamily="34" charset="0"/>
        <a:ea typeface="+mn-ea"/>
        <a:cs typeface="+mn-cs"/>
      </a:defRPr>
    </a:lvl1pPr>
    <a:lvl2pPr marL="457200" algn="l" rtl="0" fontAlgn="base">
      <a:spcBef>
        <a:spcPct val="30000"/>
      </a:spcBef>
      <a:spcAft>
        <a:spcPct val="0"/>
      </a:spcAft>
      <a:defRPr sz="1200" kern="1200">
        <a:solidFill>
          <a:schemeClr val="tx1"/>
        </a:solidFill>
        <a:latin typeface="Gill Sans MT" pitchFamily="34" charset="0"/>
        <a:ea typeface="+mn-ea"/>
        <a:cs typeface="+mn-cs"/>
      </a:defRPr>
    </a:lvl2pPr>
    <a:lvl3pPr marL="914400" algn="l" rtl="0" fontAlgn="base">
      <a:spcBef>
        <a:spcPct val="30000"/>
      </a:spcBef>
      <a:spcAft>
        <a:spcPct val="0"/>
      </a:spcAft>
      <a:defRPr sz="1200" kern="1200">
        <a:solidFill>
          <a:schemeClr val="tx1"/>
        </a:solidFill>
        <a:latin typeface="Gill Sans MT" pitchFamily="34" charset="0"/>
        <a:ea typeface="+mn-ea"/>
        <a:cs typeface="+mn-cs"/>
      </a:defRPr>
    </a:lvl3pPr>
    <a:lvl4pPr marL="1371600" algn="l" rtl="0" fontAlgn="base">
      <a:spcBef>
        <a:spcPct val="30000"/>
      </a:spcBef>
      <a:spcAft>
        <a:spcPct val="0"/>
      </a:spcAft>
      <a:defRPr sz="1200" kern="1200">
        <a:solidFill>
          <a:schemeClr val="tx1"/>
        </a:solidFill>
        <a:latin typeface="Gill Sans MT" pitchFamily="34" charset="0"/>
        <a:ea typeface="+mn-ea"/>
        <a:cs typeface="+mn-cs"/>
      </a:defRPr>
    </a:lvl4pPr>
    <a:lvl5pPr marL="1828800" algn="l" rtl="0" fontAlgn="base">
      <a:spcBef>
        <a:spcPct val="30000"/>
      </a:spcBef>
      <a:spcAft>
        <a:spcPct val="0"/>
      </a:spcAft>
      <a:defRPr sz="1200" kern="1200">
        <a:solidFill>
          <a:schemeClr val="tx1"/>
        </a:solidFill>
        <a:latin typeface="Gill Sans MT"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F5DAABC-3D6C-456B-BFE3-CF33E1301613}" type="slidenum">
              <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endParaRPr>
          </a:p>
        </p:txBody>
      </p:sp>
      <p:sp>
        <p:nvSpPr>
          <p:cNvPr id="535554" name="Rectangle 2"/>
          <p:cNvSpPr>
            <a:spLocks noGrp="1" noRot="1" noChangeAspect="1" noChangeArrowheads="1" noTextEdit="1"/>
          </p:cNvSpPr>
          <p:nvPr>
            <p:ph type="sldImg"/>
          </p:nvPr>
        </p:nvSpPr>
        <p:spPr>
          <a:ln/>
        </p:spPr>
      </p:sp>
      <p:sp>
        <p:nvSpPr>
          <p:cNvPr id="535555"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4529182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designed to make it easier to understand a message, and more importantly harder to </a:t>
            </a:r>
            <a:r>
              <a:rPr lang="en-US" b="1" i="1" dirty="0"/>
              <a:t>misunderstand</a:t>
            </a:r>
            <a:r>
              <a:rPr lang="en-US" dirty="0"/>
              <a:t>, when there’s lots of noise on the signal. These are the essential ones a Field IV should know.</a:t>
            </a:r>
          </a:p>
          <a:p>
            <a:r>
              <a:rPr lang="en-US" dirty="0"/>
              <a:t>Mayday = French </a:t>
            </a:r>
            <a:r>
              <a:rPr lang="en-US" dirty="0" err="1"/>
              <a:t>m’aider</a:t>
            </a:r>
            <a:r>
              <a:rPr lang="en-US" dirty="0"/>
              <a:t> (‘help me’); it’s not included on the ASRC Commo Crib Sheet, perhaps because almost everyone knows it from popular culture. </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AAE4C57-1A98-4E17-B2DA-67BCB706D6C0}" type="slidenum">
              <a:rPr kumimoji="0" lang="en-US" sz="1200" b="0" i="0" u="none" strike="noStrike" kern="1200" cap="none" spc="0" normalizeH="0" baseline="0" noProof="0" smtClean="0">
                <a:ln>
                  <a:noFill/>
                </a:ln>
                <a:solidFill>
                  <a:srgbClr val="000000"/>
                </a:solidFill>
                <a:effectLst/>
                <a:uLnTx/>
                <a:uFillTx/>
                <a:latin typeface="Gill Sans MT"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endParaRPr>
          </a:p>
        </p:txBody>
      </p:sp>
    </p:spTree>
    <p:extLst>
      <p:ext uri="{BB962C8B-B14F-4D97-AF65-F5344CB8AC3E}">
        <p14:creationId xmlns:p14="http://schemas.microsoft.com/office/powerpoint/2010/main" val="195300403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F11A18-8FFE-4CFB-94FA-83FC08107B94}" type="slidenum">
              <a:rPr lang="en-US"/>
              <a:pPr/>
              <a:t>112</a:t>
            </a:fld>
            <a:endParaRPr lang="en-US"/>
          </a:p>
        </p:txBody>
      </p:sp>
      <p:sp>
        <p:nvSpPr>
          <p:cNvPr id="1641474" name="Rectangle 2"/>
          <p:cNvSpPr>
            <a:spLocks noGrp="1" noRot="1" noChangeAspect="1" noChangeArrowheads="1" noTextEdit="1"/>
          </p:cNvSpPr>
          <p:nvPr>
            <p:ph type="sldImg"/>
          </p:nvPr>
        </p:nvSpPr>
        <p:spPr>
          <a:ln/>
        </p:spPr>
      </p:sp>
      <p:sp>
        <p:nvSpPr>
          <p:cNvPr id="1641475" name="Rectangle 3"/>
          <p:cNvSpPr>
            <a:spLocks noGrp="1" noChangeArrowheads="1"/>
          </p:cNvSpPr>
          <p:nvPr>
            <p:ph type="body" idx="1"/>
          </p:nvPr>
        </p:nvSpPr>
        <p:spPr/>
        <p:txBody>
          <a:bodyPr/>
          <a:lstStyle/>
          <a:p>
            <a:r>
              <a:rPr lang="en-US" dirty="0"/>
              <a:t>here. Again this will be up on the screen at the break. </a:t>
            </a:r>
          </a:p>
        </p:txBody>
      </p:sp>
    </p:spTree>
    <p:extLst>
      <p:ext uri="{BB962C8B-B14F-4D97-AF65-F5344CB8AC3E}">
        <p14:creationId xmlns:p14="http://schemas.microsoft.com/office/powerpoint/2010/main" val="22422985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982CD6E-2628-44D4-A5B7-D237853147A5}" type="slidenum">
              <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113</a:t>
            </a:fld>
            <a:endPar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endParaRPr>
          </a:p>
        </p:txBody>
      </p:sp>
      <p:sp>
        <p:nvSpPr>
          <p:cNvPr id="1558530" name="Rectangle 2"/>
          <p:cNvSpPr>
            <a:spLocks noGrp="1" noRot="1" noChangeAspect="1" noChangeArrowheads="1" noTextEdit="1"/>
          </p:cNvSpPr>
          <p:nvPr>
            <p:ph type="sldImg"/>
          </p:nvPr>
        </p:nvSpPr>
        <p:spPr>
          <a:ln/>
        </p:spPr>
      </p:sp>
      <p:sp>
        <p:nvSpPr>
          <p:cNvPr id="1558531" name="Rectangle 3"/>
          <p:cNvSpPr>
            <a:spLocks noGrp="1" noChangeArrowheads="1"/>
          </p:cNvSpPr>
          <p:nvPr>
            <p:ph type="body" idx="1"/>
          </p:nvPr>
        </p:nvSpPr>
        <p:spPr/>
        <p:txBody>
          <a:bodyPr/>
          <a:lstStyle/>
          <a:p>
            <a:r>
              <a:rPr lang="en-US" dirty="0"/>
              <a:t>For the ASRC frequencies, we give them phonetic alphabet names. Because of interference with other users, we use one frequency in one place and another in another place. </a:t>
            </a:r>
          </a:p>
        </p:txBody>
      </p:sp>
    </p:spTree>
    <p:extLst>
      <p:ext uri="{BB962C8B-B14F-4D97-AF65-F5344CB8AC3E}">
        <p14:creationId xmlns:p14="http://schemas.microsoft.com/office/powerpoint/2010/main" val="263420450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1B0FD3-B307-465E-B16F-5F492AB1C251}" type="slidenum">
              <a:rPr lang="en-US"/>
              <a:pPr/>
              <a:t>114</a:t>
            </a:fld>
            <a:endParaRPr lang="en-US"/>
          </a:p>
        </p:txBody>
      </p:sp>
      <p:sp>
        <p:nvSpPr>
          <p:cNvPr id="1563650" name="Rectangle 2"/>
          <p:cNvSpPr>
            <a:spLocks noGrp="1" noRot="1" noChangeAspect="1" noChangeArrowheads="1" noTextEdit="1"/>
          </p:cNvSpPr>
          <p:nvPr>
            <p:ph type="sldImg"/>
          </p:nvPr>
        </p:nvSpPr>
        <p:spPr>
          <a:ln/>
        </p:spPr>
      </p:sp>
      <p:sp>
        <p:nvSpPr>
          <p:cNvPr id="1563651" name="Rectangle 3"/>
          <p:cNvSpPr>
            <a:spLocks noGrp="1" noChangeArrowheads="1"/>
          </p:cNvSpPr>
          <p:nvPr>
            <p:ph type="body" idx="1"/>
          </p:nvPr>
        </p:nvSpPr>
        <p:spPr/>
        <p:txBody>
          <a:bodyPr/>
          <a:lstStyle/>
          <a:p>
            <a:r>
              <a:rPr lang="en-US" dirty="0"/>
              <a:t>We call this concept illustrated in this diagram “radio signal propagation.” It means how radio waves can get from point A to point B, either in a straight line, by bending around obstacles, or by bouncing off of something. Propagation varies with things like the weather – rain in the air or on tree leaves absorbs radio frequency energy, particularly at high-band VHF frequencies we use. </a:t>
            </a:r>
          </a:p>
          <a:p>
            <a:r>
              <a:rPr lang="en-US" dirty="0"/>
              <a:t>HF (high frequency) radio transmissions, like some non-handheld ham radios, can bounce off the ionosphere, a layer of electrically charged particles high in the atmosphere. </a:t>
            </a:r>
          </a:p>
          <a:p>
            <a:r>
              <a:rPr lang="en-US" dirty="0"/>
              <a:t>VHF can bend around obstacles a bit but only a bit.</a:t>
            </a:r>
          </a:p>
          <a:p>
            <a:r>
              <a:rPr lang="en-US" dirty="0"/>
              <a:t>UHF won’t bend around obstacles, but it’s better than VHF for getting between steel studs in buildings, so more popular in urban areas. </a:t>
            </a:r>
          </a:p>
          <a:p>
            <a:endParaRPr lang="en-US" dirty="0"/>
          </a:p>
          <a:p>
            <a:r>
              <a:rPr lang="en-US" dirty="0"/>
              <a:t>UHF-VHF-HF-Radio-Wave-Propagation: public domain, NASA</a:t>
            </a:r>
          </a:p>
        </p:txBody>
      </p:sp>
    </p:spTree>
    <p:extLst>
      <p:ext uri="{BB962C8B-B14F-4D97-AF65-F5344CB8AC3E}">
        <p14:creationId xmlns:p14="http://schemas.microsoft.com/office/powerpoint/2010/main" val="210988482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8BBF1CD-CB37-44B5-B2EE-FECB3E3D4D5A}" type="slidenum">
              <a:rPr lang="en-US"/>
              <a:pPr/>
              <a:t>116</a:t>
            </a:fld>
            <a:endParaRPr lang="en-US"/>
          </a:p>
        </p:txBody>
      </p:sp>
      <p:sp>
        <p:nvSpPr>
          <p:cNvPr id="1546242" name="Rectangle 2"/>
          <p:cNvSpPr>
            <a:spLocks noGrp="1" noRot="1" noChangeAspect="1" noChangeArrowheads="1" noTextEdit="1"/>
          </p:cNvSpPr>
          <p:nvPr>
            <p:ph type="sldImg"/>
          </p:nvPr>
        </p:nvSpPr>
        <p:spPr>
          <a:ln/>
        </p:spPr>
      </p:sp>
      <p:sp>
        <p:nvSpPr>
          <p:cNvPr id="154624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72777775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D7BDEBE-ABC8-402B-89D2-23A9A6742D38}" type="slidenum">
              <a:rPr lang="en-US"/>
              <a:pPr/>
              <a:t>117</a:t>
            </a:fld>
            <a:endParaRPr lang="en-US"/>
          </a:p>
        </p:txBody>
      </p:sp>
      <p:sp>
        <p:nvSpPr>
          <p:cNvPr id="1592322" name="Rectangle 2"/>
          <p:cNvSpPr>
            <a:spLocks noGrp="1" noRot="1" noChangeAspect="1" noChangeArrowheads="1" noTextEdit="1"/>
          </p:cNvSpPr>
          <p:nvPr>
            <p:ph type="sldImg"/>
          </p:nvPr>
        </p:nvSpPr>
        <p:spPr>
          <a:ln/>
        </p:spPr>
      </p:sp>
      <p:sp>
        <p:nvSpPr>
          <p:cNvPr id="1592323" name="Rectangle 3"/>
          <p:cNvSpPr>
            <a:spLocks noGrp="1" noChangeArrowheads="1"/>
          </p:cNvSpPr>
          <p:nvPr>
            <p:ph type="body" idx="1"/>
          </p:nvPr>
        </p:nvSpPr>
        <p:spPr/>
        <p:txBody>
          <a:bodyPr/>
          <a:lstStyle/>
          <a:p>
            <a:r>
              <a:rPr lang="en-US" dirty="0"/>
              <a:t>Unless you’re using Morse code, you want to </a:t>
            </a:r>
            <a:r>
              <a:rPr lang="en-US" i="1" dirty="0"/>
              <a:t>encode</a:t>
            </a:r>
            <a:r>
              <a:rPr lang="en-US" dirty="0"/>
              <a:t> your voice onto your radio signal. The vibrations of your voice are a lot slower than the radio waves your radio or cellphone uses. You can increase and decrease the strength of the radio signal based on your voice – we call that amplitude modulation, or AM; or, you can vary the frequency slightly based on your voice – and we call that frequency modulation or FM. We only use AM to talk with aircraft, mostly we use FM. </a:t>
            </a:r>
          </a:p>
          <a:p>
            <a:endParaRPr lang="en-US" dirty="0"/>
          </a:p>
          <a:p>
            <a:r>
              <a:rPr lang="en-US" dirty="0"/>
              <a:t>Found in multiple places on the Internet with no copyright notice, presumed public domain. </a:t>
            </a: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20C9D3-0AC8-411D-8F62-848D6E77DC90}" type="slidenum">
              <a:rPr lang="en-US"/>
              <a:pPr/>
              <a:t>118</a:t>
            </a:fld>
            <a:endParaRPr lang="en-US"/>
          </a:p>
        </p:txBody>
      </p:sp>
      <p:sp>
        <p:nvSpPr>
          <p:cNvPr id="1604610" name="Rectangle 2"/>
          <p:cNvSpPr>
            <a:spLocks noGrp="1" noRot="1" noChangeAspect="1" noChangeArrowheads="1" noTextEdit="1"/>
          </p:cNvSpPr>
          <p:nvPr>
            <p:ph type="sldImg"/>
          </p:nvPr>
        </p:nvSpPr>
        <p:spPr>
          <a:ln/>
        </p:spPr>
      </p:sp>
      <p:sp>
        <p:nvSpPr>
          <p:cNvPr id="1604611" name="Rectangle 3"/>
          <p:cNvSpPr>
            <a:spLocks noGrp="1" noChangeArrowheads="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These graphs show the signal strength on the vertical axis and the frequency on the horizontal axis.. Starting at the top left and proceeding to the bottom right, it shows the effect of speaking louder and louder at the central “official” channel frequency. Particularly on FM, if you talk very loudly, it decreases the signal strength in the middle of the frequency and can make it harder for your listeners to hear. We call that “overmodulating.” So, don’t shout at your radio, it makes you harder for the person on the other end to hear you. </a:t>
            </a:r>
            <a:br>
              <a:rPr lang="en-US" dirty="0"/>
            </a:br>
            <a:endParaRPr lang="en-US" dirty="0"/>
          </a:p>
          <a:p>
            <a:r>
              <a:rPr lang="en-US" dirty="0"/>
              <a:t>Via Wikimedia Commons: Modulation fm.png</a:t>
            </a:r>
          </a:p>
          <a:p>
            <a:r>
              <a:rPr lang="en-US" dirty="0"/>
              <a:t>This file is licensed under the Creative Commons Attribution-Share Alike 4.0 International license.</a:t>
            </a:r>
          </a:p>
          <a:p>
            <a:r>
              <a:rPr lang="en-US" dirty="0"/>
              <a:t>Courtesy user </a:t>
            </a:r>
            <a:r>
              <a:rPr lang="en-US" dirty="0" err="1"/>
              <a:t>Jlpons</a:t>
            </a:r>
            <a:r>
              <a:rPr lang="en-US" dirty="0"/>
              <a:t>. </a:t>
            </a:r>
          </a:p>
          <a:p>
            <a:endParaRPr lang="en-US" dirty="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95B953A-2810-4C04-B1E3-000FB58B0C97}" type="slidenum">
              <a:rPr lang="en-US"/>
              <a:pPr/>
              <a:t>119</a:t>
            </a:fld>
            <a:endParaRPr lang="en-US"/>
          </a:p>
        </p:txBody>
      </p:sp>
      <p:sp>
        <p:nvSpPr>
          <p:cNvPr id="1587202" name="Rectangle 2"/>
          <p:cNvSpPr>
            <a:spLocks noGrp="1" noRot="1" noChangeAspect="1" noChangeArrowheads="1" noTextEdit="1"/>
          </p:cNvSpPr>
          <p:nvPr>
            <p:ph type="sldImg"/>
          </p:nvPr>
        </p:nvSpPr>
        <p:spPr>
          <a:ln/>
        </p:spPr>
      </p:sp>
      <p:sp>
        <p:nvSpPr>
          <p:cNvPr id="15872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8BBF1CD-CB37-44B5-B2EE-FECB3E3D4D5A}" type="slidenum">
              <a:rPr lang="en-US"/>
              <a:pPr/>
              <a:t>121</a:t>
            </a:fld>
            <a:endParaRPr lang="en-US"/>
          </a:p>
        </p:txBody>
      </p:sp>
      <p:sp>
        <p:nvSpPr>
          <p:cNvPr id="1546242" name="Rectangle 2"/>
          <p:cNvSpPr>
            <a:spLocks noGrp="1" noRot="1" noChangeAspect="1" noChangeArrowheads="1" noTextEdit="1"/>
          </p:cNvSpPr>
          <p:nvPr>
            <p:ph type="sldImg"/>
          </p:nvPr>
        </p:nvSpPr>
        <p:spPr>
          <a:ln/>
        </p:spPr>
      </p:sp>
      <p:sp>
        <p:nvSpPr>
          <p:cNvPr id="154624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86203644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BA489AB-CAEC-4BDC-B8BF-B7A7B77758FD}" type="slidenum">
              <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122</a:t>
            </a:fld>
            <a:endPar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endParaRPr>
          </a:p>
        </p:txBody>
      </p:sp>
      <p:sp>
        <p:nvSpPr>
          <p:cNvPr id="1679362" name="Rectangle 2"/>
          <p:cNvSpPr>
            <a:spLocks noGrp="1" noRot="1" noChangeAspect="1" noChangeArrowheads="1" noTextEdit="1"/>
          </p:cNvSpPr>
          <p:nvPr>
            <p:ph type="sldImg"/>
          </p:nvPr>
        </p:nvSpPr>
        <p:spPr>
          <a:ln/>
        </p:spPr>
      </p:sp>
      <p:sp>
        <p:nvSpPr>
          <p:cNvPr id="1679363" name="Rectangle 3"/>
          <p:cNvSpPr>
            <a:spLocks noGrp="1" noChangeArrowheads="1"/>
          </p:cNvSpPr>
          <p:nvPr>
            <p:ph type="body" idx="1"/>
          </p:nvPr>
        </p:nvSpPr>
        <p:spPr/>
        <p:txBody>
          <a:bodyPr/>
          <a:lstStyle/>
          <a:p>
            <a:r>
              <a:rPr lang="en-US" dirty="0"/>
              <a:t>Got it?</a:t>
            </a:r>
          </a:p>
        </p:txBody>
      </p:sp>
    </p:spTree>
    <p:extLst>
      <p:ext uri="{BB962C8B-B14F-4D97-AF65-F5344CB8AC3E}">
        <p14:creationId xmlns:p14="http://schemas.microsoft.com/office/powerpoint/2010/main" val="362664864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8BBF1CD-CB37-44B5-B2EE-FECB3E3D4D5A}" type="slidenum">
              <a:rPr lang="en-US"/>
              <a:pPr/>
              <a:t>123</a:t>
            </a:fld>
            <a:endParaRPr lang="en-US"/>
          </a:p>
        </p:txBody>
      </p:sp>
      <p:sp>
        <p:nvSpPr>
          <p:cNvPr id="1546242" name="Rectangle 2"/>
          <p:cNvSpPr>
            <a:spLocks noGrp="1" noRot="1" noChangeAspect="1" noChangeArrowheads="1" noTextEdit="1"/>
          </p:cNvSpPr>
          <p:nvPr>
            <p:ph type="sldImg"/>
          </p:nvPr>
        </p:nvSpPr>
        <p:spPr>
          <a:ln/>
        </p:spPr>
      </p:sp>
      <p:sp>
        <p:nvSpPr>
          <p:cNvPr id="154624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3226169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BB18AB7-1B06-4854-8ABC-C675CDEE7D55}" type="slidenum">
              <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endParaRPr>
          </a:p>
        </p:txBody>
      </p:sp>
      <p:sp>
        <p:nvSpPr>
          <p:cNvPr id="1643522" name="Rectangle 2"/>
          <p:cNvSpPr>
            <a:spLocks noGrp="1" noRot="1" noChangeAspect="1" noChangeArrowheads="1" noTextEdit="1"/>
          </p:cNvSpPr>
          <p:nvPr>
            <p:ph type="sldImg"/>
          </p:nvPr>
        </p:nvSpPr>
        <p:spPr>
          <a:ln/>
        </p:spPr>
      </p:sp>
      <p:sp>
        <p:nvSpPr>
          <p:cNvPr id="1643523" name="Rectangle 3"/>
          <p:cNvSpPr>
            <a:spLocks noGrp="1" noChangeArrowheads="1"/>
          </p:cNvSpPr>
          <p:nvPr>
            <p:ph type="body" idx="1"/>
          </p:nvPr>
        </p:nvSpPr>
        <p:spPr/>
        <p:txBody>
          <a:bodyPr/>
          <a:lstStyle/>
          <a:p>
            <a:r>
              <a:rPr lang="en-US" dirty="0"/>
              <a:t>These are also on the commo crib sheet. You need to know them as well. Why do we use them, even if they seem a bit against the ICS prohibition of aural brevity codes? Just because. Seriously, these three different statuses immediately drive a search mission in three different directions. Communicating this right away, with a single simple utterance, may save a life, either of the patient or of a searcher who can stop searching a dangerous area. </a:t>
            </a:r>
          </a:p>
        </p:txBody>
      </p:sp>
    </p:spTree>
    <p:extLst>
      <p:ext uri="{BB962C8B-B14F-4D97-AF65-F5344CB8AC3E}">
        <p14:creationId xmlns:p14="http://schemas.microsoft.com/office/powerpoint/2010/main" val="198843771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8" name="Rectangle 11">
            <a:extLst>
              <a:ext uri="{FF2B5EF4-FFF2-40B4-BE49-F238E27FC236}">
                <a16:creationId xmlns:a16="http://schemas.microsoft.com/office/drawing/2014/main" id="{6A473422-AC4A-40F2-9F22-7A822190FF2C}"/>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9pPr>
          </a:lstStyle>
          <a:p>
            <a:pPr marL="0" marR="0" lvl="0" indent="0" algn="r" defTabSz="457200" rtl="0" eaLnBrk="0" fontAlgn="base" latinLnBrk="0" hangingPunct="0">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C2B06B1B-EE54-4DB6-B213-1A025DAECEAC}" type="slidenum">
              <a:rPr kumimoji="0" lang="en-US" altLang="en-US" sz="1000" b="0" i="1" u="none" strike="noStrike" kern="1200" cap="none" spc="0" normalizeH="0" baseline="0" noProof="0" smtClean="0">
                <a:ln>
                  <a:noFill/>
                </a:ln>
                <a:solidFill>
                  <a:srgbClr val="000000"/>
                </a:solidFill>
                <a:effectLst/>
                <a:uLnTx/>
                <a:uFillTx/>
                <a:latin typeface="Arial" panose="020B0604020202020204" pitchFamily="34" charset="0"/>
                <a:ea typeface="Microsoft YaHei" panose="020B0503020204020204" pitchFamily="34" charset="-122"/>
                <a:cs typeface="Segoe UI" panose="020B0502040204020203" pitchFamily="34" charset="0"/>
              </a:rPr>
              <a:pPr marL="0" marR="0" lvl="0" indent="0" algn="r" defTabSz="457200" rtl="0" eaLnBrk="0" fontAlgn="base" latinLnBrk="0" hangingPunct="0">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124</a:t>
            </a:fld>
            <a:endParaRPr kumimoji="0" lang="en-US" altLang="en-US" sz="1000" b="0" i="1"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cs typeface="Segoe UI" panose="020B0502040204020203" pitchFamily="34" charset="0"/>
            </a:endParaRPr>
          </a:p>
        </p:txBody>
      </p:sp>
      <p:sp>
        <p:nvSpPr>
          <p:cNvPr id="14339" name="Rectangle 1">
            <a:extLst>
              <a:ext uri="{FF2B5EF4-FFF2-40B4-BE49-F238E27FC236}">
                <a16:creationId xmlns:a16="http://schemas.microsoft.com/office/drawing/2014/main" id="{4FEE9F9A-816A-47EE-810B-C70E4692307B}"/>
              </a:ext>
            </a:extLst>
          </p:cNvPr>
          <p:cNvSpPr txBox="1">
            <a:spLocks noGrp="1" noRot="1" noChangeAspect="1" noChangeArrowheads="1" noTextEdit="1"/>
          </p:cNvSpPr>
          <p:nvPr>
            <p:ph type="sldImg"/>
          </p:nvPr>
        </p:nvSpPr>
        <p:spPr>
          <a:xfrm>
            <a:off x="1179513" y="701675"/>
            <a:ext cx="4625975" cy="3468688"/>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40" name="Rectangle 2">
            <a:extLst>
              <a:ext uri="{FF2B5EF4-FFF2-40B4-BE49-F238E27FC236}">
                <a16:creationId xmlns:a16="http://schemas.microsoft.com/office/drawing/2014/main" id="{32229A0A-0068-42BC-98D6-896E824448FF}"/>
              </a:ext>
            </a:extLst>
          </p:cNvPr>
          <p:cNvSpPr txBox="1">
            <a:spLocks noGrp="1" noChangeArrowheads="1"/>
          </p:cNvSpPr>
          <p:nvPr>
            <p:ph type="body" idx="1"/>
          </p:nvPr>
        </p:nvSpPr>
        <p:spPr>
          <a:xfrm>
            <a:off x="931863" y="4408488"/>
            <a:ext cx="5121275" cy="4176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a:t>The simplest way to use a base radio and a bunch of handhelds is for everyone to be on the same frequency.  But, if you let everyone talk with everyone, as you add more teams, it quickly gets confusing. </a:t>
            </a:r>
          </a:p>
          <a:p>
            <a:endParaRPr lang="en-US" alt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Diagram by Gene Harrison, FASRC, used with permission. </a:t>
            </a:r>
          </a:p>
          <a:p>
            <a:endParaRPr lang="en-US" altLang="en-US" dirty="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Rectangle 11">
            <a:extLst>
              <a:ext uri="{FF2B5EF4-FFF2-40B4-BE49-F238E27FC236}">
                <a16:creationId xmlns:a16="http://schemas.microsoft.com/office/drawing/2014/main" id="{E9D1EAEE-A5A1-4FDC-A152-097258DD3B12}"/>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9pPr>
          </a:lstStyle>
          <a:p>
            <a:pPr marL="0" marR="0" lvl="0" indent="0" algn="r" defTabSz="457200" rtl="0" eaLnBrk="0" fontAlgn="base" latinLnBrk="0" hangingPunct="0">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97C45E94-4743-4FD4-9BEB-832BB2CD2825}" type="slidenum">
              <a:rPr kumimoji="0" lang="en-US" altLang="en-US" sz="1000" b="0" i="1" u="none" strike="noStrike" kern="1200" cap="none" spc="0" normalizeH="0" baseline="0" noProof="0" smtClean="0">
                <a:ln>
                  <a:noFill/>
                </a:ln>
                <a:solidFill>
                  <a:srgbClr val="000000"/>
                </a:solidFill>
                <a:effectLst/>
                <a:uLnTx/>
                <a:uFillTx/>
                <a:latin typeface="Arial" panose="020B0604020202020204" pitchFamily="34" charset="0"/>
                <a:ea typeface="Microsoft YaHei" panose="020B0503020204020204" pitchFamily="34" charset="-122"/>
                <a:cs typeface="Segoe UI" panose="020B0502040204020203" pitchFamily="34" charset="0"/>
              </a:rPr>
              <a:pPr marL="0" marR="0" lvl="0" indent="0" algn="r" defTabSz="457200" rtl="0" eaLnBrk="0" fontAlgn="base" latinLnBrk="0" hangingPunct="0">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125</a:t>
            </a:fld>
            <a:endParaRPr kumimoji="0" lang="en-US" altLang="en-US" sz="1000" b="0" i="1"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cs typeface="Segoe UI" panose="020B0502040204020203" pitchFamily="34" charset="0"/>
            </a:endParaRPr>
          </a:p>
        </p:txBody>
      </p:sp>
      <p:sp>
        <p:nvSpPr>
          <p:cNvPr id="12291" name="Rectangle 1">
            <a:extLst>
              <a:ext uri="{FF2B5EF4-FFF2-40B4-BE49-F238E27FC236}">
                <a16:creationId xmlns:a16="http://schemas.microsoft.com/office/drawing/2014/main" id="{4778BE99-2EFD-482D-AF6A-5E056A227418}"/>
              </a:ext>
            </a:extLst>
          </p:cNvPr>
          <p:cNvSpPr txBox="1">
            <a:spLocks noGrp="1" noRot="1" noChangeAspect="1" noChangeArrowheads="1" noTextEdit="1"/>
          </p:cNvSpPr>
          <p:nvPr>
            <p:ph type="sldImg"/>
          </p:nvPr>
        </p:nvSpPr>
        <p:spPr>
          <a:xfrm>
            <a:off x="1179513" y="701675"/>
            <a:ext cx="4625975" cy="3468688"/>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92" name="Rectangle 2">
            <a:extLst>
              <a:ext uri="{FF2B5EF4-FFF2-40B4-BE49-F238E27FC236}">
                <a16:creationId xmlns:a16="http://schemas.microsoft.com/office/drawing/2014/main" id="{C37292CE-3255-4A2D-9F6C-A3E3EADA8780}"/>
              </a:ext>
            </a:extLst>
          </p:cNvPr>
          <p:cNvSpPr txBox="1">
            <a:spLocks noGrp="1" noChangeArrowheads="1"/>
          </p:cNvSpPr>
          <p:nvPr>
            <p:ph type="body" idx="1"/>
          </p:nvPr>
        </p:nvSpPr>
        <p:spPr>
          <a:xfrm>
            <a:off x="931863" y="4408488"/>
            <a:ext cx="5121275" cy="4176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a:t>You can require that people in the field only talk with Base but not talk directly with each other unless they get permission from Base. This is the standard way we work on a medium-sized  search. We might say “Base, Field Team Alfa requests permission to go direct with Field Team Bravo.” Base might say yes, or say “Alfa, Bravo, permission granted to go direct with Bravo; change channel from Echo to Foxtrot for direct conversation but then come back to channel Echo once done.”</a:t>
            </a:r>
          </a:p>
          <a:p>
            <a:endParaRPr lang="en-US" altLang="en-US" dirty="0"/>
          </a:p>
          <a:p>
            <a:r>
              <a:rPr lang="en-US" altLang="en-US" dirty="0"/>
              <a:t>Diagram by Gene Harrison, FASRC, used with permission. </a:t>
            </a: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98DC43-4CCE-4CE6-8BBA-39A2F070453D}" type="slidenum">
              <a:rPr lang="en-US"/>
              <a:pPr/>
              <a:t>126</a:t>
            </a:fld>
            <a:endParaRPr lang="en-US"/>
          </a:p>
        </p:txBody>
      </p:sp>
      <p:sp>
        <p:nvSpPr>
          <p:cNvPr id="1557506" name="Rectangle 2"/>
          <p:cNvSpPr>
            <a:spLocks noGrp="1" noRot="1" noChangeAspect="1" noChangeArrowheads="1" noTextEdit="1"/>
          </p:cNvSpPr>
          <p:nvPr>
            <p:ph type="sldImg"/>
          </p:nvPr>
        </p:nvSpPr>
        <p:spPr>
          <a:ln/>
        </p:spPr>
      </p:sp>
      <p:sp>
        <p:nvSpPr>
          <p:cNvPr id="1557507" name="Rectangle 3"/>
          <p:cNvSpPr>
            <a:spLocks noGrp="1" noChangeArrowheads="1"/>
          </p:cNvSpPr>
          <p:nvPr>
            <p:ph type="body" idx="1"/>
          </p:nvPr>
        </p:nvSpPr>
        <p:spPr/>
        <p:txBody>
          <a:bodyPr/>
          <a:lstStyle/>
          <a:p>
            <a:r>
              <a:rPr lang="en-US" dirty="0"/>
              <a:t>Since VHF doesn’t go over hills much, we sometimes use a </a:t>
            </a:r>
            <a:r>
              <a:rPr lang="en-US" b="1" dirty="0"/>
              <a:t>repeater</a:t>
            </a:r>
            <a:r>
              <a:rPr lang="en-US" dirty="0"/>
              <a:t>. As with this diagram of a ham repeater, the hams talk on 146.34 MHz (“34”) and listen on 146.94 MHz (“94”). Hams call this a 34/94 repeater; the difference between the two frequencies, 0.6 MHz which is 600 kHz, helps prevent interference between the two at the repeater, which are being received and transmitted at the same time. The  repeater is set up the exact </a:t>
            </a:r>
            <a:r>
              <a:rPr lang="en-US" b="0" i="1" dirty="0"/>
              <a:t>opposite</a:t>
            </a:r>
            <a:r>
              <a:rPr lang="en-US" dirty="0"/>
              <a:t> as far as frequencies: it listens on 34 (we call that the </a:t>
            </a:r>
            <a:r>
              <a:rPr lang="en-US" i="1" dirty="0"/>
              <a:t>repeater input</a:t>
            </a:r>
            <a:r>
              <a:rPr lang="en-US" dirty="0"/>
              <a:t>) and repeats whatever it hears on 94 (the </a:t>
            </a:r>
            <a:r>
              <a:rPr lang="en-US" i="1" dirty="0"/>
              <a:t>repeater output</a:t>
            </a:r>
            <a:r>
              <a:rPr lang="en-US" dirty="0"/>
              <a:t>). Though you can’t both talk at the same time, you can use the repeater to talk from one side of the mountain to the other. Without the repeater, could couldn’t talk with each other due to the mountain between you. </a:t>
            </a:r>
          </a:p>
        </p:txBody>
      </p:sp>
    </p:spTree>
    <p:extLst>
      <p:ext uri="{BB962C8B-B14F-4D97-AF65-F5344CB8AC3E}">
        <p14:creationId xmlns:p14="http://schemas.microsoft.com/office/powerpoint/2010/main" val="369516863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1B0FD3-B307-465E-B16F-5F492AB1C251}" type="slidenum">
              <a:rPr lang="en-US"/>
              <a:pPr/>
              <a:t>127</a:t>
            </a:fld>
            <a:endParaRPr lang="en-US"/>
          </a:p>
        </p:txBody>
      </p:sp>
      <p:sp>
        <p:nvSpPr>
          <p:cNvPr id="1563650" name="Rectangle 2"/>
          <p:cNvSpPr>
            <a:spLocks noGrp="1" noRot="1" noChangeAspect="1" noChangeArrowheads="1" noTextEdit="1"/>
          </p:cNvSpPr>
          <p:nvPr>
            <p:ph type="sldImg"/>
          </p:nvPr>
        </p:nvSpPr>
        <p:spPr>
          <a:ln/>
        </p:spPr>
      </p:sp>
      <p:sp>
        <p:nvSpPr>
          <p:cNvPr id="1563651" name="Rectangle 3"/>
          <p:cNvSpPr>
            <a:spLocks noGrp="1" noChangeArrowheads="1"/>
          </p:cNvSpPr>
          <p:nvPr>
            <p:ph type="body" idx="1"/>
          </p:nvPr>
        </p:nvSpPr>
        <p:spPr/>
        <p:txBody>
          <a:bodyPr/>
          <a:lstStyle/>
          <a:p>
            <a:r>
              <a:rPr lang="en-US" dirty="0"/>
              <a:t>Again for a repeater, people with handhelds transmit on A and listen on B; the repeater listens on </a:t>
            </a:r>
            <a:r>
              <a:rPr lang="en-US" b="1" i="1" dirty="0"/>
              <a:t>B</a:t>
            </a:r>
            <a:r>
              <a:rPr lang="en-US" dirty="0"/>
              <a:t> and transmits everything it hears on </a:t>
            </a:r>
            <a:r>
              <a:rPr lang="en-US" b="1" dirty="0"/>
              <a:t>A</a:t>
            </a:r>
            <a:r>
              <a:rPr lang="en-US" dirty="0"/>
              <a:t>. Again, the repeater input and output are the precise opposite of how the handhelds are programmed. </a:t>
            </a:r>
          </a:p>
          <a:p>
            <a:endParaRPr lang="en-US" dirty="0"/>
          </a:p>
        </p:txBody>
      </p:sp>
    </p:spTree>
    <p:extLst>
      <p:ext uri="{BB962C8B-B14F-4D97-AF65-F5344CB8AC3E}">
        <p14:creationId xmlns:p14="http://schemas.microsoft.com/office/powerpoint/2010/main" val="343624799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F11A18-8FFE-4CFB-94FA-83FC08107B94}" type="slidenum">
              <a:rPr lang="en-US"/>
              <a:pPr/>
              <a:t>128</a:t>
            </a:fld>
            <a:endParaRPr lang="en-US"/>
          </a:p>
        </p:txBody>
      </p:sp>
      <p:sp>
        <p:nvSpPr>
          <p:cNvPr id="1641474" name="Rectangle 2"/>
          <p:cNvSpPr>
            <a:spLocks noGrp="1" noRot="1" noChangeAspect="1" noChangeArrowheads="1" noTextEdit="1"/>
          </p:cNvSpPr>
          <p:nvPr>
            <p:ph type="sldImg"/>
          </p:nvPr>
        </p:nvSpPr>
        <p:spPr>
          <a:ln/>
        </p:spPr>
      </p:sp>
      <p:sp>
        <p:nvSpPr>
          <p:cNvPr id="1641475" name="Rectangle 3"/>
          <p:cNvSpPr>
            <a:spLocks noGrp="1" noChangeArrowheads="1"/>
          </p:cNvSpPr>
          <p:nvPr>
            <p:ph type="body" idx="1"/>
          </p:nvPr>
        </p:nvSpPr>
        <p:spPr/>
        <p:txBody>
          <a:bodyPr/>
          <a:lstStyle/>
          <a:p>
            <a:r>
              <a:rPr lang="en-US" dirty="0"/>
              <a:t>That last diagram is from the radio communications chapter of my 1977 search and rescue textbook, download if you wish. This will be up on the screen during the break at the end of this section. </a:t>
            </a:r>
          </a:p>
        </p:txBody>
      </p:sp>
    </p:spTree>
    <p:extLst>
      <p:ext uri="{BB962C8B-B14F-4D97-AF65-F5344CB8AC3E}">
        <p14:creationId xmlns:p14="http://schemas.microsoft.com/office/powerpoint/2010/main" val="64448072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4" name="Rectangle 11">
            <a:extLst>
              <a:ext uri="{FF2B5EF4-FFF2-40B4-BE49-F238E27FC236}">
                <a16:creationId xmlns:a16="http://schemas.microsoft.com/office/drawing/2014/main" id="{C28BA81E-9739-4C8F-9FD9-C3D174425406}"/>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9pPr>
          </a:lstStyle>
          <a:p>
            <a:pPr marL="0" marR="0" lvl="0" indent="0" algn="r" defTabSz="457200" rtl="0" eaLnBrk="0" fontAlgn="base" latinLnBrk="0" hangingPunct="0">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2BD7D69C-C722-497C-8F1C-8B5BDCCF1446}" type="slidenum">
              <a:rPr kumimoji="0" lang="en-US" altLang="en-US" sz="1000" b="0" i="1" u="none" strike="noStrike" kern="1200" cap="none" spc="0" normalizeH="0" baseline="0" noProof="0" smtClean="0">
                <a:ln>
                  <a:noFill/>
                </a:ln>
                <a:solidFill>
                  <a:srgbClr val="000000"/>
                </a:solidFill>
                <a:effectLst/>
                <a:uLnTx/>
                <a:uFillTx/>
                <a:latin typeface="Arial" panose="020B0604020202020204" pitchFamily="34" charset="0"/>
                <a:ea typeface="Microsoft YaHei" panose="020B0503020204020204" pitchFamily="34" charset="-122"/>
                <a:cs typeface="Segoe UI" panose="020B0502040204020203" pitchFamily="34" charset="0"/>
              </a:rPr>
              <a:pPr marL="0" marR="0" lvl="0" indent="0" algn="r" defTabSz="457200" rtl="0" eaLnBrk="0" fontAlgn="base" latinLnBrk="0" hangingPunct="0">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129</a:t>
            </a:fld>
            <a:endParaRPr kumimoji="0" lang="en-US" altLang="en-US" sz="1000" b="0" i="1"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cs typeface="Segoe UI" panose="020B0502040204020203" pitchFamily="34" charset="0"/>
            </a:endParaRPr>
          </a:p>
        </p:txBody>
      </p:sp>
      <p:sp>
        <p:nvSpPr>
          <p:cNvPr id="28675" name="Rectangle 1">
            <a:extLst>
              <a:ext uri="{FF2B5EF4-FFF2-40B4-BE49-F238E27FC236}">
                <a16:creationId xmlns:a16="http://schemas.microsoft.com/office/drawing/2014/main" id="{EE12680D-0874-4938-A45E-0CB8B9F534BF}"/>
              </a:ext>
            </a:extLst>
          </p:cNvPr>
          <p:cNvSpPr txBox="1">
            <a:spLocks noGrp="1" noRot="1" noChangeAspect="1" noChangeArrowheads="1" noTextEdit="1"/>
          </p:cNvSpPr>
          <p:nvPr>
            <p:ph type="sldImg"/>
          </p:nvPr>
        </p:nvSpPr>
        <p:spPr>
          <a:xfrm>
            <a:off x="1179513" y="701675"/>
            <a:ext cx="4625975" cy="3468688"/>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8676" name="Rectangle 2">
            <a:extLst>
              <a:ext uri="{FF2B5EF4-FFF2-40B4-BE49-F238E27FC236}">
                <a16:creationId xmlns:a16="http://schemas.microsoft.com/office/drawing/2014/main" id="{6263C742-0D27-471A-B6CE-ED66951D7521}"/>
              </a:ext>
            </a:extLst>
          </p:cNvPr>
          <p:cNvSpPr txBox="1">
            <a:spLocks noGrp="1" noChangeArrowheads="1"/>
          </p:cNvSpPr>
          <p:nvPr>
            <p:ph type="body" idx="1"/>
          </p:nvPr>
        </p:nvSpPr>
        <p:spPr>
          <a:xfrm>
            <a:off x="931863" y="4408488"/>
            <a:ext cx="5121275" cy="4176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a:t>There is a difference between a repeater and a </a:t>
            </a:r>
            <a:r>
              <a:rPr lang="en-US" altLang="en-US" dirty="0" err="1"/>
              <a:t>retransmitter</a:t>
            </a:r>
            <a:r>
              <a:rPr lang="en-US" altLang="en-US" dirty="0"/>
              <a:t>. A repeater sends out whatever it hears, as it hears it. A </a:t>
            </a:r>
            <a:r>
              <a:rPr lang="en-US" altLang="en-US" dirty="0" err="1"/>
              <a:t>retransmitter</a:t>
            </a:r>
            <a:r>
              <a:rPr lang="en-US" altLang="en-US" dirty="0"/>
              <a:t> saves up what it hears and then </a:t>
            </a:r>
            <a:r>
              <a:rPr lang="en-US" altLang="en-US" dirty="0" err="1"/>
              <a:t>trasnsmits</a:t>
            </a:r>
            <a:r>
              <a:rPr lang="en-US" altLang="en-US" dirty="0"/>
              <a:t> it as soon as you’re done speaking. Rather than calling this 1-way duplex relay, some call this </a:t>
            </a:r>
            <a:r>
              <a:rPr lang="en-US" altLang="en-US" b="1" i="1" dirty="0"/>
              <a:t>half duplex</a:t>
            </a:r>
            <a:r>
              <a:rPr lang="en-US" altLang="en-US" dirty="0"/>
              <a:t>: the signal goes in two directions but only one person can talk at a time.</a:t>
            </a:r>
          </a:p>
          <a:p>
            <a:endParaRPr lang="en-US" alt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Diagram by Gene Harrison, FASRC, used with permission. </a:t>
            </a:r>
          </a:p>
          <a:p>
            <a:r>
              <a:rPr lang="en-US" altLang="en-US" dirty="0"/>
              <a:t> </a:t>
            </a: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2" name="Rectangle 11">
            <a:extLst>
              <a:ext uri="{FF2B5EF4-FFF2-40B4-BE49-F238E27FC236}">
                <a16:creationId xmlns:a16="http://schemas.microsoft.com/office/drawing/2014/main" id="{D9605C5F-8F99-441E-8513-297872A3E332}"/>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9pPr>
          </a:lstStyle>
          <a:p>
            <a:pPr marL="0" marR="0" lvl="0" indent="0" algn="r" defTabSz="457200" rtl="0" eaLnBrk="0" fontAlgn="base" latinLnBrk="0" hangingPunct="0">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85B6D462-0188-45EE-A64A-06BAE75096A3}" type="slidenum">
              <a:rPr kumimoji="0" lang="en-US" altLang="en-US" sz="1000" b="0" i="1" u="none" strike="noStrike" kern="1200" cap="none" spc="0" normalizeH="0" baseline="0" noProof="0" smtClean="0">
                <a:ln>
                  <a:noFill/>
                </a:ln>
                <a:solidFill>
                  <a:srgbClr val="000000"/>
                </a:solidFill>
                <a:effectLst/>
                <a:uLnTx/>
                <a:uFillTx/>
                <a:latin typeface="Arial" panose="020B0604020202020204" pitchFamily="34" charset="0"/>
                <a:ea typeface="Microsoft YaHei" panose="020B0503020204020204" pitchFamily="34" charset="-122"/>
                <a:cs typeface="Segoe UI" panose="020B0502040204020203" pitchFamily="34" charset="0"/>
              </a:rPr>
              <a:pPr marL="0" marR="0" lvl="0" indent="0" algn="r" defTabSz="457200" rtl="0" eaLnBrk="0" fontAlgn="base" latinLnBrk="0" hangingPunct="0">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130</a:t>
            </a:fld>
            <a:endParaRPr kumimoji="0" lang="en-US" altLang="en-US" sz="1000" b="0" i="1"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cs typeface="Segoe UI" panose="020B0502040204020203" pitchFamily="34" charset="0"/>
            </a:endParaRPr>
          </a:p>
        </p:txBody>
      </p:sp>
      <p:sp>
        <p:nvSpPr>
          <p:cNvPr id="40963" name="Rectangle 1">
            <a:extLst>
              <a:ext uri="{FF2B5EF4-FFF2-40B4-BE49-F238E27FC236}">
                <a16:creationId xmlns:a16="http://schemas.microsoft.com/office/drawing/2014/main" id="{572C5010-4DC2-49C9-A49B-EB36B2221EE6}"/>
              </a:ext>
            </a:extLst>
          </p:cNvPr>
          <p:cNvSpPr txBox="1">
            <a:spLocks noGrp="1" noRot="1" noChangeAspect="1" noChangeArrowheads="1" noTextEdit="1"/>
          </p:cNvSpPr>
          <p:nvPr>
            <p:ph type="sldImg"/>
          </p:nvPr>
        </p:nvSpPr>
        <p:spPr>
          <a:xfrm>
            <a:off x="1179513" y="701675"/>
            <a:ext cx="4625975" cy="3468688"/>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64" name="Rectangle 2">
            <a:extLst>
              <a:ext uri="{FF2B5EF4-FFF2-40B4-BE49-F238E27FC236}">
                <a16:creationId xmlns:a16="http://schemas.microsoft.com/office/drawing/2014/main" id="{47E0074A-D97E-4EA1-9963-249A6A403FCE}"/>
              </a:ext>
            </a:extLst>
          </p:cNvPr>
          <p:cNvSpPr txBox="1">
            <a:spLocks noGrp="1" noChangeArrowheads="1"/>
          </p:cNvSpPr>
          <p:nvPr>
            <p:ph type="body" idx="1"/>
          </p:nvPr>
        </p:nvSpPr>
        <p:spPr>
          <a:xfrm>
            <a:off x="931863" y="4408488"/>
            <a:ext cx="5121275" cy="4176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a:t>A </a:t>
            </a:r>
            <a:r>
              <a:rPr lang="en-US" altLang="en-US" i="1" dirty="0"/>
              <a:t>remote base </a:t>
            </a:r>
            <a:r>
              <a:rPr lang="en-US" altLang="en-US" dirty="0"/>
              <a:t>is sometimes called a </a:t>
            </a:r>
            <a:r>
              <a:rPr lang="en-US" altLang="en-US" i="1" dirty="0" err="1"/>
              <a:t>retransmitter</a:t>
            </a:r>
            <a:r>
              <a:rPr lang="en-US" altLang="en-US" dirty="0"/>
              <a:t>. Base talks to the mountaintop remote base/</a:t>
            </a:r>
            <a:r>
              <a:rPr lang="en-US" altLang="en-US" dirty="0" err="1"/>
              <a:t>retransmitter</a:t>
            </a:r>
            <a:r>
              <a:rPr lang="en-US" altLang="en-US" dirty="0"/>
              <a:t> on the </a:t>
            </a:r>
            <a:r>
              <a:rPr lang="en-US" altLang="en-US" i="1" dirty="0"/>
              <a:t>control frequency</a:t>
            </a:r>
            <a:r>
              <a:rPr lang="en-US" altLang="en-US" dirty="0"/>
              <a:t>, usually a UHF frequency, and the other radios in the field all talk with the mountaintop remote base/</a:t>
            </a:r>
            <a:r>
              <a:rPr lang="en-US" altLang="en-US" dirty="0" err="1"/>
              <a:t>retransmitter</a:t>
            </a:r>
            <a:r>
              <a:rPr lang="en-US" altLang="en-US" dirty="0"/>
              <a:t> on the </a:t>
            </a:r>
            <a:r>
              <a:rPr lang="en-US" altLang="en-US" i="1" dirty="0"/>
              <a:t>tactical</a:t>
            </a:r>
            <a:r>
              <a:rPr lang="en-US" altLang="en-US" dirty="0"/>
              <a:t> or </a:t>
            </a:r>
            <a:r>
              <a:rPr lang="en-US" altLang="en-US" i="1" dirty="0"/>
              <a:t>field</a:t>
            </a:r>
            <a:r>
              <a:rPr lang="en-US" altLang="en-US" dirty="0"/>
              <a:t> frequency.</a:t>
            </a:r>
          </a:p>
          <a:p>
            <a:endParaRPr lang="en-US" altLang="en-US" dirty="0"/>
          </a:p>
          <a:p>
            <a:r>
              <a:rPr lang="en-US" altLang="en-US" dirty="0"/>
              <a:t>Rather than call this 2-way duplex, others Rather than calling this 1-way duplex relay, some call this </a:t>
            </a:r>
            <a:r>
              <a:rPr lang="en-US" altLang="en-US" b="1" i="1" dirty="0"/>
              <a:t>half duplex</a:t>
            </a:r>
            <a:r>
              <a:rPr lang="en-US" altLang="en-US" dirty="0"/>
              <a:t> </a:t>
            </a:r>
            <a:r>
              <a:rPr lang="en-US" altLang="en-US" b="1" i="1" dirty="0"/>
              <a:t>remote base. </a:t>
            </a:r>
          </a:p>
          <a:p>
            <a:endParaRPr lang="en-US" alt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Diagram by Gene Harrison, FASRC, used with permission. </a:t>
            </a:r>
          </a:p>
          <a:p>
            <a:endParaRPr lang="en-US" altLang="en-US" dirty="0"/>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8BBF1CD-CB37-44B5-B2EE-FECB3E3D4D5A}" type="slidenum">
              <a:rPr lang="en-US"/>
              <a:pPr/>
              <a:t>132</a:t>
            </a:fld>
            <a:endParaRPr lang="en-US"/>
          </a:p>
        </p:txBody>
      </p:sp>
      <p:sp>
        <p:nvSpPr>
          <p:cNvPr id="1546242" name="Rectangle 2"/>
          <p:cNvSpPr>
            <a:spLocks noGrp="1" noRot="1" noChangeAspect="1" noChangeArrowheads="1" noTextEdit="1"/>
          </p:cNvSpPr>
          <p:nvPr>
            <p:ph type="sldImg"/>
          </p:nvPr>
        </p:nvSpPr>
        <p:spPr>
          <a:ln/>
        </p:spPr>
      </p:sp>
      <p:sp>
        <p:nvSpPr>
          <p:cNvPr id="154624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61322574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I am standing here and I’m an antenna, very little of the radio-frequency energy radiates up from the top of my head. But off to either side [hold arms straight out to either side] – where my arms are pointing – there is a lot of RF energy. Which means if I lay down and my head is pointing to Base they aren’t likely to hear me. A rubber ducky antenna, like the ones we tend to use in the field, radiate a lot energy, not vertically up but, when my antenna is straight up, up and down a lot [wave arms up and down]. That RF energy is not heading towards Base, so it’s wasted. If I replace the rubber duckie on my handheld radio with a quarter-wave [hold it up] or 5/8 wave extendable whip antenna [hold it up and extend and collapse it] then a lot more of the RF energy goes out directly perpendicular to my body [hold arms perfectly 90° out from body]. One of these antennas will improve not only your </a:t>
            </a:r>
            <a:r>
              <a:rPr lang="en-US" b="1" dirty="0"/>
              <a:t>Effective Radiated Power </a:t>
            </a:r>
            <a:r>
              <a:rPr lang="en-US" dirty="0"/>
              <a:t>and make it easier for your signal to get back to Base, but it will also make you </a:t>
            </a:r>
            <a:r>
              <a:rPr lang="en-US" i="1" dirty="0"/>
              <a:t>receive</a:t>
            </a:r>
            <a:r>
              <a:rPr lang="en-US" dirty="0"/>
              <a:t> Base better. I’ll show you some diagrams of antenna radiation patterns that show this better than my arms. </a:t>
            </a:r>
          </a:p>
        </p:txBody>
      </p:sp>
      <p:sp>
        <p:nvSpPr>
          <p:cNvPr id="4" name="Slide Number Placeholder 3"/>
          <p:cNvSpPr>
            <a:spLocks noGrp="1"/>
          </p:cNvSpPr>
          <p:nvPr>
            <p:ph type="sldNum" sz="quarter" idx="5"/>
          </p:nvPr>
        </p:nvSpPr>
        <p:spPr/>
        <p:txBody>
          <a:bodyPr/>
          <a:lstStyle/>
          <a:p>
            <a:fld id="{FAAE4C57-1A98-4E17-B2DA-67BCB706D6C0}" type="slidenum">
              <a:rPr lang="en-US" smtClean="0"/>
              <a:pPr/>
              <a:t>133</a:t>
            </a:fld>
            <a:endParaRPr lang="en-US"/>
          </a:p>
        </p:txBody>
      </p:sp>
    </p:spTree>
    <p:extLst>
      <p:ext uri="{BB962C8B-B14F-4D97-AF65-F5344CB8AC3E}">
        <p14:creationId xmlns:p14="http://schemas.microsoft.com/office/powerpoint/2010/main" val="135176015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72314AD-DA54-4719-BCE1-A63F0C7F25B3}" type="slidenum">
              <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134</a:t>
            </a:fld>
            <a:endPar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endParaRPr>
          </a:p>
        </p:txBody>
      </p:sp>
      <p:sp>
        <p:nvSpPr>
          <p:cNvPr id="1583106" name="Rectangle 2"/>
          <p:cNvSpPr>
            <a:spLocks noGrp="1" noRot="1" noChangeAspect="1" noChangeArrowheads="1" noTextEdit="1"/>
          </p:cNvSpPr>
          <p:nvPr>
            <p:ph type="sldImg"/>
          </p:nvPr>
        </p:nvSpPr>
        <p:spPr>
          <a:ln/>
        </p:spPr>
      </p:sp>
      <p:sp>
        <p:nvSpPr>
          <p:cNvPr id="1583107" name="Rectangle 3"/>
          <p:cNvSpPr>
            <a:spLocks noGrp="1" noChangeArrowheads="1"/>
          </p:cNvSpPr>
          <p:nvPr>
            <p:ph type="body" idx="1"/>
          </p:nvPr>
        </p:nvSpPr>
        <p:spPr/>
        <p:txBody>
          <a:bodyPr/>
          <a:lstStyle/>
          <a:p>
            <a:r>
              <a:rPr lang="en-US" dirty="0"/>
              <a:t>This is a standard antenna radiation pattern diagram. For the diagrams on the bottom, the further out from the center the blue line, the higher the effective radiated power. The bottom left is a top view of an antenna, and the bottom right diagram is a side view, with no RF energy radiated from the top of the bottom of the antenna. </a:t>
            </a:r>
          </a:p>
          <a:p>
            <a:endParaRPr lang="en-US" dirty="0"/>
          </a:p>
          <a:p>
            <a:r>
              <a:rPr lang="en-US" dirty="0"/>
              <a:t>Source unknown, presumed public domain. </a:t>
            </a:r>
          </a:p>
        </p:txBody>
      </p:sp>
    </p:spTree>
    <p:extLst>
      <p:ext uri="{BB962C8B-B14F-4D97-AF65-F5344CB8AC3E}">
        <p14:creationId xmlns:p14="http://schemas.microsoft.com/office/powerpoint/2010/main" val="33737012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BBF1CD-CB37-44B5-B2EE-FECB3E3D4D5A}" type="slidenum">
              <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endParaRPr>
          </a:p>
        </p:txBody>
      </p:sp>
      <p:sp>
        <p:nvSpPr>
          <p:cNvPr id="1546242" name="Rectangle 2"/>
          <p:cNvSpPr>
            <a:spLocks noGrp="1" noRot="1" noChangeAspect="1" noChangeArrowheads="1" noTextEdit="1"/>
          </p:cNvSpPr>
          <p:nvPr>
            <p:ph type="sldImg"/>
          </p:nvPr>
        </p:nvSpPr>
        <p:spPr>
          <a:ln/>
        </p:spPr>
      </p:sp>
      <p:sp>
        <p:nvSpPr>
          <p:cNvPr id="1546243" name="Rectangle 3"/>
          <p:cNvSpPr>
            <a:spLocks noGrp="1" noChangeArrowheads="1"/>
          </p:cNvSpPr>
          <p:nvPr>
            <p:ph type="body" idx="1"/>
          </p:nvPr>
        </p:nvSpPr>
        <p:spPr/>
        <p:txBody>
          <a:bodyPr/>
          <a:lstStyle/>
          <a:p>
            <a:r>
              <a:rPr lang="en-US" dirty="0"/>
              <a:t>Because nobody listens closely to the radio until AFTER they hear their name or callsign. </a:t>
            </a:r>
          </a:p>
        </p:txBody>
      </p:sp>
    </p:spTree>
    <p:extLst>
      <p:ext uri="{BB962C8B-B14F-4D97-AF65-F5344CB8AC3E}">
        <p14:creationId xmlns:p14="http://schemas.microsoft.com/office/powerpoint/2010/main" val="3313607637"/>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3BC6BE-0A28-4034-B029-406139F4E089}" type="slidenum">
              <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135</a:t>
            </a:fld>
            <a:endPar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endParaRPr>
          </a:p>
        </p:txBody>
      </p:sp>
      <p:sp>
        <p:nvSpPr>
          <p:cNvPr id="1576962" name="Rectangle 2"/>
          <p:cNvSpPr>
            <a:spLocks noGrp="1" noRot="1" noChangeAspect="1" noChangeArrowheads="1" noTextEdit="1"/>
          </p:cNvSpPr>
          <p:nvPr>
            <p:ph type="sldImg"/>
          </p:nvPr>
        </p:nvSpPr>
        <p:spPr>
          <a:ln/>
        </p:spPr>
      </p:sp>
      <p:sp>
        <p:nvSpPr>
          <p:cNvPr id="1576963" name="Rectangle 3"/>
          <p:cNvSpPr>
            <a:spLocks noGrp="1" noChangeArrowheads="1"/>
          </p:cNvSpPr>
          <p:nvPr>
            <p:ph type="body" idx="1"/>
          </p:nvPr>
        </p:nvSpPr>
        <p:spPr/>
        <p:txBody>
          <a:bodyPr/>
          <a:lstStyle/>
          <a:p>
            <a:r>
              <a:rPr lang="en-US" dirty="0"/>
              <a:t>This is a 3-D visualization of the radiation pattern of a rubber duckie antenna. </a:t>
            </a:r>
          </a:p>
          <a:p>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Source unknown, presumed public domain. </a:t>
            </a:r>
          </a:p>
          <a:p>
            <a:endParaRPr lang="en-US" dirty="0"/>
          </a:p>
        </p:txBody>
      </p:sp>
    </p:spTree>
    <p:extLst>
      <p:ext uri="{BB962C8B-B14F-4D97-AF65-F5344CB8AC3E}">
        <p14:creationId xmlns:p14="http://schemas.microsoft.com/office/powerpoint/2010/main" val="424305100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9FC8C33-5596-4E9F-96BE-E411166BF3F4}" type="slidenum">
              <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136</a:t>
            </a:fld>
            <a:endPar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endParaRPr>
          </a:p>
        </p:txBody>
      </p:sp>
      <p:sp>
        <p:nvSpPr>
          <p:cNvPr id="1591298" name="Rectangle 2"/>
          <p:cNvSpPr>
            <a:spLocks noGrp="1" noRot="1" noChangeAspect="1" noChangeArrowheads="1" noTextEdit="1"/>
          </p:cNvSpPr>
          <p:nvPr>
            <p:ph type="sldImg"/>
          </p:nvPr>
        </p:nvSpPr>
        <p:spPr>
          <a:ln/>
        </p:spPr>
      </p:sp>
      <p:sp>
        <p:nvSpPr>
          <p:cNvPr id="1591299" name="Rectangle 3"/>
          <p:cNvSpPr>
            <a:spLocks noGrp="1" noChangeArrowheads="1"/>
          </p:cNvSpPr>
          <p:nvPr>
            <p:ph type="body" idx="1"/>
          </p:nvPr>
        </p:nvSpPr>
        <p:spPr/>
        <p:txBody>
          <a:bodyPr/>
          <a:lstStyle/>
          <a:p>
            <a:r>
              <a:rPr lang="en-US" dirty="0"/>
              <a:t>This is a 3D of the ERP of a 5/8 wave antenna on your handheld. So as long as you hold that antenna straight up and down, it’s like having a radio that’s twice as powerful </a:t>
            </a:r>
            <a:r>
              <a:rPr lang="en-US" i="1" dirty="0"/>
              <a:t>and</a:t>
            </a:r>
            <a:r>
              <a:rPr lang="en-US" dirty="0"/>
              <a:t> a receiver that’s twice as sensitive.</a:t>
            </a:r>
          </a:p>
          <a:p>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Source unknown, presumed public domain. </a:t>
            </a:r>
          </a:p>
          <a:p>
            <a:endParaRPr lang="en-US" dirty="0"/>
          </a:p>
        </p:txBody>
      </p:sp>
    </p:spTree>
    <p:extLst>
      <p:ext uri="{BB962C8B-B14F-4D97-AF65-F5344CB8AC3E}">
        <p14:creationId xmlns:p14="http://schemas.microsoft.com/office/powerpoint/2010/main" val="2193058384"/>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duckie to quarter-wave to five-eighths wave antennas, the doughnut gets squashed flatter and flatter. As long as you hold the antenna straight up, you get better effective power to talk with Base, and equivalent </a:t>
            </a:r>
            <a:r>
              <a:rPr lang="en-US" b="1" i="1" dirty="0"/>
              <a:t>better reception </a:t>
            </a:r>
            <a:r>
              <a:rPr lang="en-US" dirty="0"/>
              <a:t>as well!</a:t>
            </a:r>
          </a:p>
        </p:txBody>
      </p:sp>
      <p:sp>
        <p:nvSpPr>
          <p:cNvPr id="4" name="Slide Number Placeholder 3"/>
          <p:cNvSpPr>
            <a:spLocks noGrp="1"/>
          </p:cNvSpPr>
          <p:nvPr>
            <p:ph type="sldNum" sz="quarter" idx="5"/>
          </p:nvPr>
        </p:nvSpPr>
        <p:spPr/>
        <p:txBody>
          <a:bodyPr/>
          <a:lstStyle/>
          <a:p>
            <a:fld id="{FAAE4C57-1A98-4E17-B2DA-67BCB706D6C0}" type="slidenum">
              <a:rPr lang="en-US" smtClean="0"/>
              <a:pPr/>
              <a:t>137</a:t>
            </a:fld>
            <a:endParaRPr lang="en-US"/>
          </a:p>
        </p:txBody>
      </p:sp>
    </p:spTree>
    <p:extLst>
      <p:ext uri="{BB962C8B-B14F-4D97-AF65-F5344CB8AC3E}">
        <p14:creationId xmlns:p14="http://schemas.microsoft.com/office/powerpoint/2010/main" val="3303141703"/>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BBB5E23-DCCF-4517-B4A5-3362A29F908E}" type="slidenum">
              <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138</a:t>
            </a:fld>
            <a:endPar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endParaRPr>
          </a:p>
        </p:txBody>
      </p:sp>
      <p:sp>
        <p:nvSpPr>
          <p:cNvPr id="1598466" name="Rectangle 2"/>
          <p:cNvSpPr>
            <a:spLocks noGrp="1" noRot="1" noChangeAspect="1" noChangeArrowheads="1" noTextEdit="1"/>
          </p:cNvSpPr>
          <p:nvPr>
            <p:ph type="sldImg"/>
          </p:nvPr>
        </p:nvSpPr>
        <p:spPr>
          <a:ln/>
        </p:spPr>
      </p:sp>
      <p:sp>
        <p:nvSpPr>
          <p:cNvPr id="1598467" name="Rectangle 3"/>
          <p:cNvSpPr>
            <a:spLocks noGrp="1" noChangeArrowheads="1"/>
          </p:cNvSpPr>
          <p:nvPr>
            <p:ph type="body" idx="1"/>
          </p:nvPr>
        </p:nvSpPr>
        <p:spPr/>
        <p:txBody>
          <a:bodyPr/>
          <a:lstStyle/>
          <a:p>
            <a:r>
              <a:rPr lang="en-US" dirty="0"/>
              <a:t>And we just went through the Reader’s Digest condensed version of Antennas for Dummies. We haven’t even talked about impedance matching, SWR ratios and SWR meters… there are big textbooks on this stuff. Even if your brain is starting to hurt, I want you to appreciate how much we’ve </a:t>
            </a:r>
            <a:r>
              <a:rPr lang="en-US" i="1" dirty="0"/>
              <a:t>left out. </a:t>
            </a:r>
          </a:p>
          <a:p>
            <a:endParaRPr lang="en-US" dirty="0"/>
          </a:p>
          <a:p>
            <a:r>
              <a:rPr lang="en-US" dirty="0"/>
              <a:t>Fair use per Wikimedia Commons.</a:t>
            </a:r>
          </a:p>
        </p:txBody>
      </p:sp>
    </p:spTree>
    <p:extLst>
      <p:ext uri="{BB962C8B-B14F-4D97-AF65-F5344CB8AC3E}">
        <p14:creationId xmlns:p14="http://schemas.microsoft.com/office/powerpoint/2010/main" val="2140000809"/>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3F61818-E0C0-44C7-BF90-BDA0355C7838}" type="slidenum">
              <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139</a:t>
            </a:fld>
            <a:endPar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endParaRPr>
          </a:p>
        </p:txBody>
      </p:sp>
      <p:sp>
        <p:nvSpPr>
          <p:cNvPr id="1667074" name="Rectangle 2"/>
          <p:cNvSpPr>
            <a:spLocks noGrp="1" noRot="1" noChangeAspect="1" noChangeArrowheads="1" noTextEdit="1"/>
          </p:cNvSpPr>
          <p:nvPr>
            <p:ph type="sldImg"/>
          </p:nvPr>
        </p:nvSpPr>
        <p:spPr>
          <a:ln/>
        </p:spPr>
      </p:sp>
      <p:sp>
        <p:nvSpPr>
          <p:cNvPr id="1667075" name="Rectangle 3"/>
          <p:cNvSpPr>
            <a:spLocks noGrp="1" noChangeArrowheads="1"/>
          </p:cNvSpPr>
          <p:nvPr>
            <p:ph type="body" idx="1"/>
          </p:nvPr>
        </p:nvSpPr>
        <p:spPr/>
        <p:txBody>
          <a:bodyPr/>
          <a:lstStyle/>
          <a:p>
            <a:r>
              <a:rPr lang="en-US" dirty="0"/>
              <a:t>Can squash the doughnut, even with a duckie, by placing a radio-frequency mirror, a </a:t>
            </a:r>
            <a:r>
              <a:rPr lang="en-US" b="1" i="1" dirty="0"/>
              <a:t>ground plane</a:t>
            </a:r>
            <a:r>
              <a:rPr lang="en-US" dirty="0"/>
              <a:t>, under the radio. </a:t>
            </a:r>
          </a:p>
          <a:p>
            <a:r>
              <a:rPr lang="en-US" dirty="0"/>
              <a:t>This can be your body (hold the radio on your head). This can be a vehicle hood or roof.</a:t>
            </a:r>
          </a:p>
          <a:p>
            <a:r>
              <a:rPr lang="en-US" dirty="0"/>
              <a:t>You can use your body (or a bit of aluminum foil) as a </a:t>
            </a:r>
            <a:r>
              <a:rPr lang="en-US" b="1" i="1" dirty="0"/>
              <a:t>reflector</a:t>
            </a:r>
            <a:r>
              <a:rPr lang="en-US" dirty="0"/>
              <a:t>; holding the radio out at arms’ length is about right for VHF frequencies that the ASRC commonly uses.</a:t>
            </a:r>
          </a:p>
          <a:p>
            <a:r>
              <a:rPr lang="en-US" dirty="0"/>
              <a:t>BTW, if your radio is on your waist and the rubber ducky antenna is right up against your stomach, this is a good way to shield your antenna from any nearby radio signals. Having the radio on a chest harness or pack strap with the antenna sticking up from your body works much better. </a:t>
            </a:r>
          </a:p>
          <a:p>
            <a:r>
              <a:rPr lang="en-US" dirty="0"/>
              <a:t>When all else fails, climb a tree or climb a hill to get some altitude to get a better line of sight. Or, you can try calling a nearby team direct and ask them to see if they can relay to Base.</a:t>
            </a:r>
          </a:p>
        </p:txBody>
      </p:sp>
    </p:spTree>
    <p:extLst>
      <p:ext uri="{BB962C8B-B14F-4D97-AF65-F5344CB8AC3E}">
        <p14:creationId xmlns:p14="http://schemas.microsoft.com/office/powerpoint/2010/main" val="2326237551"/>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8BBF1CD-CB37-44B5-B2EE-FECB3E3D4D5A}" type="slidenum">
              <a:rPr lang="en-US"/>
              <a:pPr/>
              <a:t>141</a:t>
            </a:fld>
            <a:endParaRPr lang="en-US"/>
          </a:p>
        </p:txBody>
      </p:sp>
      <p:sp>
        <p:nvSpPr>
          <p:cNvPr id="1546242" name="Rectangle 2"/>
          <p:cNvSpPr>
            <a:spLocks noGrp="1" noRot="1" noChangeAspect="1" noChangeArrowheads="1" noTextEdit="1"/>
          </p:cNvSpPr>
          <p:nvPr>
            <p:ph type="sldImg"/>
          </p:nvPr>
        </p:nvSpPr>
        <p:spPr>
          <a:ln/>
        </p:spPr>
      </p:sp>
      <p:sp>
        <p:nvSpPr>
          <p:cNvPr id="154624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409620242"/>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145AC0-A437-4DCE-8636-2562C2722478}" type="slidenum">
              <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142</a:t>
            </a:fld>
            <a:endPar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endParaRPr>
          </a:p>
        </p:txBody>
      </p:sp>
      <p:sp>
        <p:nvSpPr>
          <p:cNvPr id="1665026" name="Rectangle 2"/>
          <p:cNvSpPr>
            <a:spLocks noGrp="1" noRot="1" noChangeAspect="1" noChangeArrowheads="1" noTextEdit="1"/>
          </p:cNvSpPr>
          <p:nvPr>
            <p:ph type="sldImg"/>
          </p:nvPr>
        </p:nvSpPr>
        <p:spPr>
          <a:ln/>
        </p:spPr>
      </p:sp>
      <p:sp>
        <p:nvSpPr>
          <p:cNvPr id="1665027" name="Rectangle 3"/>
          <p:cNvSpPr>
            <a:spLocks noGrp="1" noChangeArrowheads="1"/>
          </p:cNvSpPr>
          <p:nvPr>
            <p:ph type="body" idx="1"/>
          </p:nvPr>
        </p:nvSpPr>
        <p:spPr/>
        <p:txBody>
          <a:bodyPr/>
          <a:lstStyle/>
          <a:p>
            <a:r>
              <a:rPr lang="en-US" dirty="0"/>
              <a:t>Also known as “noise squelch.” It turns off the speaker unless it detects a strong enough signal on the frequency. “Enough” is set by setting the squelch level.</a:t>
            </a:r>
          </a:p>
          <a:p>
            <a:r>
              <a:rPr lang="en-US" dirty="0"/>
              <a:t>It is worth noting that if you’re trying to listen to someone with a very weak signal, you can turn off the squelch.</a:t>
            </a:r>
          </a:p>
          <a:p>
            <a:r>
              <a:rPr lang="en-US" dirty="0"/>
              <a:t>On older radios, you do this by turning down the squelch knob.</a:t>
            </a:r>
          </a:p>
          <a:p>
            <a:r>
              <a:rPr lang="en-US" dirty="0"/>
              <a:t>On newer radios, you do this by pressing a “monitor” button.</a:t>
            </a:r>
          </a:p>
          <a:p>
            <a:r>
              <a:rPr lang="en-US" dirty="0"/>
              <a:t>On my </a:t>
            </a:r>
            <a:r>
              <a:rPr lang="en-US" dirty="0" err="1"/>
              <a:t>Wouxun</a:t>
            </a:r>
            <a:r>
              <a:rPr lang="en-US" dirty="0"/>
              <a:t> handhelds, it’s a long press on the bottom button. But I always forget and do a short press and that turn on the useless little LED flashlight on the top instead. Sigh.  On </a:t>
            </a:r>
            <a:r>
              <a:rPr lang="en-US" dirty="0" err="1"/>
              <a:t>Baofengs</a:t>
            </a:r>
            <a:r>
              <a:rPr lang="en-US" dirty="0"/>
              <a:t>, it’s the button right below the push-to-talk.</a:t>
            </a:r>
          </a:p>
        </p:txBody>
      </p:sp>
    </p:spTree>
    <p:extLst>
      <p:ext uri="{BB962C8B-B14F-4D97-AF65-F5344CB8AC3E}">
        <p14:creationId xmlns:p14="http://schemas.microsoft.com/office/powerpoint/2010/main" val="128266812"/>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145AC0-A437-4DCE-8636-2562C2722478}" type="slidenum">
              <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143</a:t>
            </a:fld>
            <a:endPar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endParaRPr>
          </a:p>
        </p:txBody>
      </p:sp>
      <p:sp>
        <p:nvSpPr>
          <p:cNvPr id="1665026" name="Rectangle 2"/>
          <p:cNvSpPr>
            <a:spLocks noGrp="1" noRot="1" noChangeAspect="1" noChangeArrowheads="1" noTextEdit="1"/>
          </p:cNvSpPr>
          <p:nvPr>
            <p:ph type="sldImg"/>
          </p:nvPr>
        </p:nvSpPr>
        <p:spPr>
          <a:ln/>
        </p:spPr>
      </p:sp>
      <p:sp>
        <p:nvSpPr>
          <p:cNvPr id="1665027" name="Rectangle 3"/>
          <p:cNvSpPr>
            <a:spLocks noGrp="1" noChangeArrowheads="1"/>
          </p:cNvSpPr>
          <p:nvPr>
            <p:ph type="body" idx="1"/>
          </p:nvPr>
        </p:nvSpPr>
        <p:spPr/>
        <p:txBody>
          <a:bodyPr/>
          <a:lstStyle/>
          <a:p>
            <a:r>
              <a:rPr lang="en-US" dirty="0"/>
              <a:t>”PL Decode” turns off the speaker unless it detects a strong enough signal on the frequency </a:t>
            </a:r>
            <a:r>
              <a:rPr lang="en-US" b="1" i="1" dirty="0"/>
              <a:t>also with </a:t>
            </a:r>
            <a:r>
              <a:rPr lang="en-US" dirty="0"/>
              <a:t>the proper subaudible PL tone. There are two purposes:</a:t>
            </a:r>
          </a:p>
          <a:p>
            <a:pPr marL="228600" indent="-228600">
              <a:buAutoNum type="arabicParenR"/>
            </a:pPr>
            <a:r>
              <a:rPr lang="en-US" dirty="0"/>
              <a:t>so you don’t have to listen to static all the time, and</a:t>
            </a:r>
          </a:p>
          <a:p>
            <a:pPr marL="228600" indent="-228600">
              <a:buAutoNum type="arabicParenR"/>
            </a:pPr>
            <a:r>
              <a:rPr lang="en-US" dirty="0"/>
              <a:t>so you don’t have to hear other users on the same frequency</a:t>
            </a:r>
          </a:p>
          <a:p>
            <a:endParaRPr lang="en-US" dirty="0"/>
          </a:p>
          <a:p>
            <a:r>
              <a:rPr lang="en-US" dirty="0"/>
              <a:t>Note that FRS “subchannel” is nothing of the sort. It doesn’t prevent interference with others on the same channel but a different subchannel, it just keeps you from hearing them. </a:t>
            </a:r>
          </a:p>
        </p:txBody>
      </p:sp>
    </p:spTree>
    <p:extLst>
      <p:ext uri="{BB962C8B-B14F-4D97-AF65-F5344CB8AC3E}">
        <p14:creationId xmlns:p14="http://schemas.microsoft.com/office/powerpoint/2010/main" val="2392689286"/>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436D923-1ABB-4172-966D-537281E5E36A}" type="slidenum">
              <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144</a:t>
            </a:fld>
            <a:endPar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endParaRPr>
          </a:p>
        </p:txBody>
      </p:sp>
      <p:sp>
        <p:nvSpPr>
          <p:cNvPr id="1660930" name="Rectangle 2"/>
          <p:cNvSpPr>
            <a:spLocks noGrp="1" noRot="1" noChangeAspect="1" noChangeArrowheads="1" noTextEdit="1"/>
          </p:cNvSpPr>
          <p:nvPr>
            <p:ph type="sldImg"/>
          </p:nvPr>
        </p:nvSpPr>
        <p:spPr>
          <a:ln/>
        </p:spPr>
      </p:sp>
      <p:sp>
        <p:nvSpPr>
          <p:cNvPr id="1660931" name="Rectangle 3"/>
          <p:cNvSpPr>
            <a:spLocks noGrp="1" noChangeArrowheads="1"/>
          </p:cNvSpPr>
          <p:nvPr>
            <p:ph type="body" idx="1"/>
          </p:nvPr>
        </p:nvSpPr>
        <p:spPr/>
        <p:txBody>
          <a:bodyPr/>
          <a:lstStyle/>
          <a:p>
            <a:r>
              <a:rPr lang="en-US" dirty="0"/>
              <a:t>ASRC standard procedure is to have all radios programmed to </a:t>
            </a:r>
            <a:r>
              <a:rPr lang="en-US" b="1" i="1" dirty="0"/>
              <a:t>transmit</a:t>
            </a:r>
            <a:r>
              <a:rPr lang="en-US" dirty="0"/>
              <a:t> the 3A (127.3) PL tone. But to </a:t>
            </a:r>
            <a:r>
              <a:rPr lang="en-US" b="1" i="1" dirty="0"/>
              <a:t>not</a:t>
            </a:r>
            <a:r>
              <a:rPr lang="en-US" dirty="0"/>
              <a:t> use PL squelch. Why?</a:t>
            </a:r>
          </a:p>
          <a:p>
            <a:r>
              <a:rPr lang="en-US" dirty="0"/>
              <a:t>First, we need to listen to those on a different or no PL to find out if there is a lot of interference on the channel.</a:t>
            </a:r>
          </a:p>
          <a:p>
            <a:r>
              <a:rPr lang="en-US" dirty="0"/>
              <a:t>Second, what if some people have radios and are trying to talk on one of the ASRC frequencies, but don’t know to have PL 3A encode on their signals? We’ll never hear them.</a:t>
            </a:r>
          </a:p>
          <a:p>
            <a:r>
              <a:rPr lang="en-US" dirty="0"/>
              <a:t>So why transmit 3A? Just in case we really need to use that transmit PL, for instance to allow us and only us to access a portable repeater.  We don’t want to have local EMS agency transmissions going through our repeater. </a:t>
            </a:r>
          </a:p>
        </p:txBody>
      </p:sp>
    </p:spTree>
    <p:extLst>
      <p:ext uri="{BB962C8B-B14F-4D97-AF65-F5344CB8AC3E}">
        <p14:creationId xmlns:p14="http://schemas.microsoft.com/office/powerpoint/2010/main" val="124541677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8BBF1CD-CB37-44B5-B2EE-FECB3E3D4D5A}" type="slidenum">
              <a:rPr lang="en-US"/>
              <a:pPr/>
              <a:t>146</a:t>
            </a:fld>
            <a:endParaRPr lang="en-US"/>
          </a:p>
        </p:txBody>
      </p:sp>
      <p:sp>
        <p:nvSpPr>
          <p:cNvPr id="1546242" name="Rectangle 2"/>
          <p:cNvSpPr>
            <a:spLocks noGrp="1" noRot="1" noChangeAspect="1" noChangeArrowheads="1" noTextEdit="1"/>
          </p:cNvSpPr>
          <p:nvPr>
            <p:ph type="sldImg"/>
          </p:nvPr>
        </p:nvSpPr>
        <p:spPr>
          <a:ln/>
        </p:spPr>
      </p:sp>
      <p:sp>
        <p:nvSpPr>
          <p:cNvPr id="154624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0546963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7F11A18-8FFE-4CFB-94FA-83FC08107B94}" type="slidenum">
              <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endParaRPr>
          </a:p>
        </p:txBody>
      </p:sp>
      <p:sp>
        <p:nvSpPr>
          <p:cNvPr id="1641474" name="Rectangle 2"/>
          <p:cNvSpPr>
            <a:spLocks noGrp="1" noRot="1" noChangeAspect="1" noChangeArrowheads="1" noTextEdit="1"/>
          </p:cNvSpPr>
          <p:nvPr>
            <p:ph type="sldImg"/>
          </p:nvPr>
        </p:nvSpPr>
        <p:spPr>
          <a:ln/>
        </p:spPr>
      </p:sp>
      <p:sp>
        <p:nvSpPr>
          <p:cNvPr id="1641475" name="Rectangle 3"/>
          <p:cNvSpPr>
            <a:spLocks noGrp="1" noChangeArrowheads="1"/>
          </p:cNvSpPr>
          <p:nvPr>
            <p:ph type="body" idx="1"/>
          </p:nvPr>
        </p:nvSpPr>
        <p:spPr/>
        <p:txBody>
          <a:bodyPr/>
          <a:lstStyle/>
          <a:p>
            <a:r>
              <a:rPr lang="en-US" dirty="0"/>
              <a:t>This is all that the ASRC Training Standards have as far as communications. At the Field IV level, we’re leaving out most of the “knobology” – how to operate a handheld radio – and just leaving it as “push this button and talk into the radio.”</a:t>
            </a:r>
          </a:p>
        </p:txBody>
      </p:sp>
    </p:spTree>
    <p:extLst>
      <p:ext uri="{BB962C8B-B14F-4D97-AF65-F5344CB8AC3E}">
        <p14:creationId xmlns:p14="http://schemas.microsoft.com/office/powerpoint/2010/main" val="2906778028"/>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8BBF1CD-CB37-44B5-B2EE-FECB3E3D4D5A}" type="slidenum">
              <a:rPr lang="en-US"/>
              <a:pPr/>
              <a:t>147</a:t>
            </a:fld>
            <a:endParaRPr lang="en-US"/>
          </a:p>
        </p:txBody>
      </p:sp>
      <p:sp>
        <p:nvSpPr>
          <p:cNvPr id="1546242" name="Rectangle 2"/>
          <p:cNvSpPr>
            <a:spLocks noGrp="1" noRot="1" noChangeAspect="1" noChangeArrowheads="1" noTextEdit="1"/>
          </p:cNvSpPr>
          <p:nvPr>
            <p:ph type="sldImg"/>
          </p:nvPr>
        </p:nvSpPr>
        <p:spPr>
          <a:ln/>
        </p:spPr>
      </p:sp>
      <p:sp>
        <p:nvSpPr>
          <p:cNvPr id="1546243" name="Rectangle 3"/>
          <p:cNvSpPr>
            <a:spLocks noGrp="1" noChangeArrowheads="1"/>
          </p:cNvSpPr>
          <p:nvPr>
            <p:ph type="body" idx="1"/>
          </p:nvPr>
        </p:nvSpPr>
        <p:spPr/>
        <p:txBody>
          <a:bodyPr/>
          <a:lstStyle/>
          <a:p>
            <a:r>
              <a:rPr lang="en-US" dirty="0"/>
              <a:t>The ASRC says this because the FCC (Federal Communications Commission) says this. </a:t>
            </a:r>
          </a:p>
          <a:p>
            <a:r>
              <a:rPr lang="en-US" dirty="0"/>
              <a:t>There is an exception for our business band license but that requires that we use frequency Lima-1, 151.625, which we rarely use.</a:t>
            </a:r>
          </a:p>
          <a:p>
            <a:r>
              <a:rPr lang="en-US" dirty="0"/>
              <a:t>Can we use one of our Special Emergency frequencies to order a pizza? The answer is not simply no or yes. If the pizza is feeding people engaged in the mission, the answer is probably yes. If not, the answer is probably no. The only way to find out for sure is to get taken to court see how the FCC administrative law judge rules. </a:t>
            </a:r>
          </a:p>
        </p:txBody>
      </p:sp>
    </p:spTree>
    <p:extLst>
      <p:ext uri="{BB962C8B-B14F-4D97-AF65-F5344CB8AC3E}">
        <p14:creationId xmlns:p14="http://schemas.microsoft.com/office/powerpoint/2010/main" val="34986775"/>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8BBF1CD-CB37-44B5-B2EE-FECB3E3D4D5A}" type="slidenum">
              <a:rPr lang="en-US"/>
              <a:pPr/>
              <a:t>148</a:t>
            </a:fld>
            <a:endParaRPr lang="en-US"/>
          </a:p>
        </p:txBody>
      </p:sp>
      <p:sp>
        <p:nvSpPr>
          <p:cNvPr id="1546242" name="Rectangle 2"/>
          <p:cNvSpPr>
            <a:spLocks noGrp="1" noRot="1" noChangeAspect="1" noChangeArrowheads="1" noTextEdit="1"/>
          </p:cNvSpPr>
          <p:nvPr>
            <p:ph type="sldImg"/>
          </p:nvPr>
        </p:nvSpPr>
        <p:spPr>
          <a:ln/>
        </p:spPr>
      </p:sp>
      <p:sp>
        <p:nvSpPr>
          <p:cNvPr id="1546243" name="Rectangle 3"/>
          <p:cNvSpPr>
            <a:spLocks noGrp="1" noChangeArrowheads="1"/>
          </p:cNvSpPr>
          <p:nvPr>
            <p:ph type="body" idx="1"/>
          </p:nvPr>
        </p:nvSpPr>
        <p:spPr/>
        <p:txBody>
          <a:bodyPr/>
          <a:lstStyle/>
          <a:p>
            <a:r>
              <a:rPr lang="en-US" dirty="0"/>
              <a:t>FCC says so. </a:t>
            </a:r>
          </a:p>
        </p:txBody>
      </p:sp>
    </p:spTree>
    <p:extLst>
      <p:ext uri="{BB962C8B-B14F-4D97-AF65-F5344CB8AC3E}">
        <p14:creationId xmlns:p14="http://schemas.microsoft.com/office/powerpoint/2010/main" val="1440126254"/>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8BBF1CD-CB37-44B5-B2EE-FECB3E3D4D5A}" type="slidenum">
              <a:rPr lang="en-US"/>
              <a:pPr/>
              <a:t>149</a:t>
            </a:fld>
            <a:endParaRPr lang="en-US"/>
          </a:p>
        </p:txBody>
      </p:sp>
      <p:sp>
        <p:nvSpPr>
          <p:cNvPr id="1546242" name="Rectangle 2"/>
          <p:cNvSpPr>
            <a:spLocks noGrp="1" noRot="1" noChangeAspect="1" noChangeArrowheads="1" noTextEdit="1"/>
          </p:cNvSpPr>
          <p:nvPr>
            <p:ph type="sldImg"/>
          </p:nvPr>
        </p:nvSpPr>
        <p:spPr>
          <a:ln/>
        </p:spPr>
      </p:sp>
      <p:sp>
        <p:nvSpPr>
          <p:cNvPr id="1546243" name="Rectangle 3"/>
          <p:cNvSpPr>
            <a:spLocks noGrp="1" noChangeArrowheads="1"/>
          </p:cNvSpPr>
          <p:nvPr>
            <p:ph type="body" idx="1"/>
          </p:nvPr>
        </p:nvSpPr>
        <p:spPr/>
        <p:txBody>
          <a:bodyPr/>
          <a:lstStyle/>
          <a:p>
            <a:r>
              <a:rPr lang="en-US" dirty="0"/>
              <a:t>ASRC, not FCC, says this. </a:t>
            </a:r>
          </a:p>
        </p:txBody>
      </p:sp>
    </p:spTree>
    <p:extLst>
      <p:ext uri="{BB962C8B-B14F-4D97-AF65-F5344CB8AC3E}">
        <p14:creationId xmlns:p14="http://schemas.microsoft.com/office/powerpoint/2010/main" val="3987991052"/>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8BBF1CD-CB37-44B5-B2EE-FECB3E3D4D5A}" type="slidenum">
              <a:rPr lang="en-US"/>
              <a:pPr/>
              <a:t>150</a:t>
            </a:fld>
            <a:endParaRPr lang="en-US"/>
          </a:p>
        </p:txBody>
      </p:sp>
      <p:sp>
        <p:nvSpPr>
          <p:cNvPr id="1546242" name="Rectangle 2"/>
          <p:cNvSpPr>
            <a:spLocks noGrp="1" noRot="1" noChangeAspect="1" noChangeArrowheads="1" noTextEdit="1"/>
          </p:cNvSpPr>
          <p:nvPr>
            <p:ph type="sldImg"/>
          </p:nvPr>
        </p:nvSpPr>
        <p:spPr>
          <a:ln/>
        </p:spPr>
      </p:sp>
      <p:sp>
        <p:nvSpPr>
          <p:cNvPr id="1546243" name="Rectangle 3"/>
          <p:cNvSpPr>
            <a:spLocks noGrp="1" noChangeArrowheads="1"/>
          </p:cNvSpPr>
          <p:nvPr>
            <p:ph type="body" idx="1"/>
          </p:nvPr>
        </p:nvSpPr>
        <p:spPr/>
        <p:txBody>
          <a:bodyPr/>
          <a:lstStyle/>
          <a:p>
            <a:r>
              <a:rPr lang="en-US" dirty="0"/>
              <a:t>ASRC, not FCC, says this. </a:t>
            </a:r>
          </a:p>
        </p:txBody>
      </p:sp>
    </p:spTree>
    <p:extLst>
      <p:ext uri="{BB962C8B-B14F-4D97-AF65-F5344CB8AC3E}">
        <p14:creationId xmlns:p14="http://schemas.microsoft.com/office/powerpoint/2010/main" val="356293827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8BBF1CD-CB37-44B5-B2EE-FECB3E3D4D5A}" type="slidenum">
              <a:rPr lang="en-US"/>
              <a:pPr/>
              <a:t>151</a:t>
            </a:fld>
            <a:endParaRPr lang="en-US"/>
          </a:p>
        </p:txBody>
      </p:sp>
      <p:sp>
        <p:nvSpPr>
          <p:cNvPr id="1546242" name="Rectangle 2"/>
          <p:cNvSpPr>
            <a:spLocks noGrp="1" noRot="1" noChangeAspect="1" noChangeArrowheads="1" noTextEdit="1"/>
          </p:cNvSpPr>
          <p:nvPr>
            <p:ph type="sldImg"/>
          </p:nvPr>
        </p:nvSpPr>
        <p:spPr>
          <a:ln/>
        </p:spPr>
      </p:sp>
      <p:sp>
        <p:nvSpPr>
          <p:cNvPr id="1546243" name="Rectangle 3"/>
          <p:cNvSpPr>
            <a:spLocks noGrp="1" noChangeArrowheads="1"/>
          </p:cNvSpPr>
          <p:nvPr>
            <p:ph type="body" idx="1"/>
          </p:nvPr>
        </p:nvSpPr>
        <p:spPr/>
        <p:txBody>
          <a:bodyPr/>
          <a:lstStyle/>
          <a:p>
            <a:r>
              <a:rPr lang="en-US" dirty="0"/>
              <a:t>ASRC, not FCC, says this. </a:t>
            </a:r>
          </a:p>
        </p:txBody>
      </p:sp>
    </p:spTree>
    <p:extLst>
      <p:ext uri="{BB962C8B-B14F-4D97-AF65-F5344CB8AC3E}">
        <p14:creationId xmlns:p14="http://schemas.microsoft.com/office/powerpoint/2010/main" val="360578365"/>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8BBF1CD-CB37-44B5-B2EE-FECB3E3D4D5A}" type="slidenum">
              <a:rPr lang="en-US"/>
              <a:pPr/>
              <a:t>152</a:t>
            </a:fld>
            <a:endParaRPr lang="en-US"/>
          </a:p>
        </p:txBody>
      </p:sp>
      <p:sp>
        <p:nvSpPr>
          <p:cNvPr id="1546242" name="Rectangle 2"/>
          <p:cNvSpPr>
            <a:spLocks noGrp="1" noRot="1" noChangeAspect="1" noChangeArrowheads="1" noTextEdit="1"/>
          </p:cNvSpPr>
          <p:nvPr>
            <p:ph type="sldImg"/>
          </p:nvPr>
        </p:nvSpPr>
        <p:spPr>
          <a:ln/>
        </p:spPr>
      </p:sp>
      <p:sp>
        <p:nvSpPr>
          <p:cNvPr id="1546243" name="Rectangle 3"/>
          <p:cNvSpPr>
            <a:spLocks noGrp="1" noChangeArrowheads="1"/>
          </p:cNvSpPr>
          <p:nvPr>
            <p:ph type="body" idx="1"/>
          </p:nvPr>
        </p:nvSpPr>
        <p:spPr/>
        <p:txBody>
          <a:bodyPr/>
          <a:lstStyle/>
          <a:p>
            <a:r>
              <a:rPr lang="en-US" dirty="0"/>
              <a:t>ASRC, not FCC.</a:t>
            </a:r>
          </a:p>
        </p:txBody>
      </p:sp>
    </p:spTree>
    <p:extLst>
      <p:ext uri="{BB962C8B-B14F-4D97-AF65-F5344CB8AC3E}">
        <p14:creationId xmlns:p14="http://schemas.microsoft.com/office/powerpoint/2010/main" val="2378561798"/>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8BBF1CD-CB37-44B5-B2EE-FECB3E3D4D5A}" type="slidenum">
              <a:rPr lang="en-US"/>
              <a:pPr/>
              <a:t>153</a:t>
            </a:fld>
            <a:endParaRPr lang="en-US"/>
          </a:p>
        </p:txBody>
      </p:sp>
      <p:sp>
        <p:nvSpPr>
          <p:cNvPr id="1546242" name="Rectangle 2"/>
          <p:cNvSpPr>
            <a:spLocks noGrp="1" noRot="1" noChangeAspect="1" noChangeArrowheads="1" noTextEdit="1"/>
          </p:cNvSpPr>
          <p:nvPr>
            <p:ph type="sldImg"/>
          </p:nvPr>
        </p:nvSpPr>
        <p:spPr>
          <a:ln/>
        </p:spPr>
      </p:sp>
      <p:sp>
        <p:nvSpPr>
          <p:cNvPr id="1546243" name="Rectangle 3"/>
          <p:cNvSpPr>
            <a:spLocks noGrp="1" noChangeArrowheads="1"/>
          </p:cNvSpPr>
          <p:nvPr>
            <p:ph type="body" idx="1"/>
          </p:nvPr>
        </p:nvSpPr>
        <p:spPr/>
        <p:txBody>
          <a:bodyPr/>
          <a:lstStyle/>
          <a:p>
            <a:r>
              <a:rPr lang="en-US" dirty="0"/>
              <a:t>ASRC, not FCC, says this</a:t>
            </a:r>
          </a:p>
        </p:txBody>
      </p:sp>
    </p:spTree>
    <p:extLst>
      <p:ext uri="{BB962C8B-B14F-4D97-AF65-F5344CB8AC3E}">
        <p14:creationId xmlns:p14="http://schemas.microsoft.com/office/powerpoint/2010/main" val="150279991"/>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8BBF1CD-CB37-44B5-B2EE-FECB3E3D4D5A}" type="slidenum">
              <a:rPr lang="en-US"/>
              <a:pPr/>
              <a:t>154</a:t>
            </a:fld>
            <a:endParaRPr lang="en-US"/>
          </a:p>
        </p:txBody>
      </p:sp>
      <p:sp>
        <p:nvSpPr>
          <p:cNvPr id="1546242" name="Rectangle 2"/>
          <p:cNvSpPr>
            <a:spLocks noGrp="1" noRot="1" noChangeAspect="1" noChangeArrowheads="1" noTextEdit="1"/>
          </p:cNvSpPr>
          <p:nvPr>
            <p:ph type="sldImg"/>
          </p:nvPr>
        </p:nvSpPr>
        <p:spPr>
          <a:ln/>
        </p:spPr>
      </p:sp>
      <p:sp>
        <p:nvSpPr>
          <p:cNvPr id="1546243" name="Rectangle 3"/>
          <p:cNvSpPr>
            <a:spLocks noGrp="1" noChangeArrowheads="1"/>
          </p:cNvSpPr>
          <p:nvPr>
            <p:ph type="body" idx="1"/>
          </p:nvPr>
        </p:nvSpPr>
        <p:spPr/>
        <p:txBody>
          <a:bodyPr/>
          <a:lstStyle/>
          <a:p>
            <a:r>
              <a:rPr lang="en-US" dirty="0"/>
              <a:t>ASRC, not FCC</a:t>
            </a:r>
          </a:p>
        </p:txBody>
      </p:sp>
    </p:spTree>
    <p:extLst>
      <p:ext uri="{BB962C8B-B14F-4D97-AF65-F5344CB8AC3E}">
        <p14:creationId xmlns:p14="http://schemas.microsoft.com/office/powerpoint/2010/main" val="3943928046"/>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98C3528-8562-41FA-B01F-435E1B9E277D}" type="slidenum">
              <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155</a:t>
            </a:fld>
            <a:endPar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endParaRPr>
          </a:p>
        </p:txBody>
      </p:sp>
      <p:sp>
        <p:nvSpPr>
          <p:cNvPr id="1681410" name="Rectangle 2"/>
          <p:cNvSpPr>
            <a:spLocks noGrp="1" noRot="1" noChangeAspect="1" noChangeArrowheads="1" noTextEdit="1"/>
          </p:cNvSpPr>
          <p:nvPr>
            <p:ph type="sldImg"/>
          </p:nvPr>
        </p:nvSpPr>
        <p:spPr>
          <a:ln/>
        </p:spPr>
      </p:sp>
      <p:sp>
        <p:nvSpPr>
          <p:cNvPr id="1681411" name="Rectangle 3"/>
          <p:cNvSpPr>
            <a:spLocks noGrp="1" noChangeArrowheads="1"/>
          </p:cNvSpPr>
          <p:nvPr>
            <p:ph type="body" idx="1"/>
          </p:nvPr>
        </p:nvSpPr>
        <p:spPr/>
        <p:txBody>
          <a:bodyPr/>
          <a:lstStyle/>
          <a:p>
            <a:r>
              <a:rPr lang="en-US" dirty="0"/>
              <a:t>There is a rule “Don’t put anything in an email that you wouldn’t want to see on the front page of the newspaper.”</a:t>
            </a:r>
          </a:p>
          <a:p>
            <a:r>
              <a:rPr lang="en-US" dirty="0"/>
              <a:t>Everything you say on a radio can be heard by people with radio scanners. And if it’s big search, the </a:t>
            </a:r>
            <a:r>
              <a:rPr lang="en-US" b="1" i="1" dirty="0"/>
              <a:t>press</a:t>
            </a:r>
            <a:r>
              <a:rPr lang="en-US" dirty="0"/>
              <a:t> will be listening to those scanners as well.</a:t>
            </a:r>
          </a:p>
          <a:p>
            <a:endParaRPr lang="en-US" dirty="0"/>
          </a:p>
        </p:txBody>
      </p:sp>
    </p:spTree>
    <p:extLst>
      <p:ext uri="{BB962C8B-B14F-4D97-AF65-F5344CB8AC3E}">
        <p14:creationId xmlns:p14="http://schemas.microsoft.com/office/powerpoint/2010/main" val="1423413724"/>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BBF1CD-CB37-44B5-B2EE-FECB3E3D4D5A}" type="slidenum">
              <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157</a:t>
            </a:fld>
            <a:endPar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endParaRPr>
          </a:p>
        </p:txBody>
      </p:sp>
      <p:sp>
        <p:nvSpPr>
          <p:cNvPr id="1546242" name="Rectangle 2"/>
          <p:cNvSpPr>
            <a:spLocks noGrp="1" noRot="1" noChangeAspect="1" noChangeArrowheads="1" noTextEdit="1"/>
          </p:cNvSpPr>
          <p:nvPr>
            <p:ph type="sldImg"/>
          </p:nvPr>
        </p:nvSpPr>
        <p:spPr>
          <a:ln/>
        </p:spPr>
      </p:sp>
      <p:sp>
        <p:nvSpPr>
          <p:cNvPr id="154624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1899897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BBF1CD-CB37-44B5-B2EE-FECB3E3D4D5A}" type="slidenum">
              <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endParaRPr>
          </a:p>
        </p:txBody>
      </p:sp>
      <p:sp>
        <p:nvSpPr>
          <p:cNvPr id="1546242" name="Rectangle 2"/>
          <p:cNvSpPr>
            <a:spLocks noGrp="1" noRot="1" noChangeAspect="1" noChangeArrowheads="1" noTextEdit="1"/>
          </p:cNvSpPr>
          <p:nvPr>
            <p:ph type="sldImg"/>
          </p:nvPr>
        </p:nvSpPr>
        <p:spPr>
          <a:ln/>
        </p:spPr>
      </p:sp>
      <p:sp>
        <p:nvSpPr>
          <p:cNvPr id="1546243" name="Rectangle 3"/>
          <p:cNvSpPr>
            <a:spLocks noGrp="1" noChangeArrowheads="1"/>
          </p:cNvSpPr>
          <p:nvPr>
            <p:ph type="body" idx="1"/>
          </p:nvPr>
        </p:nvSpPr>
        <p:spPr/>
        <p:txBody>
          <a:bodyPr/>
          <a:lstStyle/>
          <a:p>
            <a:r>
              <a:rPr lang="en-US" dirty="0"/>
              <a:t>This is a good example of what a Field IV should be able to do. If this happens to you, for the benefit of your future SAR reputation, it would be best to </a:t>
            </a:r>
            <a:r>
              <a:rPr lang="en-US" b="1" i="1" dirty="0"/>
              <a:t>not</a:t>
            </a:r>
            <a:r>
              <a:rPr lang="en-US" dirty="0"/>
              <a:t> ask for Base to send a vehicle to come pick you up along the road. </a:t>
            </a:r>
          </a:p>
        </p:txBody>
      </p:sp>
    </p:spTree>
    <p:extLst>
      <p:ext uri="{BB962C8B-B14F-4D97-AF65-F5344CB8AC3E}">
        <p14:creationId xmlns:p14="http://schemas.microsoft.com/office/powerpoint/2010/main" val="1260337856"/>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8BBF1CD-CB37-44B5-B2EE-FECB3E3D4D5A}" type="slidenum">
              <a:rPr lang="en-US"/>
              <a:pPr/>
              <a:t>158</a:t>
            </a:fld>
            <a:endParaRPr lang="en-US"/>
          </a:p>
        </p:txBody>
      </p:sp>
      <p:sp>
        <p:nvSpPr>
          <p:cNvPr id="1546242" name="Rectangle 2"/>
          <p:cNvSpPr>
            <a:spLocks noGrp="1" noRot="1" noChangeAspect="1" noChangeArrowheads="1" noTextEdit="1"/>
          </p:cNvSpPr>
          <p:nvPr>
            <p:ph type="sldImg"/>
          </p:nvPr>
        </p:nvSpPr>
        <p:spPr>
          <a:ln/>
        </p:spPr>
      </p:sp>
      <p:sp>
        <p:nvSpPr>
          <p:cNvPr id="1546243" name="Rectangle 3"/>
          <p:cNvSpPr>
            <a:spLocks noGrp="1" noChangeArrowheads="1"/>
          </p:cNvSpPr>
          <p:nvPr>
            <p:ph type="body" idx="1"/>
          </p:nvPr>
        </p:nvSpPr>
        <p:spPr/>
        <p:txBody>
          <a:bodyPr/>
          <a:lstStyle/>
          <a:p>
            <a:r>
              <a:rPr lang="en-US" dirty="0"/>
              <a:t>Why does texting work even when you don’t have a good enough signal to maintain a voice connection? (Lower bandwidth requirements = less data to transmit; also fault-tolerant transmission.)</a:t>
            </a:r>
          </a:p>
          <a:p>
            <a:r>
              <a:rPr lang="en-US" dirty="0"/>
              <a:t>How do you make an antenna reflector for a cellphone? (Hold in front of your body about a few inches and slowly turn around until you get more bars.)</a:t>
            </a:r>
          </a:p>
          <a:p>
            <a:r>
              <a:rPr lang="en-US" dirty="0"/>
              <a:t>How do you make an antenna ground plane for a cellphone? (Hold on top of your head, or on top of a vehicle roof.)</a:t>
            </a:r>
          </a:p>
        </p:txBody>
      </p:sp>
    </p:spTree>
    <p:extLst>
      <p:ext uri="{BB962C8B-B14F-4D97-AF65-F5344CB8AC3E}">
        <p14:creationId xmlns:p14="http://schemas.microsoft.com/office/powerpoint/2010/main" val="3925339277"/>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687282A-E42F-402B-B2C3-927440F1C1AD}" type="slidenum">
              <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159</a:t>
            </a:fld>
            <a:endPar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endParaRPr>
          </a:p>
        </p:txBody>
      </p:sp>
      <p:sp>
        <p:nvSpPr>
          <p:cNvPr id="1420290" name="Rectangle 2"/>
          <p:cNvSpPr>
            <a:spLocks noGrp="1" noRot="1" noChangeAspect="1" noChangeArrowheads="1" noTextEdit="1"/>
          </p:cNvSpPr>
          <p:nvPr>
            <p:ph type="sldImg"/>
          </p:nvPr>
        </p:nvSpPr>
        <p:spPr>
          <a:ln/>
        </p:spPr>
      </p:sp>
      <p:sp>
        <p:nvSpPr>
          <p:cNvPr id="14202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03536514"/>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FFF1ED9-37FB-4FB3-A95A-EF6BC1E01794}" type="slidenum">
              <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160</a:t>
            </a:fld>
            <a:endPar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endParaRPr>
          </a:p>
        </p:txBody>
      </p:sp>
      <p:sp>
        <p:nvSpPr>
          <p:cNvPr id="1560578" name="Rectangle 2"/>
          <p:cNvSpPr>
            <a:spLocks noGrp="1" noRot="1" noChangeAspect="1" noChangeArrowheads="1" noTextEdit="1"/>
          </p:cNvSpPr>
          <p:nvPr>
            <p:ph type="sldImg"/>
          </p:nvPr>
        </p:nvSpPr>
        <p:spPr>
          <a:ln/>
        </p:spPr>
      </p:sp>
      <p:sp>
        <p:nvSpPr>
          <p:cNvPr id="15605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660588864"/>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F5DAABC-3D6C-456B-BFE3-CF33E1301613}" type="slidenum">
              <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161</a:t>
            </a:fld>
            <a:endPar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endParaRPr>
          </a:p>
        </p:txBody>
      </p:sp>
      <p:sp>
        <p:nvSpPr>
          <p:cNvPr id="535554" name="Rectangle 2"/>
          <p:cNvSpPr>
            <a:spLocks noGrp="1" noRot="1" noChangeAspect="1" noChangeArrowheads="1" noTextEdit="1"/>
          </p:cNvSpPr>
          <p:nvPr>
            <p:ph type="sldImg"/>
          </p:nvPr>
        </p:nvSpPr>
        <p:spPr>
          <a:ln/>
        </p:spPr>
      </p:sp>
      <p:sp>
        <p:nvSpPr>
          <p:cNvPr id="5355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07526358"/>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8BBF1CD-CB37-44B5-B2EE-FECB3E3D4D5A}" type="slidenum">
              <a:rPr lang="en-US"/>
              <a:pPr/>
              <a:t>163</a:t>
            </a:fld>
            <a:endParaRPr lang="en-US"/>
          </a:p>
        </p:txBody>
      </p:sp>
      <p:sp>
        <p:nvSpPr>
          <p:cNvPr id="1546242" name="Rectangle 2"/>
          <p:cNvSpPr>
            <a:spLocks noGrp="1" noRot="1" noChangeAspect="1" noChangeArrowheads="1" noTextEdit="1"/>
          </p:cNvSpPr>
          <p:nvPr>
            <p:ph type="sldImg"/>
          </p:nvPr>
        </p:nvSpPr>
        <p:spPr>
          <a:ln/>
        </p:spPr>
      </p:sp>
      <p:sp>
        <p:nvSpPr>
          <p:cNvPr id="154624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398123980"/>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8BBF1CD-CB37-44B5-B2EE-FECB3E3D4D5A}" type="slidenum">
              <a:rPr lang="en-US"/>
              <a:pPr/>
              <a:t>164</a:t>
            </a:fld>
            <a:endParaRPr lang="en-US"/>
          </a:p>
        </p:txBody>
      </p:sp>
      <p:sp>
        <p:nvSpPr>
          <p:cNvPr id="1546242" name="Rectangle 2"/>
          <p:cNvSpPr>
            <a:spLocks noGrp="1" noRot="1" noChangeAspect="1" noChangeArrowheads="1" noTextEdit="1"/>
          </p:cNvSpPr>
          <p:nvPr>
            <p:ph type="sldImg"/>
          </p:nvPr>
        </p:nvSpPr>
        <p:spPr>
          <a:ln/>
        </p:spPr>
      </p:sp>
      <p:sp>
        <p:nvSpPr>
          <p:cNvPr id="1546243" name="Rectangle 3"/>
          <p:cNvSpPr>
            <a:spLocks noGrp="1" noChangeArrowheads="1"/>
          </p:cNvSpPr>
          <p:nvPr>
            <p:ph type="body" idx="1"/>
          </p:nvPr>
        </p:nvSpPr>
        <p:spPr/>
        <p:txBody>
          <a:bodyPr/>
          <a:lstStyle/>
          <a:p>
            <a:r>
              <a:rPr lang="en-US" dirty="0"/>
              <a:t>As you’re putting up the mast: Look up for electrical wires within the fall radius. </a:t>
            </a:r>
          </a:p>
          <a:p>
            <a:r>
              <a:rPr lang="en-US" dirty="0"/>
              <a:t>Mentally use the height of the mast to look for crushable things. Like radio operators.</a:t>
            </a:r>
          </a:p>
          <a:p>
            <a:r>
              <a:rPr lang="en-US" dirty="0"/>
              <a:t>Flag the stake at the bottom and the middle of guy wires!</a:t>
            </a:r>
          </a:p>
        </p:txBody>
      </p:sp>
    </p:spTree>
    <p:extLst>
      <p:ext uri="{BB962C8B-B14F-4D97-AF65-F5344CB8AC3E}">
        <p14:creationId xmlns:p14="http://schemas.microsoft.com/office/powerpoint/2010/main" val="1644699264"/>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FFF1ED9-37FB-4FB3-A95A-EF6BC1E01794}" type="slidenum">
              <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165</a:t>
            </a:fld>
            <a:endPar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endParaRPr>
          </a:p>
        </p:txBody>
      </p:sp>
      <p:sp>
        <p:nvSpPr>
          <p:cNvPr id="1560578" name="Rectangle 2"/>
          <p:cNvSpPr>
            <a:spLocks noGrp="1" noRot="1" noChangeAspect="1" noChangeArrowheads="1" noTextEdit="1"/>
          </p:cNvSpPr>
          <p:nvPr>
            <p:ph type="sldImg"/>
          </p:nvPr>
        </p:nvSpPr>
        <p:spPr>
          <a:ln/>
        </p:spPr>
      </p:sp>
      <p:sp>
        <p:nvSpPr>
          <p:cNvPr id="1560579" name="Rectangle 3"/>
          <p:cNvSpPr>
            <a:spLocks noGrp="1" noChangeArrowheads="1"/>
          </p:cNvSpPr>
          <p:nvPr>
            <p:ph type="body" idx="1"/>
          </p:nvPr>
        </p:nvSpPr>
        <p:spPr/>
        <p:txBody>
          <a:bodyPr/>
          <a:lstStyle/>
          <a:p>
            <a:r>
              <a:rPr lang="en-US" dirty="0"/>
              <a:t>ASRC Groups have tended to build a home-brew Base Radio setup in a box, containing a mobile ham/commercial FM transceiver, a power supply that will run the radio either on a car battery or AC power, either from a building or from a generator. This is AMRG’s old Base Radio setup being built into a Pelican case. </a:t>
            </a:r>
          </a:p>
        </p:txBody>
      </p:sp>
    </p:spTree>
    <p:extLst>
      <p:ext uri="{BB962C8B-B14F-4D97-AF65-F5344CB8AC3E}">
        <p14:creationId xmlns:p14="http://schemas.microsoft.com/office/powerpoint/2010/main" val="2044184857"/>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FFF1ED9-37FB-4FB3-A95A-EF6BC1E01794}" type="slidenum">
              <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166</a:t>
            </a:fld>
            <a:endPar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endParaRPr>
          </a:p>
        </p:txBody>
      </p:sp>
      <p:sp>
        <p:nvSpPr>
          <p:cNvPr id="1560578" name="Rectangle 2"/>
          <p:cNvSpPr>
            <a:spLocks noGrp="1" noRot="1" noChangeAspect="1" noChangeArrowheads="1" noTextEdit="1"/>
          </p:cNvSpPr>
          <p:nvPr>
            <p:ph type="sldImg"/>
          </p:nvPr>
        </p:nvSpPr>
        <p:spPr>
          <a:ln/>
        </p:spPr>
      </p:sp>
      <p:sp>
        <p:nvSpPr>
          <p:cNvPr id="1560579" name="Rectangle 3"/>
          <p:cNvSpPr>
            <a:spLocks noGrp="1" noChangeArrowheads="1"/>
          </p:cNvSpPr>
          <p:nvPr>
            <p:ph type="body" idx="1"/>
          </p:nvPr>
        </p:nvSpPr>
        <p:spPr/>
        <p:txBody>
          <a:bodyPr/>
          <a:lstStyle/>
          <a:p>
            <a:r>
              <a:rPr lang="en-US" dirty="0"/>
              <a:t>More recently – and these pictures are from January 2021 for a revision of the AMRG Base radio setup after a </a:t>
            </a:r>
            <a:r>
              <a:rPr lang="en-US" dirty="0" err="1"/>
              <a:t>coiuple</a:t>
            </a:r>
            <a:r>
              <a:rPr lang="en-US" dirty="0"/>
              <a:t> of the components failed – ASRC Groups are following the example of amateur radio hams who prepare for emergencies by building everything into a “</a:t>
            </a:r>
            <a:r>
              <a:rPr lang="en-US" dirty="0" err="1"/>
              <a:t>hammo</a:t>
            </a:r>
            <a:r>
              <a:rPr lang="en-US" dirty="0"/>
              <a:t> box.” Better yet, as with this AMRG radio box, an enterprising ham is building and selling “</a:t>
            </a:r>
            <a:r>
              <a:rPr lang="en-US" dirty="0" err="1"/>
              <a:t>hammo</a:t>
            </a:r>
            <a:r>
              <a:rPr lang="en-US" dirty="0"/>
              <a:t> box kits” with everything you need to have a compact Base radio with minimal configuration.</a:t>
            </a:r>
          </a:p>
        </p:txBody>
      </p:sp>
    </p:spTree>
    <p:extLst>
      <p:ext uri="{BB962C8B-B14F-4D97-AF65-F5344CB8AC3E}">
        <p14:creationId xmlns:p14="http://schemas.microsoft.com/office/powerpoint/2010/main" val="2492398399"/>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FFF1ED9-37FB-4FB3-A95A-EF6BC1E01794}" type="slidenum">
              <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167</a:t>
            </a:fld>
            <a:endPar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endParaRPr>
          </a:p>
        </p:txBody>
      </p:sp>
      <p:sp>
        <p:nvSpPr>
          <p:cNvPr id="1560578" name="Rectangle 2"/>
          <p:cNvSpPr>
            <a:spLocks noGrp="1" noRot="1" noChangeAspect="1" noChangeArrowheads="1" noTextEdit="1"/>
          </p:cNvSpPr>
          <p:nvPr>
            <p:ph type="sldImg"/>
          </p:nvPr>
        </p:nvSpPr>
        <p:spPr>
          <a:ln/>
        </p:spPr>
      </p:sp>
      <p:sp>
        <p:nvSpPr>
          <p:cNvPr id="1560579" name="Rectangle 3"/>
          <p:cNvSpPr>
            <a:spLocks noGrp="1" noChangeArrowheads="1"/>
          </p:cNvSpPr>
          <p:nvPr>
            <p:ph type="body" idx="1"/>
          </p:nvPr>
        </p:nvSpPr>
        <p:spPr/>
        <p:txBody>
          <a:bodyPr/>
          <a:lstStyle/>
          <a:p>
            <a:r>
              <a:rPr lang="en-US" dirty="0"/>
              <a:t>These “</a:t>
            </a:r>
            <a:r>
              <a:rPr lang="en-US" dirty="0" err="1"/>
              <a:t>hammo</a:t>
            </a:r>
            <a:r>
              <a:rPr lang="en-US" dirty="0"/>
              <a:t> box” kits include a gel-cell 12 volt battery that will run the radio for hours, so that you can have the Base radio set up and operating in minutes, even without any external power. One note about these “</a:t>
            </a:r>
            <a:r>
              <a:rPr lang="en-US" dirty="0" err="1"/>
              <a:t>hammo</a:t>
            </a:r>
            <a:r>
              <a:rPr lang="en-US" dirty="0"/>
              <a:t> box” kits: you shouldn’t buy the model that comes with an FM ham transceiver built-in. Such radios (a) might not transmit outside ham frequencies without modifying the motherboard, and (b) are not FCC Part 93 type-accepted for use on Special Emergency frequencies and are unlawful to use on ASRC frequencies. Thus, this is the old AMRG radio just in a new box.</a:t>
            </a:r>
          </a:p>
        </p:txBody>
      </p:sp>
    </p:spTree>
    <p:extLst>
      <p:ext uri="{BB962C8B-B14F-4D97-AF65-F5344CB8AC3E}">
        <p14:creationId xmlns:p14="http://schemas.microsoft.com/office/powerpoint/2010/main" val="2366075884"/>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8BBF1CD-CB37-44B5-B2EE-FECB3E3D4D5A}" type="slidenum">
              <a:rPr lang="en-US"/>
              <a:pPr/>
              <a:t>168</a:t>
            </a:fld>
            <a:endParaRPr lang="en-US"/>
          </a:p>
        </p:txBody>
      </p:sp>
      <p:sp>
        <p:nvSpPr>
          <p:cNvPr id="1546242" name="Rectangle 2"/>
          <p:cNvSpPr>
            <a:spLocks noGrp="1" noRot="1" noChangeAspect="1" noChangeArrowheads="1" noTextEdit="1"/>
          </p:cNvSpPr>
          <p:nvPr>
            <p:ph type="sldImg"/>
          </p:nvPr>
        </p:nvSpPr>
        <p:spPr>
          <a:ln/>
        </p:spPr>
      </p:sp>
      <p:sp>
        <p:nvSpPr>
          <p:cNvPr id="1546243" name="Rectangle 3"/>
          <p:cNvSpPr>
            <a:spLocks noGrp="1" noChangeArrowheads="1"/>
          </p:cNvSpPr>
          <p:nvPr>
            <p:ph type="body" idx="1"/>
          </p:nvPr>
        </p:nvSpPr>
        <p:spPr/>
        <p:txBody>
          <a:bodyPr/>
          <a:lstStyle/>
          <a:p>
            <a:r>
              <a:rPr lang="en-US" dirty="0"/>
              <a:t>As you’re putting up the mast, you should consider what happens if lightning strikes it. A thick wire, from the antenna or the antenna’s coaxial cable (“coax”) should go to a copper stake put deep into the ground. </a:t>
            </a:r>
          </a:p>
        </p:txBody>
      </p:sp>
    </p:spTree>
    <p:extLst>
      <p:ext uri="{BB962C8B-B14F-4D97-AF65-F5344CB8AC3E}">
        <p14:creationId xmlns:p14="http://schemas.microsoft.com/office/powerpoint/2010/main" val="23050470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687282A-E42F-402B-B2C3-927440F1C1AD}" type="slidenum">
              <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endParaRPr>
          </a:p>
        </p:txBody>
      </p:sp>
      <p:sp>
        <p:nvSpPr>
          <p:cNvPr id="1420290" name="Rectangle 2"/>
          <p:cNvSpPr>
            <a:spLocks noGrp="1" noRot="1" noChangeAspect="1" noChangeArrowheads="1" noTextEdit="1"/>
          </p:cNvSpPr>
          <p:nvPr>
            <p:ph type="sldImg"/>
          </p:nvPr>
        </p:nvSpPr>
        <p:spPr>
          <a:ln/>
        </p:spPr>
      </p:sp>
      <p:sp>
        <p:nvSpPr>
          <p:cNvPr id="14202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115648304"/>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FFF1ED9-37FB-4FB3-A95A-EF6BC1E01794}" type="slidenum">
              <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169</a:t>
            </a:fld>
            <a:endPar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endParaRPr>
          </a:p>
        </p:txBody>
      </p:sp>
      <p:sp>
        <p:nvSpPr>
          <p:cNvPr id="1560578" name="Rectangle 2"/>
          <p:cNvSpPr>
            <a:spLocks noGrp="1" noRot="1" noChangeAspect="1" noChangeArrowheads="1" noTextEdit="1"/>
          </p:cNvSpPr>
          <p:nvPr>
            <p:ph type="sldImg"/>
          </p:nvPr>
        </p:nvSpPr>
        <p:spPr>
          <a:ln/>
        </p:spPr>
      </p:sp>
      <p:sp>
        <p:nvSpPr>
          <p:cNvPr id="1560579" name="Rectangle 3"/>
          <p:cNvSpPr>
            <a:spLocks noGrp="1" noChangeArrowheads="1"/>
          </p:cNvSpPr>
          <p:nvPr>
            <p:ph type="body" idx="1"/>
          </p:nvPr>
        </p:nvSpPr>
        <p:spPr/>
        <p:txBody>
          <a:bodyPr/>
          <a:lstStyle/>
          <a:p>
            <a:r>
              <a:rPr lang="en-US" dirty="0"/>
              <a:t>Reserved for a nice closeup picture the bottom of the mast with ground stake and cable for a </a:t>
            </a:r>
            <a:r>
              <a:rPr lang="en-US" b="1" i="1" dirty="0"/>
              <a:t>basic</a:t>
            </a:r>
            <a:r>
              <a:rPr lang="en-US" dirty="0"/>
              <a:t> Base radio and mast setup.</a:t>
            </a:r>
          </a:p>
        </p:txBody>
      </p:sp>
    </p:spTree>
    <p:extLst>
      <p:ext uri="{BB962C8B-B14F-4D97-AF65-F5344CB8AC3E}">
        <p14:creationId xmlns:p14="http://schemas.microsoft.com/office/powerpoint/2010/main" val="2668419000"/>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8BBF1CD-CB37-44B5-B2EE-FECB3E3D4D5A}" type="slidenum">
              <a:rPr lang="en-US"/>
              <a:pPr/>
              <a:t>170</a:t>
            </a:fld>
            <a:endParaRPr lang="en-US"/>
          </a:p>
        </p:txBody>
      </p:sp>
      <p:sp>
        <p:nvSpPr>
          <p:cNvPr id="1546242" name="Rectangle 2"/>
          <p:cNvSpPr>
            <a:spLocks noGrp="1" noRot="1" noChangeAspect="1" noChangeArrowheads="1" noTextEdit="1"/>
          </p:cNvSpPr>
          <p:nvPr>
            <p:ph type="sldImg"/>
          </p:nvPr>
        </p:nvSpPr>
        <p:spPr>
          <a:ln/>
        </p:spPr>
      </p:sp>
      <p:sp>
        <p:nvSpPr>
          <p:cNvPr id="1546243" name="Rectangle 3"/>
          <p:cNvSpPr>
            <a:spLocks noGrp="1" noChangeArrowheads="1"/>
          </p:cNvSpPr>
          <p:nvPr>
            <p:ph type="body" idx="1"/>
          </p:nvPr>
        </p:nvSpPr>
        <p:spPr/>
        <p:txBody>
          <a:bodyPr/>
          <a:lstStyle/>
          <a:p>
            <a:r>
              <a:rPr lang="en-US" dirty="0"/>
              <a:t>Higher is better, and given the mast is usually pretty vertical, the best antenna you can get, with the highest horizontal ERP (remember what that is?) will help. </a:t>
            </a:r>
          </a:p>
        </p:txBody>
      </p:sp>
    </p:spTree>
    <p:extLst>
      <p:ext uri="{BB962C8B-B14F-4D97-AF65-F5344CB8AC3E}">
        <p14:creationId xmlns:p14="http://schemas.microsoft.com/office/powerpoint/2010/main" val="1763076609"/>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8BBF1CD-CB37-44B5-B2EE-FECB3E3D4D5A}" type="slidenum">
              <a:rPr lang="en-US"/>
              <a:pPr/>
              <a:t>172</a:t>
            </a:fld>
            <a:endParaRPr lang="en-US"/>
          </a:p>
        </p:txBody>
      </p:sp>
      <p:sp>
        <p:nvSpPr>
          <p:cNvPr id="1546242" name="Rectangle 2"/>
          <p:cNvSpPr>
            <a:spLocks noGrp="1" noRot="1" noChangeAspect="1" noChangeArrowheads="1" noTextEdit="1"/>
          </p:cNvSpPr>
          <p:nvPr>
            <p:ph type="sldImg"/>
          </p:nvPr>
        </p:nvSpPr>
        <p:spPr>
          <a:ln/>
        </p:spPr>
      </p:sp>
      <p:sp>
        <p:nvSpPr>
          <p:cNvPr id="154624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082970907"/>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8BBF1CD-CB37-44B5-B2EE-FECB3E3D4D5A}" type="slidenum">
              <a:rPr lang="en-US"/>
              <a:pPr/>
              <a:t>173</a:t>
            </a:fld>
            <a:endParaRPr lang="en-US"/>
          </a:p>
        </p:txBody>
      </p:sp>
      <p:sp>
        <p:nvSpPr>
          <p:cNvPr id="1546242" name="Rectangle 2"/>
          <p:cNvSpPr>
            <a:spLocks noGrp="1" noRot="1" noChangeAspect="1" noChangeArrowheads="1" noTextEdit="1"/>
          </p:cNvSpPr>
          <p:nvPr>
            <p:ph type="sldImg"/>
          </p:nvPr>
        </p:nvSpPr>
        <p:spPr>
          <a:ln/>
        </p:spPr>
      </p:sp>
      <p:sp>
        <p:nvSpPr>
          <p:cNvPr id="154624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692800235"/>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8BBF1CD-CB37-44B5-B2EE-FECB3E3D4D5A}" type="slidenum">
              <a:rPr lang="en-US"/>
              <a:pPr/>
              <a:t>174</a:t>
            </a:fld>
            <a:endParaRPr lang="en-US"/>
          </a:p>
        </p:txBody>
      </p:sp>
      <p:sp>
        <p:nvSpPr>
          <p:cNvPr id="1546242" name="Rectangle 2"/>
          <p:cNvSpPr>
            <a:spLocks noGrp="1" noRot="1" noChangeAspect="1" noChangeArrowheads="1" noTextEdit="1"/>
          </p:cNvSpPr>
          <p:nvPr>
            <p:ph type="sldImg"/>
          </p:nvPr>
        </p:nvSpPr>
        <p:spPr>
          <a:ln/>
        </p:spPr>
      </p:sp>
      <p:sp>
        <p:nvSpPr>
          <p:cNvPr id="1546243" name="Rectangle 3"/>
          <p:cNvSpPr>
            <a:spLocks noGrp="1" noChangeArrowheads="1"/>
          </p:cNvSpPr>
          <p:nvPr>
            <p:ph type="body" idx="1"/>
          </p:nvPr>
        </p:nvSpPr>
        <p:spPr/>
        <p:txBody>
          <a:bodyPr/>
          <a:lstStyle/>
          <a:p>
            <a:r>
              <a:rPr lang="en-US" dirty="0"/>
              <a:t>Why should we do this? Because it decreases our loss of equipment. </a:t>
            </a:r>
          </a:p>
        </p:txBody>
      </p:sp>
    </p:spTree>
    <p:extLst>
      <p:ext uri="{BB962C8B-B14F-4D97-AF65-F5344CB8AC3E}">
        <p14:creationId xmlns:p14="http://schemas.microsoft.com/office/powerpoint/2010/main" val="2101726682"/>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C1B0FD3-B307-465E-B16F-5F492AB1C251}" type="slidenum">
              <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175</a:t>
            </a:fld>
            <a:endPar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endParaRPr>
          </a:p>
        </p:txBody>
      </p:sp>
      <p:sp>
        <p:nvSpPr>
          <p:cNvPr id="1563650" name="Rectangle 2"/>
          <p:cNvSpPr>
            <a:spLocks noGrp="1" noRot="1" noChangeAspect="1" noChangeArrowheads="1" noTextEdit="1"/>
          </p:cNvSpPr>
          <p:nvPr>
            <p:ph type="sldImg"/>
          </p:nvPr>
        </p:nvSpPr>
        <p:spPr>
          <a:ln/>
        </p:spPr>
      </p:sp>
      <p:sp>
        <p:nvSpPr>
          <p:cNvPr id="1563651" name="Rectangle 3"/>
          <p:cNvSpPr>
            <a:spLocks noGrp="1" noChangeArrowheads="1"/>
          </p:cNvSpPr>
          <p:nvPr>
            <p:ph type="body" idx="1"/>
          </p:nvPr>
        </p:nvSpPr>
        <p:spPr/>
        <p:txBody>
          <a:bodyPr/>
          <a:lstStyle/>
          <a:p>
            <a:r>
              <a:rPr lang="en-US" dirty="0"/>
              <a:t>One best practice: radio equipment doesn’t get signed out to a </a:t>
            </a:r>
            <a:r>
              <a:rPr lang="en-US" b="1" i="1" dirty="0"/>
              <a:t>team</a:t>
            </a:r>
            <a:r>
              <a:rPr lang="en-US" dirty="0"/>
              <a:t>, it gets signed out to an individual </a:t>
            </a:r>
            <a:r>
              <a:rPr lang="en-US" b="1" i="1" dirty="0"/>
              <a:t>person</a:t>
            </a:r>
            <a:r>
              <a:rPr lang="en-US" dirty="0"/>
              <a:t>. Note the “Responsible Person” column on this form The creates a greater sense of responsibility for the radio and makes it more likely it will get turned back in. At the end of the mission, and not three months later when someone finds it under the seat of their car.</a:t>
            </a:r>
          </a:p>
        </p:txBody>
      </p:sp>
    </p:spTree>
    <p:extLst>
      <p:ext uri="{BB962C8B-B14F-4D97-AF65-F5344CB8AC3E}">
        <p14:creationId xmlns:p14="http://schemas.microsoft.com/office/powerpoint/2010/main" val="3464358353"/>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8BBF1CD-CB37-44B5-B2EE-FECB3E3D4D5A}" type="slidenum">
              <a:rPr lang="en-US"/>
              <a:pPr/>
              <a:t>177</a:t>
            </a:fld>
            <a:endParaRPr lang="en-US"/>
          </a:p>
        </p:txBody>
      </p:sp>
      <p:sp>
        <p:nvSpPr>
          <p:cNvPr id="1546242" name="Rectangle 2"/>
          <p:cNvSpPr>
            <a:spLocks noGrp="1" noRot="1" noChangeAspect="1" noChangeArrowheads="1" noTextEdit="1"/>
          </p:cNvSpPr>
          <p:nvPr>
            <p:ph type="sldImg"/>
          </p:nvPr>
        </p:nvSpPr>
        <p:spPr>
          <a:ln/>
        </p:spPr>
      </p:sp>
      <p:sp>
        <p:nvSpPr>
          <p:cNvPr id="154624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343640197"/>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BBF1CD-CB37-44B5-B2EE-FECB3E3D4D5A}" type="slidenum">
              <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178</a:t>
            </a:fld>
            <a:endPar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endParaRPr>
          </a:p>
        </p:txBody>
      </p:sp>
      <p:sp>
        <p:nvSpPr>
          <p:cNvPr id="1546242" name="Rectangle 2"/>
          <p:cNvSpPr>
            <a:spLocks noGrp="1" noRot="1" noChangeAspect="1" noChangeArrowheads="1" noTextEdit="1"/>
          </p:cNvSpPr>
          <p:nvPr>
            <p:ph type="sldImg"/>
          </p:nvPr>
        </p:nvSpPr>
        <p:spPr>
          <a:ln/>
        </p:spPr>
      </p:sp>
      <p:sp>
        <p:nvSpPr>
          <p:cNvPr id="154624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206900696"/>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C1B0FD3-B307-465E-B16F-5F492AB1C251}" type="slidenum">
              <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179</a:t>
            </a:fld>
            <a:endPar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endParaRPr>
          </a:p>
        </p:txBody>
      </p:sp>
      <p:sp>
        <p:nvSpPr>
          <p:cNvPr id="1563650" name="Rectangle 2"/>
          <p:cNvSpPr>
            <a:spLocks noGrp="1" noRot="1" noChangeAspect="1" noChangeArrowheads="1" noTextEdit="1"/>
          </p:cNvSpPr>
          <p:nvPr>
            <p:ph type="sldImg"/>
          </p:nvPr>
        </p:nvSpPr>
        <p:spPr>
          <a:ln/>
        </p:spPr>
      </p:sp>
      <p:sp>
        <p:nvSpPr>
          <p:cNvPr id="1563651" name="Rectangle 3"/>
          <p:cNvSpPr>
            <a:spLocks noGrp="1" noChangeArrowheads="1"/>
          </p:cNvSpPr>
          <p:nvPr>
            <p:ph type="body" idx="1"/>
          </p:nvPr>
        </p:nvSpPr>
        <p:spPr/>
        <p:txBody>
          <a:bodyPr/>
          <a:lstStyle/>
          <a:p>
            <a:r>
              <a:rPr lang="en-US" dirty="0"/>
              <a:t>This is page 2 (of 4) of our special emergency license that expires 2024. The entire thing is in the ASRC Archive if you really want to see it: just go to archive.asrc.net. The columns are: [read off]</a:t>
            </a:r>
          </a:p>
        </p:txBody>
      </p:sp>
    </p:spTree>
    <p:extLst>
      <p:ext uri="{BB962C8B-B14F-4D97-AF65-F5344CB8AC3E}">
        <p14:creationId xmlns:p14="http://schemas.microsoft.com/office/powerpoint/2010/main" val="4127623181"/>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C1B0FD3-B307-465E-B16F-5F492AB1C251}" type="slidenum">
              <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180</a:t>
            </a:fld>
            <a:endPar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endParaRPr>
          </a:p>
        </p:txBody>
      </p:sp>
      <p:sp>
        <p:nvSpPr>
          <p:cNvPr id="1563650" name="Rectangle 2"/>
          <p:cNvSpPr>
            <a:spLocks noGrp="1" noRot="1" noChangeAspect="1" noChangeArrowheads="1" noTextEdit="1"/>
          </p:cNvSpPr>
          <p:nvPr>
            <p:ph type="sldImg"/>
          </p:nvPr>
        </p:nvSpPr>
        <p:spPr>
          <a:ln/>
        </p:spPr>
      </p:sp>
      <p:sp>
        <p:nvSpPr>
          <p:cNvPr id="1563651" name="Rectangle 3"/>
          <p:cNvSpPr>
            <a:spLocks noGrp="1" noChangeArrowheads="1"/>
          </p:cNvSpPr>
          <p:nvPr>
            <p:ph type="body" idx="1"/>
          </p:nvPr>
        </p:nvSpPr>
        <p:spPr/>
        <p:txBody>
          <a:bodyPr/>
          <a:lstStyle/>
          <a:p>
            <a:r>
              <a:rPr lang="en-US" dirty="0"/>
              <a:t>If we zoom in and ignore the FBT fixed bases, which we don’t use, we can see that, we can use Alfa (155.160) through Juliet (which is 155.295 and which is  on the next page), we can have 300 150 watt or less mobile radios on each frequency, and another 200 2.5 watt handhelds on each of the frequencies Romeo (150.775) and Sierra (150.790) which are designed to work through a vehicle-based repeater. We can also have 10 “MO3” mobile repeaters. And our “Base” radio is, by FCC standards, a mobile radio that has just been parked for a bit. Again, you can see the entire license at archive.asrc.net. And notice the “2” in the “location” column on the left? That refers to where we are allowed to operate under our license. </a:t>
            </a:r>
          </a:p>
        </p:txBody>
      </p:sp>
    </p:spTree>
    <p:extLst>
      <p:ext uri="{BB962C8B-B14F-4D97-AF65-F5344CB8AC3E}">
        <p14:creationId xmlns:p14="http://schemas.microsoft.com/office/powerpoint/2010/main" val="20041858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FFF1ED9-37FB-4FB3-A95A-EF6BC1E01794}" type="slidenum">
              <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endParaRPr>
          </a:p>
        </p:txBody>
      </p:sp>
      <p:sp>
        <p:nvSpPr>
          <p:cNvPr id="1560578" name="Rectangle 2"/>
          <p:cNvSpPr>
            <a:spLocks noGrp="1" noRot="1" noChangeAspect="1" noChangeArrowheads="1" noTextEdit="1"/>
          </p:cNvSpPr>
          <p:nvPr>
            <p:ph type="sldImg"/>
          </p:nvPr>
        </p:nvSpPr>
        <p:spPr>
          <a:ln/>
        </p:spPr>
      </p:sp>
      <p:sp>
        <p:nvSpPr>
          <p:cNvPr id="15605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246066013"/>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C1B0FD3-B307-465E-B16F-5F492AB1C251}" type="slidenum">
              <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181</a:t>
            </a:fld>
            <a:endPar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endParaRPr>
          </a:p>
        </p:txBody>
      </p:sp>
      <p:sp>
        <p:nvSpPr>
          <p:cNvPr id="1563650" name="Rectangle 2"/>
          <p:cNvSpPr>
            <a:spLocks noGrp="1" noRot="1" noChangeAspect="1" noChangeArrowheads="1" noTextEdit="1"/>
          </p:cNvSpPr>
          <p:nvPr>
            <p:ph type="sldImg"/>
          </p:nvPr>
        </p:nvSpPr>
        <p:spPr>
          <a:ln/>
        </p:spPr>
      </p:sp>
      <p:sp>
        <p:nvSpPr>
          <p:cNvPr id="1563651" name="Rectangle 3"/>
          <p:cNvSpPr>
            <a:spLocks noGrp="1" noChangeArrowheads="1"/>
          </p:cNvSpPr>
          <p:nvPr>
            <p:ph type="body" idx="1"/>
          </p:nvPr>
        </p:nvSpPr>
        <p:spPr/>
        <p:txBody>
          <a:bodyPr/>
          <a:lstStyle/>
          <a:p>
            <a:r>
              <a:rPr lang="en-US" dirty="0"/>
              <a:t>This is Location 2: south of Line A and west of Line C. Anywhere in the US, including Alaska, Hawaii, Puerto Rico and the Virgin Islands except right next to the Canadian border.</a:t>
            </a:r>
          </a:p>
        </p:txBody>
      </p:sp>
    </p:spTree>
    <p:extLst>
      <p:ext uri="{BB962C8B-B14F-4D97-AF65-F5344CB8AC3E}">
        <p14:creationId xmlns:p14="http://schemas.microsoft.com/office/powerpoint/2010/main" val="1245415112"/>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BBF1CD-CB37-44B5-B2EE-FECB3E3D4D5A}" type="slidenum">
              <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182</a:t>
            </a:fld>
            <a:endPar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endParaRPr>
          </a:p>
        </p:txBody>
      </p:sp>
      <p:sp>
        <p:nvSpPr>
          <p:cNvPr id="1546242" name="Rectangle 2"/>
          <p:cNvSpPr>
            <a:spLocks noGrp="1" noRot="1" noChangeAspect="1" noChangeArrowheads="1" noTextEdit="1"/>
          </p:cNvSpPr>
          <p:nvPr>
            <p:ph type="sldImg"/>
          </p:nvPr>
        </p:nvSpPr>
        <p:spPr>
          <a:ln/>
        </p:spPr>
      </p:sp>
      <p:sp>
        <p:nvSpPr>
          <p:cNvPr id="154624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394731854"/>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BBF1CD-CB37-44B5-B2EE-FECB3E3D4D5A}" type="slidenum">
              <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183</a:t>
            </a:fld>
            <a:endPar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endParaRPr>
          </a:p>
        </p:txBody>
      </p:sp>
      <p:sp>
        <p:nvSpPr>
          <p:cNvPr id="1546242" name="Rectangle 2"/>
          <p:cNvSpPr>
            <a:spLocks noGrp="1" noRot="1" noChangeAspect="1" noChangeArrowheads="1" noTextEdit="1"/>
          </p:cNvSpPr>
          <p:nvPr>
            <p:ph type="sldImg"/>
          </p:nvPr>
        </p:nvSpPr>
        <p:spPr>
          <a:ln/>
        </p:spPr>
      </p:sp>
      <p:sp>
        <p:nvSpPr>
          <p:cNvPr id="1546243" name="Rectangle 3"/>
          <p:cNvSpPr>
            <a:spLocks noGrp="1" noChangeArrowheads="1"/>
          </p:cNvSpPr>
          <p:nvPr>
            <p:ph type="body" idx="1"/>
          </p:nvPr>
        </p:nvSpPr>
        <p:spPr/>
        <p:txBody>
          <a:bodyPr/>
          <a:lstStyle/>
          <a:p>
            <a:r>
              <a:rPr lang="en-US" dirty="0"/>
              <a:t>CFR is Code of Federal Regulations; these are the FCC rules on saying our callsign</a:t>
            </a:r>
          </a:p>
        </p:txBody>
      </p:sp>
    </p:spTree>
    <p:extLst>
      <p:ext uri="{BB962C8B-B14F-4D97-AF65-F5344CB8AC3E}">
        <p14:creationId xmlns:p14="http://schemas.microsoft.com/office/powerpoint/2010/main" val="280107517"/>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198D0D5-EB21-44C7-A3B6-45533FC408FE}" type="slidenum">
              <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184</a:t>
            </a:fld>
            <a:endPar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endParaRPr>
          </a:p>
        </p:txBody>
      </p:sp>
      <p:sp>
        <p:nvSpPr>
          <p:cNvPr id="1675266" name="Rectangle 2"/>
          <p:cNvSpPr>
            <a:spLocks noGrp="1" noRot="1" noChangeAspect="1" noChangeArrowheads="1" noTextEdit="1"/>
          </p:cNvSpPr>
          <p:nvPr>
            <p:ph type="sldImg"/>
          </p:nvPr>
        </p:nvSpPr>
        <p:spPr>
          <a:ln/>
        </p:spPr>
      </p:sp>
      <p:sp>
        <p:nvSpPr>
          <p:cNvPr id="1675267" name="Rectangle 3"/>
          <p:cNvSpPr>
            <a:spLocks noGrp="1" noChangeArrowheads="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Notice there is no Bravo. We had to give up that frequency and we didn’t re-letter our frequencies. Alfa through Juliet start with 155.160 and go up from there. Romeo and Sierra are 150.775 and 150.779, 5 MHz lower which makes them handy to use for input to a mobile repeater. We can use them in full-power mobile and handheld radios as well. You do not need to memorize these callsigns. We put callsign labels right on the Base radios. </a:t>
            </a:r>
          </a:p>
          <a:p>
            <a:endParaRPr lang="en-US" dirty="0"/>
          </a:p>
        </p:txBody>
      </p:sp>
    </p:spTree>
    <p:extLst>
      <p:ext uri="{BB962C8B-B14F-4D97-AF65-F5344CB8AC3E}">
        <p14:creationId xmlns:p14="http://schemas.microsoft.com/office/powerpoint/2010/main" val="855588781"/>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BBF1CD-CB37-44B5-B2EE-FECB3E3D4D5A}" type="slidenum">
              <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185</a:t>
            </a:fld>
            <a:endPar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endParaRPr>
          </a:p>
        </p:txBody>
      </p:sp>
      <p:sp>
        <p:nvSpPr>
          <p:cNvPr id="1546242" name="Rectangle 2"/>
          <p:cNvSpPr>
            <a:spLocks noGrp="1" noRot="1" noChangeAspect="1" noChangeArrowheads="1" noTextEdit="1"/>
          </p:cNvSpPr>
          <p:nvPr>
            <p:ph type="sldImg"/>
          </p:nvPr>
        </p:nvSpPr>
        <p:spPr>
          <a:ln/>
        </p:spPr>
      </p:sp>
      <p:sp>
        <p:nvSpPr>
          <p:cNvPr id="154624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611563514"/>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C1B0FD3-B307-465E-B16F-5F492AB1C251}" type="slidenum">
              <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186</a:t>
            </a:fld>
            <a:endPar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endParaRPr>
          </a:p>
        </p:txBody>
      </p:sp>
      <p:sp>
        <p:nvSpPr>
          <p:cNvPr id="1563650" name="Rectangle 2"/>
          <p:cNvSpPr>
            <a:spLocks noGrp="1" noRot="1" noChangeAspect="1" noChangeArrowheads="1" noTextEdit="1"/>
          </p:cNvSpPr>
          <p:nvPr>
            <p:ph type="sldImg"/>
          </p:nvPr>
        </p:nvSpPr>
        <p:spPr>
          <a:ln/>
        </p:spPr>
      </p:sp>
      <p:sp>
        <p:nvSpPr>
          <p:cNvPr id="1563651" name="Rectangle 3"/>
          <p:cNvSpPr>
            <a:spLocks noGrp="1" noChangeArrowheads="1"/>
          </p:cNvSpPr>
          <p:nvPr>
            <p:ph type="body" idx="1"/>
          </p:nvPr>
        </p:nvSpPr>
        <p:spPr/>
        <p:txBody>
          <a:bodyPr/>
          <a:lstStyle/>
          <a:p>
            <a:r>
              <a:rPr lang="en-US" dirty="0"/>
              <a:t>Most of the information about radio-frequency interference don’t apply to us. However, we have to do our best not to interfere with other licensed users of our channels. We are usually interlopers in an area where other public safety agencies are already using some of the frequencies for which we are licensed. A best practice is to listen to a channel, and if it’s busy, try to find a channel that’s not being used in the area. If a channel seems quiet and then gets busy, it’s possible to simply move all of our communications to another channel. Honestly, the usual problem is their high-powered base stations interfere with us. And we have to change channels to something without such interference.</a:t>
            </a:r>
          </a:p>
        </p:txBody>
      </p:sp>
    </p:spTree>
    <p:extLst>
      <p:ext uri="{BB962C8B-B14F-4D97-AF65-F5344CB8AC3E}">
        <p14:creationId xmlns:p14="http://schemas.microsoft.com/office/powerpoint/2010/main" val="294848138"/>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BBF1CD-CB37-44B5-B2EE-FECB3E3D4D5A}" type="slidenum">
              <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187</a:t>
            </a:fld>
            <a:endPar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endParaRPr>
          </a:p>
        </p:txBody>
      </p:sp>
      <p:sp>
        <p:nvSpPr>
          <p:cNvPr id="1546242" name="Rectangle 2"/>
          <p:cNvSpPr>
            <a:spLocks noGrp="1" noRot="1" noChangeAspect="1" noChangeArrowheads="1" noTextEdit="1"/>
          </p:cNvSpPr>
          <p:nvPr>
            <p:ph type="sldImg"/>
          </p:nvPr>
        </p:nvSpPr>
        <p:spPr>
          <a:ln/>
        </p:spPr>
      </p:sp>
      <p:sp>
        <p:nvSpPr>
          <p:cNvPr id="154624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699998799"/>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AE4C57-1A98-4E17-B2DA-67BCB706D6C0}" type="slidenum">
              <a:rPr lang="en-US" smtClean="0"/>
              <a:pPr/>
              <a:t>188</a:t>
            </a:fld>
            <a:endParaRPr lang="en-US"/>
          </a:p>
        </p:txBody>
      </p:sp>
    </p:spTree>
    <p:extLst>
      <p:ext uri="{BB962C8B-B14F-4D97-AF65-F5344CB8AC3E}">
        <p14:creationId xmlns:p14="http://schemas.microsoft.com/office/powerpoint/2010/main" val="2338876023"/>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C1B0FD3-B307-465E-B16F-5F492AB1C251}" type="slidenum">
              <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189</a:t>
            </a:fld>
            <a:endPar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endParaRPr>
          </a:p>
        </p:txBody>
      </p:sp>
      <p:sp>
        <p:nvSpPr>
          <p:cNvPr id="1563650" name="Rectangle 2"/>
          <p:cNvSpPr>
            <a:spLocks noGrp="1" noRot="1" noChangeAspect="1" noChangeArrowheads="1" noTextEdit="1"/>
          </p:cNvSpPr>
          <p:nvPr>
            <p:ph type="sldImg"/>
          </p:nvPr>
        </p:nvSpPr>
        <p:spPr>
          <a:ln/>
        </p:spPr>
      </p:sp>
      <p:sp>
        <p:nvSpPr>
          <p:cNvPr id="1563651" name="Rectangle 3"/>
          <p:cNvSpPr>
            <a:spLocks noGrp="1" noChangeArrowheads="1"/>
          </p:cNvSpPr>
          <p:nvPr>
            <p:ph type="body" idx="1"/>
          </p:nvPr>
        </p:nvSpPr>
        <p:spPr/>
        <p:txBody>
          <a:bodyPr/>
          <a:lstStyle/>
          <a:p>
            <a:r>
              <a:rPr lang="en-US" dirty="0"/>
              <a:t>If you want to get good at net control, get your ham license and participate in amateur emergency services nets. Or even just listen to them. Simply browsing online resources like this will give you a leg up. It’s from Idaho Amateur Radio Emergency Services (ARES). It’s designed for long-distance HF radio nets during disasters and the like, and these nets can get very busy during a disaster. </a:t>
            </a:r>
          </a:p>
        </p:txBody>
      </p:sp>
    </p:spTree>
    <p:extLst>
      <p:ext uri="{BB962C8B-B14F-4D97-AF65-F5344CB8AC3E}">
        <p14:creationId xmlns:p14="http://schemas.microsoft.com/office/powerpoint/2010/main" val="1417877404"/>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198D0D5-EB21-44C7-A3B6-45533FC408FE}" type="slidenum">
              <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190</a:t>
            </a:fld>
            <a:endPar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endParaRPr>
          </a:p>
        </p:txBody>
      </p:sp>
      <p:sp>
        <p:nvSpPr>
          <p:cNvPr id="1675266" name="Rectangle 2"/>
          <p:cNvSpPr>
            <a:spLocks noGrp="1" noRot="1" noChangeAspect="1" noChangeArrowheads="1" noTextEdit="1"/>
          </p:cNvSpPr>
          <p:nvPr>
            <p:ph type="sldImg"/>
          </p:nvPr>
        </p:nvSpPr>
        <p:spPr>
          <a:ln/>
        </p:spPr>
      </p:sp>
      <p:sp>
        <p:nvSpPr>
          <p:cNvPr id="1675267" name="Rectangle 3"/>
          <p:cNvSpPr>
            <a:spLocks noGrp="1" noChangeArrowheads="1"/>
          </p:cNvSpPr>
          <p:nvPr>
            <p:ph type="body" idx="1"/>
          </p:nvPr>
        </p:nvSpPr>
        <p:spPr/>
        <p:txBody>
          <a:bodyPr/>
          <a:lstStyle/>
          <a:p>
            <a:r>
              <a:rPr lang="en-US" dirty="0"/>
              <a:t>Here is some advice from this handbook appropriate to being Net Control on a search where things are getting out of control. </a:t>
            </a:r>
          </a:p>
        </p:txBody>
      </p:sp>
    </p:spTree>
    <p:extLst>
      <p:ext uri="{BB962C8B-B14F-4D97-AF65-F5344CB8AC3E}">
        <p14:creationId xmlns:p14="http://schemas.microsoft.com/office/powerpoint/2010/main" val="15489216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F5DAABC-3D6C-456B-BFE3-CF33E1301613}" type="slidenum">
              <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endParaRPr>
          </a:p>
        </p:txBody>
      </p:sp>
      <p:sp>
        <p:nvSpPr>
          <p:cNvPr id="535554" name="Rectangle 2"/>
          <p:cNvSpPr>
            <a:spLocks noGrp="1" noRot="1" noChangeAspect="1" noChangeArrowheads="1" noTextEdit="1"/>
          </p:cNvSpPr>
          <p:nvPr>
            <p:ph type="sldImg"/>
          </p:nvPr>
        </p:nvSpPr>
        <p:spPr>
          <a:ln/>
        </p:spPr>
      </p:sp>
      <p:sp>
        <p:nvSpPr>
          <p:cNvPr id="5355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917786608"/>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198D0D5-EB21-44C7-A3B6-45533FC408FE}" type="slidenum">
              <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191</a:t>
            </a:fld>
            <a:endPar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endParaRPr>
          </a:p>
        </p:txBody>
      </p:sp>
      <p:sp>
        <p:nvSpPr>
          <p:cNvPr id="1675266" name="Rectangle 2"/>
          <p:cNvSpPr>
            <a:spLocks noGrp="1" noRot="1" noChangeAspect="1" noChangeArrowheads="1" noTextEdit="1"/>
          </p:cNvSpPr>
          <p:nvPr>
            <p:ph type="sldImg"/>
          </p:nvPr>
        </p:nvSpPr>
        <p:spPr>
          <a:ln/>
        </p:spPr>
      </p:sp>
      <p:sp>
        <p:nvSpPr>
          <p:cNvPr id="1675267" name="Rectangle 3"/>
          <p:cNvSpPr>
            <a:spLocks noGrp="1" noChangeArrowheads="1"/>
          </p:cNvSpPr>
          <p:nvPr>
            <p:ph type="body" idx="1"/>
          </p:nvPr>
        </p:nvSpPr>
        <p:spPr/>
        <p:txBody>
          <a:bodyPr/>
          <a:lstStyle/>
          <a:p>
            <a:r>
              <a:rPr lang="en-US" dirty="0"/>
              <a:t>More advice from the ham net control manual. Pair stations would be “Teams Delta and Foxtrot, please switch to channel Echo, the once done with your two-team traffic, switch back to Alfa.”</a:t>
            </a:r>
          </a:p>
        </p:txBody>
      </p:sp>
    </p:spTree>
    <p:extLst>
      <p:ext uri="{BB962C8B-B14F-4D97-AF65-F5344CB8AC3E}">
        <p14:creationId xmlns:p14="http://schemas.microsoft.com/office/powerpoint/2010/main" val="576887068"/>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198D0D5-EB21-44C7-A3B6-45533FC408FE}" type="slidenum">
              <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192</a:t>
            </a:fld>
            <a:endPar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endParaRPr>
          </a:p>
        </p:txBody>
      </p:sp>
      <p:sp>
        <p:nvSpPr>
          <p:cNvPr id="1675266" name="Rectangle 2"/>
          <p:cNvSpPr>
            <a:spLocks noGrp="1" noRot="1" noChangeAspect="1" noChangeArrowheads="1" noTextEdit="1"/>
          </p:cNvSpPr>
          <p:nvPr>
            <p:ph type="sldImg"/>
          </p:nvPr>
        </p:nvSpPr>
        <p:spPr>
          <a:ln/>
        </p:spPr>
      </p:sp>
      <p:sp>
        <p:nvSpPr>
          <p:cNvPr id="1675267" name="Rectangle 3"/>
          <p:cNvSpPr>
            <a:spLocks noGrp="1" noChangeArrowheads="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More advice from the ham net control manual</a:t>
            </a:r>
          </a:p>
          <a:p>
            <a:endParaRPr lang="en-US" dirty="0"/>
          </a:p>
        </p:txBody>
      </p:sp>
    </p:spTree>
    <p:extLst>
      <p:ext uri="{BB962C8B-B14F-4D97-AF65-F5344CB8AC3E}">
        <p14:creationId xmlns:p14="http://schemas.microsoft.com/office/powerpoint/2010/main" val="1692178046"/>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198D0D5-EB21-44C7-A3B6-45533FC408FE}" type="slidenum">
              <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193</a:t>
            </a:fld>
            <a:endPar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endParaRPr>
          </a:p>
        </p:txBody>
      </p:sp>
      <p:sp>
        <p:nvSpPr>
          <p:cNvPr id="1675266" name="Rectangle 2"/>
          <p:cNvSpPr>
            <a:spLocks noGrp="1" noRot="1" noChangeAspect="1" noChangeArrowheads="1" noTextEdit="1"/>
          </p:cNvSpPr>
          <p:nvPr>
            <p:ph type="sldImg"/>
          </p:nvPr>
        </p:nvSpPr>
        <p:spPr>
          <a:ln/>
        </p:spPr>
      </p:sp>
      <p:sp>
        <p:nvSpPr>
          <p:cNvPr id="1675267" name="Rectangle 3"/>
          <p:cNvSpPr>
            <a:spLocks noGrp="1" noChangeArrowheads="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More advice from the ham net control manual</a:t>
            </a:r>
          </a:p>
          <a:p>
            <a:endParaRPr lang="en-US" dirty="0"/>
          </a:p>
        </p:txBody>
      </p:sp>
    </p:spTree>
    <p:extLst>
      <p:ext uri="{BB962C8B-B14F-4D97-AF65-F5344CB8AC3E}">
        <p14:creationId xmlns:p14="http://schemas.microsoft.com/office/powerpoint/2010/main" val="318692353"/>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198D0D5-EB21-44C7-A3B6-45533FC408FE}" type="slidenum">
              <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194</a:t>
            </a:fld>
            <a:endPar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endParaRPr>
          </a:p>
        </p:txBody>
      </p:sp>
      <p:sp>
        <p:nvSpPr>
          <p:cNvPr id="1675266" name="Rectangle 2"/>
          <p:cNvSpPr>
            <a:spLocks noGrp="1" noRot="1" noChangeAspect="1" noChangeArrowheads="1" noTextEdit="1"/>
          </p:cNvSpPr>
          <p:nvPr>
            <p:ph type="sldImg"/>
          </p:nvPr>
        </p:nvSpPr>
        <p:spPr>
          <a:ln/>
        </p:spPr>
      </p:sp>
      <p:sp>
        <p:nvSpPr>
          <p:cNvPr id="1675267" name="Rectangle 3"/>
          <p:cNvSpPr>
            <a:spLocks noGrp="1" noChangeArrowheads="1"/>
          </p:cNvSpPr>
          <p:nvPr>
            <p:ph type="body" idx="1"/>
          </p:nvPr>
        </p:nvSpPr>
        <p:spPr/>
        <p:txBody>
          <a:bodyPr/>
          <a:lstStyle/>
          <a:p>
            <a:r>
              <a:rPr lang="en-US" dirty="0"/>
              <a:t>More advice from the ham net control manual</a:t>
            </a:r>
          </a:p>
          <a:p>
            <a:endParaRPr lang="en-US" dirty="0"/>
          </a:p>
        </p:txBody>
      </p:sp>
    </p:spTree>
    <p:extLst>
      <p:ext uri="{BB962C8B-B14F-4D97-AF65-F5344CB8AC3E}">
        <p14:creationId xmlns:p14="http://schemas.microsoft.com/office/powerpoint/2010/main" val="1323784346"/>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198D0D5-EB21-44C7-A3B6-45533FC408FE}" type="slidenum">
              <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195</a:t>
            </a:fld>
            <a:endPar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endParaRPr>
          </a:p>
        </p:txBody>
      </p:sp>
      <p:sp>
        <p:nvSpPr>
          <p:cNvPr id="1675266" name="Rectangle 2"/>
          <p:cNvSpPr>
            <a:spLocks noGrp="1" noRot="1" noChangeAspect="1" noChangeArrowheads="1" noTextEdit="1"/>
          </p:cNvSpPr>
          <p:nvPr>
            <p:ph type="sldImg"/>
          </p:nvPr>
        </p:nvSpPr>
        <p:spPr>
          <a:ln/>
        </p:spPr>
      </p:sp>
      <p:sp>
        <p:nvSpPr>
          <p:cNvPr id="1675267" name="Rectangle 3"/>
          <p:cNvSpPr>
            <a:spLocks noGrp="1" noChangeArrowheads="1"/>
          </p:cNvSpPr>
          <p:nvPr>
            <p:ph type="body" idx="1"/>
          </p:nvPr>
        </p:nvSpPr>
        <p:spPr/>
        <p:txBody>
          <a:bodyPr/>
          <a:lstStyle/>
          <a:p>
            <a:r>
              <a:rPr lang="en-US" dirty="0"/>
              <a:t>More advice from the ham net control manual</a:t>
            </a:r>
          </a:p>
          <a:p>
            <a:endParaRPr lang="en-US" dirty="0"/>
          </a:p>
        </p:txBody>
      </p:sp>
    </p:spTree>
    <p:extLst>
      <p:ext uri="{BB962C8B-B14F-4D97-AF65-F5344CB8AC3E}">
        <p14:creationId xmlns:p14="http://schemas.microsoft.com/office/powerpoint/2010/main" val="1301739668"/>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198D0D5-EB21-44C7-A3B6-45533FC408FE}" type="slidenum">
              <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196</a:t>
            </a:fld>
            <a:endPar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endParaRPr>
          </a:p>
        </p:txBody>
      </p:sp>
      <p:sp>
        <p:nvSpPr>
          <p:cNvPr id="1675266" name="Rectangle 2"/>
          <p:cNvSpPr>
            <a:spLocks noGrp="1" noRot="1" noChangeAspect="1" noChangeArrowheads="1" noTextEdit="1"/>
          </p:cNvSpPr>
          <p:nvPr>
            <p:ph type="sldImg"/>
          </p:nvPr>
        </p:nvSpPr>
        <p:spPr>
          <a:ln/>
        </p:spPr>
      </p:sp>
      <p:sp>
        <p:nvSpPr>
          <p:cNvPr id="1675267" name="Rectangle 3"/>
          <p:cNvSpPr>
            <a:spLocks noGrp="1" noChangeArrowheads="1"/>
          </p:cNvSpPr>
          <p:nvPr>
            <p:ph type="body" idx="1"/>
          </p:nvPr>
        </p:nvSpPr>
        <p:spPr/>
        <p:txBody>
          <a:bodyPr/>
          <a:lstStyle/>
          <a:p>
            <a:r>
              <a:rPr lang="en-US" dirty="0"/>
              <a:t>Some advice from SAR net control people.</a:t>
            </a:r>
          </a:p>
        </p:txBody>
      </p:sp>
    </p:spTree>
    <p:extLst>
      <p:ext uri="{BB962C8B-B14F-4D97-AF65-F5344CB8AC3E}">
        <p14:creationId xmlns:p14="http://schemas.microsoft.com/office/powerpoint/2010/main" val="3191841291"/>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98C3528-8562-41FA-B01F-435E1B9E277D}" type="slidenum">
              <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197</a:t>
            </a:fld>
            <a:endPar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endParaRPr>
          </a:p>
        </p:txBody>
      </p:sp>
      <p:sp>
        <p:nvSpPr>
          <p:cNvPr id="1681410" name="Rectangle 2"/>
          <p:cNvSpPr>
            <a:spLocks noGrp="1" noRot="1" noChangeAspect="1" noChangeArrowheads="1" noTextEdit="1"/>
          </p:cNvSpPr>
          <p:nvPr>
            <p:ph type="sldImg"/>
          </p:nvPr>
        </p:nvSpPr>
        <p:spPr>
          <a:ln/>
        </p:spPr>
      </p:sp>
      <p:sp>
        <p:nvSpPr>
          <p:cNvPr id="1681411" name="Rectangle 3"/>
          <p:cNvSpPr>
            <a:spLocks noGrp="1" noChangeArrowheads="1"/>
          </p:cNvSpPr>
          <p:nvPr>
            <p:ph type="body" idx="1"/>
          </p:nvPr>
        </p:nvSpPr>
        <p:spPr/>
        <p:txBody>
          <a:bodyPr/>
          <a:lstStyle/>
          <a:p>
            <a:r>
              <a:rPr lang="en-US" dirty="0"/>
              <a:t>More from experienced SAR comms people</a:t>
            </a:r>
          </a:p>
        </p:txBody>
      </p:sp>
    </p:spTree>
    <p:extLst>
      <p:ext uri="{BB962C8B-B14F-4D97-AF65-F5344CB8AC3E}">
        <p14:creationId xmlns:p14="http://schemas.microsoft.com/office/powerpoint/2010/main" val="2570323464"/>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8BBF1CD-CB37-44B5-B2EE-FECB3E3D4D5A}" type="slidenum">
              <a:rPr lang="en-US"/>
              <a:pPr/>
              <a:t>198</a:t>
            </a:fld>
            <a:endParaRPr lang="en-US"/>
          </a:p>
        </p:txBody>
      </p:sp>
      <p:sp>
        <p:nvSpPr>
          <p:cNvPr id="1546242" name="Rectangle 2"/>
          <p:cNvSpPr>
            <a:spLocks noGrp="1" noRot="1" noChangeAspect="1" noChangeArrowheads="1" noTextEdit="1"/>
          </p:cNvSpPr>
          <p:nvPr>
            <p:ph type="sldImg"/>
          </p:nvPr>
        </p:nvSpPr>
        <p:spPr>
          <a:ln/>
        </p:spPr>
      </p:sp>
      <p:sp>
        <p:nvSpPr>
          <p:cNvPr id="154624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835242963"/>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C1B0FD3-B307-465E-B16F-5F492AB1C251}" type="slidenum">
              <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199</a:t>
            </a:fld>
            <a:endPar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endParaRPr>
          </a:p>
        </p:txBody>
      </p:sp>
      <p:sp>
        <p:nvSpPr>
          <p:cNvPr id="1563650" name="Rectangle 2"/>
          <p:cNvSpPr>
            <a:spLocks noGrp="1" noRot="1" noChangeAspect="1" noChangeArrowheads="1" noTextEdit="1"/>
          </p:cNvSpPr>
          <p:nvPr>
            <p:ph type="sldImg"/>
          </p:nvPr>
        </p:nvSpPr>
        <p:spPr>
          <a:ln/>
        </p:spPr>
      </p:sp>
      <p:sp>
        <p:nvSpPr>
          <p:cNvPr id="1563651" name="Rectangle 3"/>
          <p:cNvSpPr>
            <a:spLocks noGrp="1" noChangeArrowheads="1"/>
          </p:cNvSpPr>
          <p:nvPr>
            <p:ph type="body" idx="1"/>
          </p:nvPr>
        </p:nvSpPr>
        <p:spPr/>
        <p:txBody>
          <a:bodyPr/>
          <a:lstStyle/>
          <a:p>
            <a:r>
              <a:rPr lang="en-US" dirty="0"/>
              <a:t>This is a radio equipment log that Bru Randall of SMRG and then AMRG and now MARG sent to me. </a:t>
            </a:r>
          </a:p>
        </p:txBody>
      </p:sp>
    </p:spTree>
    <p:extLst>
      <p:ext uri="{BB962C8B-B14F-4D97-AF65-F5344CB8AC3E}">
        <p14:creationId xmlns:p14="http://schemas.microsoft.com/office/powerpoint/2010/main" val="3879277740"/>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C1B0FD3-B307-465E-B16F-5F492AB1C251}" type="slidenum">
              <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200</a:t>
            </a:fld>
            <a:endPar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endParaRPr>
          </a:p>
        </p:txBody>
      </p:sp>
      <p:sp>
        <p:nvSpPr>
          <p:cNvPr id="1563650" name="Rectangle 2"/>
          <p:cNvSpPr>
            <a:spLocks noGrp="1" noRot="1" noChangeAspect="1" noChangeArrowheads="1" noTextEdit="1"/>
          </p:cNvSpPr>
          <p:nvPr>
            <p:ph type="sldImg"/>
          </p:nvPr>
        </p:nvSpPr>
        <p:spPr>
          <a:ln/>
        </p:spPr>
      </p:sp>
      <p:sp>
        <p:nvSpPr>
          <p:cNvPr id="1563651" name="Rectangle 3"/>
          <p:cNvSpPr>
            <a:spLocks noGrp="1" noChangeArrowheads="1"/>
          </p:cNvSpPr>
          <p:nvPr>
            <p:ph type="body" idx="1"/>
          </p:nvPr>
        </p:nvSpPr>
        <p:spPr/>
        <p:txBody>
          <a:bodyPr/>
          <a:lstStyle/>
          <a:p>
            <a:r>
              <a:rPr lang="en-US" dirty="0"/>
              <a:t>Not much to say here. This is a Pennsylvania Search and Rescue Council communications log.</a:t>
            </a:r>
          </a:p>
          <a:p>
            <a:endParaRPr lang="en-US" dirty="0"/>
          </a:p>
        </p:txBody>
      </p:sp>
    </p:spTree>
    <p:extLst>
      <p:ext uri="{BB962C8B-B14F-4D97-AF65-F5344CB8AC3E}">
        <p14:creationId xmlns:p14="http://schemas.microsoft.com/office/powerpoint/2010/main" val="2177489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8BBF1CD-CB37-44B5-B2EE-FECB3E3D4D5A}" type="slidenum">
              <a:rPr lang="en-US"/>
              <a:pPr/>
              <a:t>19</a:t>
            </a:fld>
            <a:endParaRPr lang="en-US"/>
          </a:p>
        </p:txBody>
      </p:sp>
      <p:sp>
        <p:nvSpPr>
          <p:cNvPr id="1546242" name="Rectangle 2"/>
          <p:cNvSpPr>
            <a:spLocks noGrp="1" noRot="1" noChangeAspect="1" noChangeArrowheads="1" noTextEdit="1"/>
          </p:cNvSpPr>
          <p:nvPr>
            <p:ph type="sldImg"/>
          </p:nvPr>
        </p:nvSpPr>
        <p:spPr>
          <a:ln/>
        </p:spPr>
      </p:sp>
      <p:sp>
        <p:nvSpPr>
          <p:cNvPr id="1546243" name="Rectangle 3"/>
          <p:cNvSpPr>
            <a:spLocks noGrp="1" noChangeArrowheads="1"/>
          </p:cNvSpPr>
          <p:nvPr>
            <p:ph type="body" idx="1"/>
          </p:nvPr>
        </p:nvSpPr>
        <p:spPr/>
        <p:txBody>
          <a:bodyPr/>
          <a:lstStyle/>
          <a:p>
            <a:r>
              <a:rPr lang="en-US" dirty="0"/>
              <a:t>This is the first chunk of the Field III commo Training Standards. </a:t>
            </a: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687282A-E42F-402B-B2C3-927440F1C1AD}" type="slidenum">
              <a:rPr lang="en-US"/>
              <a:pPr/>
              <a:t>201</a:t>
            </a:fld>
            <a:endParaRPr lang="en-US"/>
          </a:p>
        </p:txBody>
      </p:sp>
      <p:sp>
        <p:nvSpPr>
          <p:cNvPr id="1420290" name="Rectangle 2"/>
          <p:cNvSpPr>
            <a:spLocks noGrp="1" noRot="1" noChangeAspect="1" noChangeArrowheads="1" noTextEdit="1"/>
          </p:cNvSpPr>
          <p:nvPr>
            <p:ph type="sldImg"/>
          </p:nvPr>
        </p:nvSpPr>
        <p:spPr>
          <a:ln/>
        </p:spPr>
      </p:sp>
      <p:sp>
        <p:nvSpPr>
          <p:cNvPr id="14202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FFF1ED9-37FB-4FB3-A95A-EF6BC1E01794}" type="slidenum">
              <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202</a:t>
            </a:fld>
            <a:endPar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endParaRPr>
          </a:p>
        </p:txBody>
      </p:sp>
      <p:sp>
        <p:nvSpPr>
          <p:cNvPr id="1560578" name="Rectangle 2"/>
          <p:cNvSpPr>
            <a:spLocks noGrp="1" noRot="1" noChangeAspect="1" noChangeArrowheads="1" noTextEdit="1"/>
          </p:cNvSpPr>
          <p:nvPr>
            <p:ph type="sldImg"/>
          </p:nvPr>
        </p:nvSpPr>
        <p:spPr>
          <a:ln/>
        </p:spPr>
      </p:sp>
      <p:sp>
        <p:nvSpPr>
          <p:cNvPr id="15605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8851916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BBF1CD-CB37-44B5-B2EE-FECB3E3D4D5A}" type="slidenum">
              <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endParaRPr>
          </a:p>
        </p:txBody>
      </p:sp>
      <p:sp>
        <p:nvSpPr>
          <p:cNvPr id="1546242" name="Rectangle 2"/>
          <p:cNvSpPr>
            <a:spLocks noGrp="1" noRot="1" noChangeAspect="1" noChangeArrowheads="1" noTextEdit="1"/>
          </p:cNvSpPr>
          <p:nvPr>
            <p:ph type="sldImg"/>
          </p:nvPr>
        </p:nvSpPr>
        <p:spPr>
          <a:ln/>
        </p:spPr>
      </p:sp>
      <p:sp>
        <p:nvSpPr>
          <p:cNvPr id="1546243" name="Rectangle 3"/>
          <p:cNvSpPr>
            <a:spLocks noGrp="1" noChangeArrowheads="1"/>
          </p:cNvSpPr>
          <p:nvPr>
            <p:ph type="body" idx="1"/>
          </p:nvPr>
        </p:nvSpPr>
        <p:spPr/>
        <p:txBody>
          <a:bodyPr/>
          <a:lstStyle/>
          <a:p>
            <a:r>
              <a:rPr lang="en-US" dirty="0"/>
              <a:t>Review from Field IV: Talking directly into the radio distorts your voice when the gusts of air from your mouth hit it. </a:t>
            </a:r>
          </a:p>
        </p:txBody>
      </p:sp>
    </p:spTree>
    <p:extLst>
      <p:ext uri="{BB962C8B-B14F-4D97-AF65-F5344CB8AC3E}">
        <p14:creationId xmlns:p14="http://schemas.microsoft.com/office/powerpoint/2010/main" val="40099576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F11A18-8FFE-4CFB-94FA-83FC08107B94}" type="slidenum">
              <a:rPr lang="en-US"/>
              <a:pPr/>
              <a:t>2</a:t>
            </a:fld>
            <a:endParaRPr lang="en-US"/>
          </a:p>
        </p:txBody>
      </p:sp>
      <p:sp>
        <p:nvSpPr>
          <p:cNvPr id="1641474" name="Rectangle 2"/>
          <p:cNvSpPr>
            <a:spLocks noGrp="1" noRot="1" noChangeAspect="1" noChangeArrowheads="1" noTextEdit="1"/>
          </p:cNvSpPr>
          <p:nvPr>
            <p:ph type="sldImg"/>
          </p:nvPr>
        </p:nvSpPr>
        <p:spPr>
          <a:ln/>
        </p:spPr>
      </p:sp>
      <p:sp>
        <p:nvSpPr>
          <p:cNvPr id="1641475" name="Rectangle 3"/>
          <p:cNvSpPr>
            <a:spLocks noGrp="1" noChangeArrowheads="1"/>
          </p:cNvSpPr>
          <p:nvPr>
            <p:ph type="body" idx="1"/>
          </p:nvPr>
        </p:nvSpPr>
        <p:spPr/>
        <p:txBody>
          <a:bodyPr/>
          <a:lstStyle/>
          <a:p>
            <a:r>
              <a:rPr lang="en-US" dirty="0"/>
              <a:t>You can find these slides, with speakers’ notes, at this URL/QR code. I will display this again at the end of each of the four sections of the talk and leave it up during the break. </a:t>
            </a:r>
          </a:p>
        </p:txBody>
      </p:sp>
    </p:spTree>
    <p:extLst>
      <p:ext uri="{BB962C8B-B14F-4D97-AF65-F5344CB8AC3E}">
        <p14:creationId xmlns:p14="http://schemas.microsoft.com/office/powerpoint/2010/main" val="6976022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BBF1CD-CB37-44B5-B2EE-FECB3E3D4D5A}" type="slidenum">
              <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endParaRPr>
          </a:p>
        </p:txBody>
      </p:sp>
      <p:sp>
        <p:nvSpPr>
          <p:cNvPr id="1546242" name="Rectangle 2"/>
          <p:cNvSpPr>
            <a:spLocks noGrp="1" noRot="1" noChangeAspect="1" noChangeArrowheads="1" noTextEdit="1"/>
          </p:cNvSpPr>
          <p:nvPr>
            <p:ph type="sldImg"/>
          </p:nvPr>
        </p:nvSpPr>
        <p:spPr>
          <a:ln/>
        </p:spPr>
      </p:sp>
      <p:sp>
        <p:nvSpPr>
          <p:cNvPr id="1546243" name="Rectangle 3"/>
          <p:cNvSpPr>
            <a:spLocks noGrp="1" noChangeArrowheads="1"/>
          </p:cNvSpPr>
          <p:nvPr>
            <p:ph type="body" idx="1"/>
          </p:nvPr>
        </p:nvSpPr>
        <p:spPr/>
        <p:txBody>
          <a:bodyPr/>
          <a:lstStyle/>
          <a:p>
            <a:r>
              <a:rPr lang="en-US" dirty="0"/>
              <a:t>Review from Field IV: If you start talking at the same time you press the patient, your first syllable may be cut off.</a:t>
            </a:r>
          </a:p>
          <a:p>
            <a:r>
              <a:rPr lang="en-US" dirty="0"/>
              <a:t>If you’re using a repeater, press the push-to-talk button and then wait for </a:t>
            </a:r>
            <a:r>
              <a:rPr lang="en-US" b="1" i="1" dirty="0"/>
              <a:t>a full second </a:t>
            </a:r>
            <a:r>
              <a:rPr lang="en-US" dirty="0"/>
              <a:t>before talking to let the repeater kick in.</a:t>
            </a:r>
          </a:p>
        </p:txBody>
      </p:sp>
    </p:spTree>
    <p:extLst>
      <p:ext uri="{BB962C8B-B14F-4D97-AF65-F5344CB8AC3E}">
        <p14:creationId xmlns:p14="http://schemas.microsoft.com/office/powerpoint/2010/main" val="9166394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BBF1CD-CB37-44B5-B2EE-FECB3E3D4D5A}" type="slidenum">
              <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endParaRPr>
          </a:p>
        </p:txBody>
      </p:sp>
      <p:sp>
        <p:nvSpPr>
          <p:cNvPr id="1546242" name="Rectangle 2"/>
          <p:cNvSpPr>
            <a:spLocks noGrp="1" noRot="1" noChangeAspect="1" noChangeArrowheads="1" noTextEdit="1"/>
          </p:cNvSpPr>
          <p:nvPr>
            <p:ph type="sldImg"/>
          </p:nvPr>
        </p:nvSpPr>
        <p:spPr>
          <a:ln/>
        </p:spPr>
      </p:sp>
      <p:sp>
        <p:nvSpPr>
          <p:cNvPr id="1546243" name="Rectangle 3"/>
          <p:cNvSpPr>
            <a:spLocks noGrp="1" noChangeArrowheads="1"/>
          </p:cNvSpPr>
          <p:nvPr>
            <p:ph type="body" idx="1"/>
          </p:nvPr>
        </p:nvSpPr>
        <p:spPr/>
        <p:txBody>
          <a:bodyPr/>
          <a:lstStyle/>
          <a:p>
            <a:r>
              <a:rPr lang="en-US" dirty="0"/>
              <a:t>Now some new stuff to expand on Field IV.</a:t>
            </a:r>
          </a:p>
        </p:txBody>
      </p:sp>
    </p:spTree>
    <p:extLst>
      <p:ext uri="{BB962C8B-B14F-4D97-AF65-F5344CB8AC3E}">
        <p14:creationId xmlns:p14="http://schemas.microsoft.com/office/powerpoint/2010/main" val="10999899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64F6D9B-0CFF-422A-BA64-FCC7D00223C8}" type="slidenum">
              <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endParaRPr>
          </a:p>
        </p:txBody>
      </p:sp>
      <p:sp>
        <p:nvSpPr>
          <p:cNvPr id="1645570" name="Rectangle 2"/>
          <p:cNvSpPr>
            <a:spLocks noGrp="1" noRot="1" noChangeAspect="1" noChangeArrowheads="1" noTextEdit="1"/>
          </p:cNvSpPr>
          <p:nvPr>
            <p:ph type="sldImg"/>
          </p:nvPr>
        </p:nvSpPr>
        <p:spPr>
          <a:ln/>
        </p:spPr>
      </p:sp>
      <p:sp>
        <p:nvSpPr>
          <p:cNvPr id="1645571" name="Rectangle 3"/>
          <p:cNvSpPr>
            <a:spLocks noGrp="1" noChangeArrowheads="1"/>
          </p:cNvSpPr>
          <p:nvPr>
            <p:ph type="body" idx="1"/>
          </p:nvPr>
        </p:nvSpPr>
        <p:spPr/>
        <p:txBody>
          <a:bodyPr/>
          <a:lstStyle/>
          <a:p>
            <a:r>
              <a:rPr lang="en-US" dirty="0"/>
              <a:t>This allows anyone with priority traffic to interrupt. It also gives the transmitter amplifier a rest which makes it less likely to fail. If you’re talking through a repeater, they have a Time-Out-Timer (TOT) that will simply cut you after </a:t>
            </a:r>
            <a:r>
              <a:rPr lang="en-US" dirty="0" err="1"/>
              <a:t>after</a:t>
            </a:r>
            <a:r>
              <a:rPr lang="en-US" dirty="0"/>
              <a:t> a certain amount of time, at which point you are simply talking to yourself. Most newer radios have a TOT of their own, the length of which can be set in the menu.</a:t>
            </a:r>
          </a:p>
        </p:txBody>
      </p:sp>
    </p:spTree>
    <p:extLst>
      <p:ext uri="{BB962C8B-B14F-4D97-AF65-F5344CB8AC3E}">
        <p14:creationId xmlns:p14="http://schemas.microsoft.com/office/powerpoint/2010/main" val="42245759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BBF1CD-CB37-44B5-B2EE-FECB3E3D4D5A}" type="slidenum">
              <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endParaRPr>
          </a:p>
        </p:txBody>
      </p:sp>
      <p:sp>
        <p:nvSpPr>
          <p:cNvPr id="1546242" name="Rectangle 2"/>
          <p:cNvSpPr>
            <a:spLocks noGrp="1" noRot="1" noChangeAspect="1" noChangeArrowheads="1" noTextEdit="1"/>
          </p:cNvSpPr>
          <p:nvPr>
            <p:ph type="sldImg"/>
          </p:nvPr>
        </p:nvSpPr>
        <p:spPr>
          <a:ln/>
        </p:spPr>
      </p:sp>
      <p:sp>
        <p:nvSpPr>
          <p:cNvPr id="1546243" name="Rectangle 3"/>
          <p:cNvSpPr>
            <a:spLocks noGrp="1" noChangeArrowheads="1"/>
          </p:cNvSpPr>
          <p:nvPr>
            <p:ph type="body" idx="1"/>
          </p:nvPr>
        </p:nvSpPr>
        <p:spPr/>
        <p:txBody>
          <a:bodyPr/>
          <a:lstStyle/>
          <a:p>
            <a:r>
              <a:rPr lang="en-US" dirty="0"/>
              <a:t>Communications where you are sure the message was received and understood. That’s two-way closed communications, but some argue that it’s even better if it’s </a:t>
            </a:r>
            <a:r>
              <a:rPr lang="en-US" i="1" dirty="0"/>
              <a:t>three</a:t>
            </a:r>
            <a:r>
              <a:rPr lang="en-US" dirty="0"/>
              <a:t>-way: the person receiving the message knows that the receiver knows that the sender knows that it was received and understood. </a:t>
            </a:r>
          </a:p>
        </p:txBody>
      </p:sp>
    </p:spTree>
    <p:extLst>
      <p:ext uri="{BB962C8B-B14F-4D97-AF65-F5344CB8AC3E}">
        <p14:creationId xmlns:p14="http://schemas.microsoft.com/office/powerpoint/2010/main" val="41451821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AC4467B-F6B4-4BFF-A455-F725AF04EA92}" type="slidenum">
              <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endParaRPr>
          </a:p>
        </p:txBody>
      </p:sp>
      <p:sp>
        <p:nvSpPr>
          <p:cNvPr id="1218562" name="Rectangle 2"/>
          <p:cNvSpPr>
            <a:spLocks noGrp="1" noRot="1" noChangeAspect="1" noChangeArrowheads="1" noTextEdit="1"/>
          </p:cNvSpPr>
          <p:nvPr>
            <p:ph type="sldImg"/>
          </p:nvPr>
        </p:nvSpPr>
        <p:spPr>
          <a:ln/>
        </p:spPr>
      </p:sp>
      <p:sp>
        <p:nvSpPr>
          <p:cNvPr id="1218563" name="Rectangle 3"/>
          <p:cNvSpPr>
            <a:spLocks noGrp="1" noChangeArrowheads="1"/>
          </p:cNvSpPr>
          <p:nvPr>
            <p:ph type="body" idx="1"/>
          </p:nvPr>
        </p:nvSpPr>
        <p:spPr/>
        <p:txBody>
          <a:bodyPr/>
          <a:lstStyle/>
          <a:p>
            <a:r>
              <a:rPr lang="en-US" dirty="0"/>
              <a:t>Here is an example of a system failure due to open loop communications in my day job as an emergency physician. </a:t>
            </a:r>
          </a:p>
          <a:p>
            <a:r>
              <a:rPr lang="en-US" dirty="0"/>
              <a:t>One of my interns filled out this order sheet and gave it to the unit clerk. The patient got his tetanus booster shot. But…</a:t>
            </a:r>
          </a:p>
          <a:p>
            <a:endParaRPr lang="en-US" dirty="0"/>
          </a:p>
          <a:p>
            <a:r>
              <a:rPr lang="en-US" dirty="0"/>
              <a:t>Courtesy Keith Conover, used with permission. </a:t>
            </a:r>
          </a:p>
        </p:txBody>
      </p:sp>
    </p:spTree>
    <p:extLst>
      <p:ext uri="{BB962C8B-B14F-4D97-AF65-F5344CB8AC3E}">
        <p14:creationId xmlns:p14="http://schemas.microsoft.com/office/powerpoint/2010/main" val="35152070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0B3E16C-4CD8-4C1F-B1E8-2E8FA05A7CD0}" type="slidenum">
              <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endParaRPr>
          </a:p>
        </p:txBody>
      </p:sp>
      <p:sp>
        <p:nvSpPr>
          <p:cNvPr id="1220610" name="Rectangle 2"/>
          <p:cNvSpPr>
            <a:spLocks noGrp="1" noRot="1" noChangeAspect="1" noChangeArrowheads="1" noTextEdit="1"/>
          </p:cNvSpPr>
          <p:nvPr>
            <p:ph type="sldImg"/>
          </p:nvPr>
        </p:nvSpPr>
        <p:spPr>
          <a:ln/>
        </p:spPr>
      </p:sp>
      <p:sp>
        <p:nvSpPr>
          <p:cNvPr id="1220611" name="Rectangle 3"/>
          <p:cNvSpPr>
            <a:spLocks noGrp="1" noChangeArrowheads="1"/>
          </p:cNvSpPr>
          <p:nvPr>
            <p:ph type="body" idx="1"/>
          </p:nvPr>
        </p:nvSpPr>
        <p:spPr/>
        <p:txBody>
          <a:bodyPr/>
          <a:lstStyle/>
          <a:p>
            <a:r>
              <a:rPr lang="en-US" dirty="0"/>
              <a:t>Because the designer of this form made the checkboxes so small, and because the intern thought he was supposed to keep the “X” within the checkbox, the unit clerk didn’t see it. The delay in drawing and sending and getting back the patient’s Dilantin level delayed his care by several hours and resulted in a formal complaint. This was an example of a message that was open-loop and resulted in a system failure.</a:t>
            </a:r>
          </a:p>
          <a:p>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Courtesy Keith Conover, used with permission. </a:t>
            </a:r>
          </a:p>
          <a:p>
            <a:endParaRPr lang="en-US" dirty="0"/>
          </a:p>
        </p:txBody>
      </p:sp>
    </p:spTree>
    <p:extLst>
      <p:ext uri="{BB962C8B-B14F-4D97-AF65-F5344CB8AC3E}">
        <p14:creationId xmlns:p14="http://schemas.microsoft.com/office/powerpoint/2010/main" val="23265725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BBF1CD-CB37-44B5-B2EE-FECB3E3D4D5A}" type="slidenum">
              <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endParaRPr>
          </a:p>
        </p:txBody>
      </p:sp>
      <p:sp>
        <p:nvSpPr>
          <p:cNvPr id="1546242" name="Rectangle 2"/>
          <p:cNvSpPr>
            <a:spLocks noGrp="1" noRot="1" noChangeAspect="1" noChangeArrowheads="1" noTextEdit="1"/>
          </p:cNvSpPr>
          <p:nvPr>
            <p:ph type="sldImg"/>
          </p:nvPr>
        </p:nvSpPr>
        <p:spPr>
          <a:ln/>
        </p:spPr>
      </p:sp>
      <p:sp>
        <p:nvSpPr>
          <p:cNvPr id="1546243" name="Rectangle 3"/>
          <p:cNvSpPr>
            <a:spLocks noGrp="1" noChangeArrowheads="1"/>
          </p:cNvSpPr>
          <p:nvPr>
            <p:ph type="body" idx="1"/>
          </p:nvPr>
        </p:nvSpPr>
        <p:spPr/>
        <p:txBody>
          <a:bodyPr/>
          <a:lstStyle/>
          <a:p>
            <a:r>
              <a:rPr lang="en-US" dirty="0"/>
              <a:t>If we’re using a rope to lower the litter during a semi-tech evac, we use closed-loop communications. We </a:t>
            </a:r>
            <a:r>
              <a:rPr lang="en-US" b="1" i="1" dirty="0"/>
              <a:t>echo</a:t>
            </a:r>
            <a:r>
              <a:rPr lang="en-US" dirty="0"/>
              <a:t> the commands. </a:t>
            </a:r>
          </a:p>
        </p:txBody>
      </p:sp>
    </p:spTree>
    <p:extLst>
      <p:ext uri="{BB962C8B-B14F-4D97-AF65-F5344CB8AC3E}">
        <p14:creationId xmlns:p14="http://schemas.microsoft.com/office/powerpoint/2010/main" val="17125968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BBF1CD-CB37-44B5-B2EE-FECB3E3D4D5A}" type="slidenum">
              <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endParaRPr>
          </a:p>
        </p:txBody>
      </p:sp>
      <p:sp>
        <p:nvSpPr>
          <p:cNvPr id="1546242" name="Rectangle 2"/>
          <p:cNvSpPr>
            <a:spLocks noGrp="1" noRot="1" noChangeAspect="1" noChangeArrowheads="1" noTextEdit="1"/>
          </p:cNvSpPr>
          <p:nvPr>
            <p:ph type="sldImg"/>
          </p:nvPr>
        </p:nvSpPr>
        <p:spPr>
          <a:ln/>
        </p:spPr>
      </p:sp>
      <p:sp>
        <p:nvSpPr>
          <p:cNvPr id="15462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1526113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BBF1CD-CB37-44B5-B2EE-FECB3E3D4D5A}" type="slidenum">
              <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endParaRPr>
          </a:p>
        </p:txBody>
      </p:sp>
      <p:sp>
        <p:nvSpPr>
          <p:cNvPr id="1546242" name="Rectangle 2"/>
          <p:cNvSpPr>
            <a:spLocks noGrp="1" noRot="1" noChangeAspect="1" noChangeArrowheads="1" noTextEdit="1"/>
          </p:cNvSpPr>
          <p:nvPr>
            <p:ph type="sldImg"/>
          </p:nvPr>
        </p:nvSpPr>
        <p:spPr>
          <a:ln/>
        </p:spPr>
      </p:sp>
      <p:sp>
        <p:nvSpPr>
          <p:cNvPr id="15462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5881130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BBF1CD-CB37-44B5-B2EE-FECB3E3D4D5A}" type="slidenum">
              <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endParaRPr>
          </a:p>
        </p:txBody>
      </p:sp>
      <p:sp>
        <p:nvSpPr>
          <p:cNvPr id="1546242" name="Rectangle 2"/>
          <p:cNvSpPr>
            <a:spLocks noGrp="1" noRot="1" noChangeAspect="1" noChangeArrowheads="1" noTextEdit="1"/>
          </p:cNvSpPr>
          <p:nvPr>
            <p:ph type="sldImg"/>
          </p:nvPr>
        </p:nvSpPr>
        <p:spPr>
          <a:ln/>
        </p:spPr>
      </p:sp>
      <p:sp>
        <p:nvSpPr>
          <p:cNvPr id="15462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6959757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F11A18-8FFE-4CFB-94FA-83FC08107B94}" type="slidenum">
              <a:rPr lang="en-US"/>
              <a:pPr/>
              <a:t>3</a:t>
            </a:fld>
            <a:endParaRPr lang="en-US"/>
          </a:p>
        </p:txBody>
      </p:sp>
      <p:sp>
        <p:nvSpPr>
          <p:cNvPr id="1641474" name="Rectangle 2"/>
          <p:cNvSpPr>
            <a:spLocks noGrp="1" noRot="1" noChangeAspect="1" noChangeArrowheads="1" noTextEdit="1"/>
          </p:cNvSpPr>
          <p:nvPr>
            <p:ph type="sldImg"/>
          </p:nvPr>
        </p:nvSpPr>
        <p:spPr>
          <a:ln/>
        </p:spPr>
      </p:sp>
      <p:sp>
        <p:nvSpPr>
          <p:cNvPr id="1641475" name="Rectangle 3"/>
          <p:cNvSpPr>
            <a:spLocks noGrp="1" noChangeArrowheads="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The numbering conventions for college courses and our Field Levels don’t line up well as they go in opposite directions. So be it. </a:t>
            </a:r>
          </a:p>
          <a:p>
            <a:r>
              <a:rPr lang="en-US" dirty="0"/>
              <a:t>We will discuss what you need to know to meet the current Training Standards for each of the Field levels. No more (maybe a tiny bit more) and no less.</a:t>
            </a:r>
          </a:p>
          <a:p>
            <a:r>
              <a:rPr lang="en-US" dirty="0"/>
              <a:t>Looking for help improving this educational curriculum, please take notes on where we can improve it and let me know either during the presentation or later. Especially interested in opinions on chunks that should be moved from one level to another.</a:t>
            </a:r>
          </a:p>
          <a:p>
            <a:r>
              <a:rPr lang="en-US" dirty="0"/>
              <a:t>The idea is to create, in addition to the videos of this series of presentations, four sets of slides that anyone can use to teach classes on ASRC communications. Changes we make in these presentations can feed back to updates of the </a:t>
            </a:r>
            <a:r>
              <a:rPr lang="en-US" i="1" dirty="0"/>
              <a:t>Training Guide </a:t>
            </a:r>
            <a:r>
              <a:rPr lang="en-US" dirty="0"/>
              <a:t>and </a:t>
            </a:r>
            <a:r>
              <a:rPr lang="en-US" i="1" dirty="0"/>
              <a:t>Training Standards</a:t>
            </a:r>
            <a:r>
              <a:rPr lang="en-US" dirty="0"/>
              <a:t>. </a:t>
            </a:r>
          </a:p>
        </p:txBody>
      </p:sp>
    </p:spTree>
    <p:extLst>
      <p:ext uri="{BB962C8B-B14F-4D97-AF65-F5344CB8AC3E}">
        <p14:creationId xmlns:p14="http://schemas.microsoft.com/office/powerpoint/2010/main" val="25080520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BBF1CD-CB37-44B5-B2EE-FECB3E3D4D5A}" type="slidenum">
              <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endParaRPr>
          </a:p>
        </p:txBody>
      </p:sp>
      <p:sp>
        <p:nvSpPr>
          <p:cNvPr id="1546242" name="Rectangle 2"/>
          <p:cNvSpPr>
            <a:spLocks noGrp="1" noRot="1" noChangeAspect="1" noChangeArrowheads="1" noTextEdit="1"/>
          </p:cNvSpPr>
          <p:nvPr>
            <p:ph type="sldImg"/>
          </p:nvPr>
        </p:nvSpPr>
        <p:spPr>
          <a:ln/>
        </p:spPr>
      </p:sp>
      <p:sp>
        <p:nvSpPr>
          <p:cNvPr id="1546243" name="Rectangle 3"/>
          <p:cNvSpPr>
            <a:spLocks noGrp="1" noChangeArrowheads="1"/>
          </p:cNvSpPr>
          <p:nvPr>
            <p:ph type="body" idx="1"/>
          </p:nvPr>
        </p:nvSpPr>
        <p:spPr/>
        <p:txBody>
          <a:bodyPr/>
          <a:lstStyle/>
          <a:p>
            <a:r>
              <a:rPr lang="en-US" dirty="0"/>
              <a:t>This is not a simple echo, but a </a:t>
            </a:r>
            <a:r>
              <a:rPr lang="en-US" i="1" dirty="0"/>
              <a:t>reversal</a:t>
            </a:r>
            <a:r>
              <a:rPr lang="en-US" dirty="0"/>
              <a:t> of the word order. </a:t>
            </a:r>
          </a:p>
        </p:txBody>
      </p:sp>
    </p:spTree>
    <p:extLst>
      <p:ext uri="{BB962C8B-B14F-4D97-AF65-F5344CB8AC3E}">
        <p14:creationId xmlns:p14="http://schemas.microsoft.com/office/powerpoint/2010/main" val="39425272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BBF1CD-CB37-44B5-B2EE-FECB3E3D4D5A}" type="slidenum">
              <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endParaRPr>
          </a:p>
        </p:txBody>
      </p:sp>
      <p:sp>
        <p:nvSpPr>
          <p:cNvPr id="1546242" name="Rectangle 2"/>
          <p:cNvSpPr>
            <a:spLocks noGrp="1" noRot="1" noChangeAspect="1" noChangeArrowheads="1" noTextEdit="1"/>
          </p:cNvSpPr>
          <p:nvPr>
            <p:ph type="sldImg"/>
          </p:nvPr>
        </p:nvSpPr>
        <p:spPr>
          <a:ln/>
        </p:spPr>
      </p:sp>
      <p:sp>
        <p:nvSpPr>
          <p:cNvPr id="1546243" name="Rectangle 3"/>
          <p:cNvSpPr>
            <a:spLocks noGrp="1" noChangeArrowheads="1"/>
          </p:cNvSpPr>
          <p:nvPr>
            <p:ph type="body" idx="1"/>
          </p:nvPr>
        </p:nvSpPr>
        <p:spPr/>
        <p:txBody>
          <a:bodyPr/>
          <a:lstStyle/>
          <a:p>
            <a:r>
              <a:rPr lang="en-US" dirty="0"/>
              <a:t>Another example of reversal. Note that with the reversal, you can pass these commands down a chain of people and back just like on a search line. </a:t>
            </a:r>
          </a:p>
        </p:txBody>
      </p:sp>
    </p:spTree>
    <p:extLst>
      <p:ext uri="{BB962C8B-B14F-4D97-AF65-F5344CB8AC3E}">
        <p14:creationId xmlns:p14="http://schemas.microsoft.com/office/powerpoint/2010/main" val="5865251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considering closed-loop communications, we saw how standard terms can make communications easier, more efficient, and less likely to be misunderstood. The same thing applies any time you speak over the radio or cellphone. </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AAE4C57-1A98-4E17-B2DA-67BCB706D6C0}" type="slidenum">
              <a:rPr kumimoji="0" lang="en-US" sz="1200" b="0" i="0" u="none" strike="noStrike" kern="1200" cap="none" spc="0" normalizeH="0" baseline="0" noProof="0" smtClean="0">
                <a:ln>
                  <a:noFill/>
                </a:ln>
                <a:solidFill>
                  <a:srgbClr val="000000"/>
                </a:solidFill>
                <a:effectLst/>
                <a:uLnTx/>
                <a:uFillTx/>
                <a:latin typeface="Gill Sans MT"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endParaRPr>
          </a:p>
        </p:txBody>
      </p:sp>
    </p:spTree>
    <p:extLst>
      <p:ext uri="{BB962C8B-B14F-4D97-AF65-F5344CB8AC3E}">
        <p14:creationId xmlns:p14="http://schemas.microsoft.com/office/powerpoint/2010/main" val="25015425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BBF1CD-CB37-44B5-B2EE-FECB3E3D4D5A}" type="slidenum">
              <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endParaRPr>
          </a:p>
        </p:txBody>
      </p:sp>
      <p:sp>
        <p:nvSpPr>
          <p:cNvPr id="1546242" name="Rectangle 2"/>
          <p:cNvSpPr>
            <a:spLocks noGrp="1" noRot="1" noChangeAspect="1" noChangeArrowheads="1" noTextEdit="1"/>
          </p:cNvSpPr>
          <p:nvPr>
            <p:ph type="sldImg"/>
          </p:nvPr>
        </p:nvSpPr>
        <p:spPr>
          <a:ln/>
        </p:spPr>
      </p:sp>
      <p:sp>
        <p:nvSpPr>
          <p:cNvPr id="1546243" name="Rectangle 3"/>
          <p:cNvSpPr>
            <a:spLocks noGrp="1" noChangeArrowheads="1"/>
          </p:cNvSpPr>
          <p:nvPr>
            <p:ph type="body" idx="1"/>
          </p:nvPr>
        </p:nvSpPr>
        <p:spPr/>
        <p:txBody>
          <a:bodyPr/>
          <a:lstStyle/>
          <a:p>
            <a:r>
              <a:rPr lang="en-US" dirty="0"/>
              <a:t>Communication is not just via radio or cellphone. For radio, we call standard terms “prowords.” When running a line search or litter evacuation, we call them “calls.” Regardless, standard terms make better communications. This is from my textbook chapter on Nontechnical and Semi-Tech Evacs. It’s in essence what the ASRC has done for 50 years, an oral tradition now written down. </a:t>
            </a:r>
          </a:p>
          <a:p>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800" kern="1200" dirty="0">
                <a:solidFill>
                  <a:srgbClr val="000000"/>
                </a:solidFill>
                <a:effectLst/>
                <a:latin typeface="Gill Sans MT" panose="020B0502020104020203" pitchFamily="34" charset="0"/>
                <a:ea typeface="+mn-ea"/>
                <a:cs typeface="+mn-cs"/>
              </a:rPr>
              <a:t>From Appalachian Search and Rescue by Keith Conover, used with permission.</a:t>
            </a:r>
            <a:endParaRPr lang="en-US" dirty="0">
              <a:effectLst/>
            </a:endParaRPr>
          </a:p>
          <a:p>
            <a:endParaRPr lang="en-US" dirty="0"/>
          </a:p>
        </p:txBody>
      </p:sp>
    </p:spTree>
    <p:extLst>
      <p:ext uri="{BB962C8B-B14F-4D97-AF65-F5344CB8AC3E}">
        <p14:creationId xmlns:p14="http://schemas.microsoft.com/office/powerpoint/2010/main" val="6342420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BBF1CD-CB37-44B5-B2EE-FECB3E3D4D5A}" type="slidenum">
              <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endParaRPr>
          </a:p>
        </p:txBody>
      </p:sp>
      <p:sp>
        <p:nvSpPr>
          <p:cNvPr id="1546242" name="Rectangle 2"/>
          <p:cNvSpPr>
            <a:spLocks noGrp="1" noRot="1" noChangeAspect="1" noChangeArrowheads="1" noTextEdit="1"/>
          </p:cNvSpPr>
          <p:nvPr>
            <p:ph type="sldImg"/>
          </p:nvPr>
        </p:nvSpPr>
        <p:spPr>
          <a:ln/>
        </p:spPr>
      </p:sp>
      <p:sp>
        <p:nvSpPr>
          <p:cNvPr id="15462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1350779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7F11A18-8FFE-4CFB-94FA-83FC08107B94}" type="slidenum">
              <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endParaRPr>
          </a:p>
        </p:txBody>
      </p:sp>
      <p:sp>
        <p:nvSpPr>
          <p:cNvPr id="1641474" name="Rectangle 2"/>
          <p:cNvSpPr>
            <a:spLocks noGrp="1" noRot="1" noChangeAspect="1" noChangeArrowheads="1" noTextEdit="1"/>
          </p:cNvSpPr>
          <p:nvPr>
            <p:ph type="sldImg"/>
          </p:nvPr>
        </p:nvSpPr>
        <p:spPr>
          <a:ln/>
        </p:spPr>
      </p:sp>
      <p:sp>
        <p:nvSpPr>
          <p:cNvPr id="1641475" name="Rectangle 3"/>
          <p:cNvSpPr>
            <a:spLocks noGrp="1" noChangeArrowheads="1"/>
          </p:cNvSpPr>
          <p:nvPr>
            <p:ph type="body" idx="1"/>
          </p:nvPr>
        </p:nvSpPr>
        <p:spPr/>
        <p:txBody>
          <a:bodyPr/>
          <a:lstStyle/>
          <a:p>
            <a:r>
              <a:rPr lang="en-US" dirty="0"/>
              <a:t>Again, I will leave this on the screen when we take a break at the end of the ASRC Communications 101 Field IV section.</a:t>
            </a:r>
          </a:p>
        </p:txBody>
      </p:sp>
    </p:spTree>
    <p:extLst>
      <p:ext uri="{BB962C8B-B14F-4D97-AF65-F5344CB8AC3E}">
        <p14:creationId xmlns:p14="http://schemas.microsoft.com/office/powerpoint/2010/main" val="40973393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4ECC536-3F36-48E1-ADA1-F92241AC9DFE}" type="slidenum">
              <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endParaRPr>
          </a:p>
        </p:txBody>
      </p:sp>
      <p:sp>
        <p:nvSpPr>
          <p:cNvPr id="1689602" name="Rectangle 2"/>
          <p:cNvSpPr>
            <a:spLocks noGrp="1" noRot="1" noChangeAspect="1" noChangeArrowheads="1" noTextEdit="1"/>
          </p:cNvSpPr>
          <p:nvPr>
            <p:ph type="sldImg"/>
          </p:nvPr>
        </p:nvSpPr>
        <p:spPr>
          <a:ln/>
        </p:spPr>
      </p:sp>
      <p:sp>
        <p:nvSpPr>
          <p:cNvPr id="1689603" name="Rectangle 3"/>
          <p:cNvSpPr>
            <a:spLocks noGrp="1" noChangeArrowheads="1"/>
          </p:cNvSpPr>
          <p:nvPr>
            <p:ph type="body" idx="1"/>
          </p:nvPr>
        </p:nvSpPr>
        <p:spPr/>
        <p:txBody>
          <a:bodyPr/>
          <a:lstStyle/>
          <a:p>
            <a:r>
              <a:rPr lang="en-US" dirty="0"/>
              <a:t>Review from Field IV: There is an almost-universal set of “prowords” used in radio communications; you can use them over a cellphone as well. </a:t>
            </a:r>
          </a:p>
          <a:p>
            <a:r>
              <a:rPr lang="en-US" dirty="0"/>
              <a:t>This combination of prowords is used in bad movies all the time. Why is it stupid?</a:t>
            </a:r>
          </a:p>
          <a:p>
            <a:r>
              <a:rPr lang="en-US" dirty="0"/>
              <a:t>Roger = Message received and understood</a:t>
            </a:r>
          </a:p>
          <a:p>
            <a:r>
              <a:rPr lang="en-US" dirty="0"/>
              <a:t>Wilco = Message received and understood and will comply</a:t>
            </a:r>
          </a:p>
          <a:p>
            <a:r>
              <a:rPr lang="en-US" dirty="0"/>
              <a:t>Over = Go ahead and talk, I’m now listening</a:t>
            </a:r>
          </a:p>
          <a:p>
            <a:r>
              <a:rPr lang="en-US" dirty="0"/>
              <a:t>Out = I’m turning off my radio now</a:t>
            </a:r>
          </a:p>
        </p:txBody>
      </p:sp>
    </p:spTree>
    <p:extLst>
      <p:ext uri="{BB962C8B-B14F-4D97-AF65-F5344CB8AC3E}">
        <p14:creationId xmlns:p14="http://schemas.microsoft.com/office/powerpoint/2010/main" val="40253236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from Field IV: These are designed to make it easier to understand a message, and more importantly harder to </a:t>
            </a:r>
            <a:r>
              <a:rPr lang="en-US" b="1" i="1" dirty="0"/>
              <a:t>misunderstand</a:t>
            </a:r>
            <a:r>
              <a:rPr lang="en-US" dirty="0"/>
              <a:t>, when there’s lots of noise on the signal. At the Field III level, you need </a:t>
            </a:r>
            <a:r>
              <a:rPr lang="en-US" dirty="0" err="1"/>
              <a:t>ot</a:t>
            </a:r>
            <a:r>
              <a:rPr lang="en-US" dirty="0"/>
              <a:t> have these down cold. </a:t>
            </a:r>
          </a:p>
          <a:p>
            <a:r>
              <a:rPr lang="en-US" dirty="0"/>
              <a:t>Mayday = French </a:t>
            </a:r>
            <a:r>
              <a:rPr lang="en-US" dirty="0" err="1"/>
              <a:t>m’aider</a:t>
            </a:r>
            <a:r>
              <a:rPr lang="en-US" dirty="0"/>
              <a:t> (‘help me’) </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AAE4C57-1A98-4E17-B2DA-67BCB706D6C0}" type="slidenum">
              <a:rPr kumimoji="0" lang="en-US" sz="1200" b="0" i="0" u="none" strike="noStrike" kern="1200" cap="none" spc="0" normalizeH="0" baseline="0" noProof="0" smtClean="0">
                <a:ln>
                  <a:noFill/>
                </a:ln>
                <a:solidFill>
                  <a:srgbClr val="000000"/>
                </a:solidFill>
                <a:effectLst/>
                <a:uLnTx/>
                <a:uFillTx/>
                <a:latin typeface="Gill Sans MT"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endParaRPr>
          </a:p>
        </p:txBody>
      </p:sp>
    </p:spTree>
    <p:extLst>
      <p:ext uri="{BB962C8B-B14F-4D97-AF65-F5344CB8AC3E}">
        <p14:creationId xmlns:p14="http://schemas.microsoft.com/office/powerpoint/2010/main" val="72666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FB5B313-3FAC-4C63-88D5-25FE98DC1E50}" type="slidenum">
              <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endParaRPr>
          </a:p>
        </p:txBody>
      </p:sp>
      <p:sp>
        <p:nvSpPr>
          <p:cNvPr id="1568770" name="Rectangle 2"/>
          <p:cNvSpPr>
            <a:spLocks noGrp="1" noRot="1" noChangeAspect="1" noChangeArrowheads="1" noTextEdit="1"/>
          </p:cNvSpPr>
          <p:nvPr>
            <p:ph type="sldImg"/>
          </p:nvPr>
        </p:nvSpPr>
        <p:spPr>
          <a:ln/>
        </p:spPr>
      </p:sp>
      <p:sp>
        <p:nvSpPr>
          <p:cNvPr id="1568771" name="Rectangle 3"/>
          <p:cNvSpPr>
            <a:spLocks noGrp="1" noChangeArrowheads="1"/>
          </p:cNvSpPr>
          <p:nvPr>
            <p:ph type="body" idx="1"/>
          </p:nvPr>
        </p:nvSpPr>
        <p:spPr/>
        <p:txBody>
          <a:bodyPr/>
          <a:lstStyle/>
          <a:p>
            <a:r>
              <a:rPr lang="en-US" dirty="0"/>
              <a:t>These are the prowords on the commo crib sheet. </a:t>
            </a:r>
            <a:br>
              <a:rPr lang="en-US" dirty="0"/>
            </a:br>
            <a:r>
              <a:rPr lang="en-US" dirty="0"/>
              <a:t>They are similar to but not exactly the same as NATO military prowords. You should know all of them cold. There are others as well, which you will learn by listening to experienced people on the radio. </a:t>
            </a:r>
          </a:p>
        </p:txBody>
      </p:sp>
    </p:spTree>
    <p:extLst>
      <p:ext uri="{BB962C8B-B14F-4D97-AF65-F5344CB8AC3E}">
        <p14:creationId xmlns:p14="http://schemas.microsoft.com/office/powerpoint/2010/main" val="30630765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FA6EA95-DE02-43C3-AD5F-822466AAB817}" type="slidenum">
              <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endParaRPr>
          </a:p>
        </p:txBody>
      </p:sp>
      <p:sp>
        <p:nvSpPr>
          <p:cNvPr id="1565698" name="Rectangle 2"/>
          <p:cNvSpPr>
            <a:spLocks noGrp="1" noRot="1" noChangeAspect="1" noChangeArrowheads="1" noTextEdit="1"/>
          </p:cNvSpPr>
          <p:nvPr>
            <p:ph type="sldImg"/>
          </p:nvPr>
        </p:nvSpPr>
        <p:spPr>
          <a:ln/>
        </p:spPr>
      </p:sp>
      <p:sp>
        <p:nvSpPr>
          <p:cNvPr id="1565699" name="Rectangle 3"/>
          <p:cNvSpPr>
            <a:spLocks noGrp="1" noChangeArrowheads="1"/>
          </p:cNvSpPr>
          <p:nvPr>
            <p:ph type="body" idx="1"/>
          </p:nvPr>
        </p:nvSpPr>
        <p:spPr/>
        <p:txBody>
          <a:bodyPr/>
          <a:lstStyle/>
          <a:p>
            <a:r>
              <a:rPr lang="en-US" dirty="0"/>
              <a:t>This is the ITU (International Telecommunications Union) and ICAO (International Civil Aviation Organization) phonetic alphabet. There are others, including NATAO standards which are similar but slightly different, but this is the biggest international standard and what the ASRC mandates. Learn it by heart. It’s on the commo crib sheet, which you can use as a crutch at the Field IV level, but to qualify for Field III, you have to have this down cold. Including the numbers. </a:t>
            </a:r>
          </a:p>
        </p:txBody>
      </p:sp>
    </p:spTree>
    <p:extLst>
      <p:ext uri="{BB962C8B-B14F-4D97-AF65-F5344CB8AC3E}">
        <p14:creationId xmlns:p14="http://schemas.microsoft.com/office/powerpoint/2010/main" val="2092754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F11A18-8FFE-4CFB-94FA-83FC08107B94}" type="slidenum">
              <a:rPr lang="en-US"/>
              <a:pPr/>
              <a:t>4</a:t>
            </a:fld>
            <a:endParaRPr lang="en-US"/>
          </a:p>
        </p:txBody>
      </p:sp>
      <p:sp>
        <p:nvSpPr>
          <p:cNvPr id="1641474" name="Rectangle 2"/>
          <p:cNvSpPr>
            <a:spLocks noGrp="1" noRot="1" noChangeAspect="1" noChangeArrowheads="1" noTextEdit="1"/>
          </p:cNvSpPr>
          <p:nvPr>
            <p:ph type="sldImg"/>
          </p:nvPr>
        </p:nvSpPr>
        <p:spPr>
          <a:ln/>
        </p:spPr>
      </p:sp>
      <p:sp>
        <p:nvSpPr>
          <p:cNvPr id="164147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7F11A18-8FFE-4CFB-94FA-83FC08107B94}" type="slidenum">
              <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endParaRPr>
          </a:p>
        </p:txBody>
      </p:sp>
      <p:sp>
        <p:nvSpPr>
          <p:cNvPr id="1641474" name="Rectangle 2"/>
          <p:cNvSpPr>
            <a:spLocks noGrp="1" noRot="1" noChangeAspect="1" noChangeArrowheads="1" noTextEdit="1"/>
          </p:cNvSpPr>
          <p:nvPr>
            <p:ph type="sldImg"/>
          </p:nvPr>
        </p:nvSpPr>
        <p:spPr>
          <a:ln/>
        </p:spPr>
      </p:sp>
      <p:sp>
        <p:nvSpPr>
          <p:cNvPr id="1641475" name="Rectangle 3"/>
          <p:cNvSpPr>
            <a:spLocks noGrp="1" noChangeArrowheads="1"/>
          </p:cNvSpPr>
          <p:nvPr>
            <p:ph type="body" idx="1"/>
          </p:nvPr>
        </p:nvSpPr>
        <p:spPr/>
        <p:txBody>
          <a:bodyPr/>
          <a:lstStyle/>
          <a:p>
            <a:r>
              <a:rPr lang="en-US" dirty="0"/>
              <a:t>From Appalachian Search and Rescue by Keith Conover, used with permission.</a:t>
            </a:r>
          </a:p>
        </p:txBody>
      </p:sp>
    </p:spTree>
    <p:extLst>
      <p:ext uri="{BB962C8B-B14F-4D97-AF65-F5344CB8AC3E}">
        <p14:creationId xmlns:p14="http://schemas.microsoft.com/office/powerpoint/2010/main" val="22897881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7F11A18-8FFE-4CFB-94FA-83FC08107B94}" type="slidenum">
              <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endParaRPr>
          </a:p>
        </p:txBody>
      </p:sp>
      <p:sp>
        <p:nvSpPr>
          <p:cNvPr id="1641474" name="Rectangle 2"/>
          <p:cNvSpPr>
            <a:spLocks noGrp="1" noRot="1" noChangeAspect="1" noChangeArrowheads="1" noTextEdit="1"/>
          </p:cNvSpPr>
          <p:nvPr>
            <p:ph type="sldImg"/>
          </p:nvPr>
        </p:nvSpPr>
        <p:spPr>
          <a:ln/>
        </p:spPr>
      </p:sp>
      <p:sp>
        <p:nvSpPr>
          <p:cNvPr id="1641475" name="Rectangle 3"/>
          <p:cNvSpPr>
            <a:spLocks noGrp="1" noChangeArrowheads="1"/>
          </p:cNvSpPr>
          <p:nvPr>
            <p:ph type="body" idx="1"/>
          </p:nvPr>
        </p:nvSpPr>
        <p:spPr/>
        <p:txBody>
          <a:bodyPr/>
          <a:lstStyle/>
          <a:p>
            <a:r>
              <a:rPr lang="en-US" dirty="0"/>
              <a:t>I will also show this and leave it up after the break after we finish Field IV. </a:t>
            </a:r>
          </a:p>
        </p:txBody>
      </p:sp>
    </p:spTree>
    <p:extLst>
      <p:ext uri="{BB962C8B-B14F-4D97-AF65-F5344CB8AC3E}">
        <p14:creationId xmlns:p14="http://schemas.microsoft.com/office/powerpoint/2010/main" val="88201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BB18AB7-1B06-4854-8ABC-C675CDEE7D55}" type="slidenum">
              <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endParaRPr>
          </a:p>
        </p:txBody>
      </p:sp>
      <p:sp>
        <p:nvSpPr>
          <p:cNvPr id="1643522" name="Rectangle 2"/>
          <p:cNvSpPr>
            <a:spLocks noGrp="1" noRot="1" noChangeAspect="1" noChangeArrowheads="1" noTextEdit="1"/>
          </p:cNvSpPr>
          <p:nvPr>
            <p:ph type="sldImg"/>
          </p:nvPr>
        </p:nvSpPr>
        <p:spPr>
          <a:ln/>
        </p:spPr>
      </p:sp>
      <p:sp>
        <p:nvSpPr>
          <p:cNvPr id="1643523" name="Rectangle 3"/>
          <p:cNvSpPr>
            <a:spLocks noGrp="1" noChangeArrowheads="1"/>
          </p:cNvSpPr>
          <p:nvPr>
            <p:ph type="body" idx="1"/>
          </p:nvPr>
        </p:nvSpPr>
        <p:spPr/>
        <p:txBody>
          <a:bodyPr/>
          <a:lstStyle/>
          <a:p>
            <a:r>
              <a:rPr lang="en-US" dirty="0"/>
              <a:t>These are also on the commo crib sheet. You need to know them as well. Why do we use them, even if they seem a bit against the ICS prohibition of aural brevity codes? Just because. Seriously, these three different statuses immediately drive a search mission in three different directions. Communicating this right away, with a single simple utterance, may save a life, either of the patient or of a searcher who can stop searching a dangerous area. </a:t>
            </a:r>
          </a:p>
        </p:txBody>
      </p:sp>
    </p:spTree>
    <p:extLst>
      <p:ext uri="{BB962C8B-B14F-4D97-AF65-F5344CB8AC3E}">
        <p14:creationId xmlns:p14="http://schemas.microsoft.com/office/powerpoint/2010/main" val="1144552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BBF1CD-CB37-44B5-B2EE-FECB3E3D4D5A}" type="slidenum">
              <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endParaRPr>
          </a:p>
        </p:txBody>
      </p:sp>
      <p:sp>
        <p:nvSpPr>
          <p:cNvPr id="1546242" name="Rectangle 2"/>
          <p:cNvSpPr>
            <a:spLocks noGrp="1" noRot="1" noChangeAspect="1" noChangeArrowheads="1" noTextEdit="1"/>
          </p:cNvSpPr>
          <p:nvPr>
            <p:ph type="sldImg"/>
          </p:nvPr>
        </p:nvSpPr>
        <p:spPr>
          <a:ln/>
        </p:spPr>
      </p:sp>
      <p:sp>
        <p:nvSpPr>
          <p:cNvPr id="1546243" name="Rectangle 3"/>
          <p:cNvSpPr>
            <a:spLocks noGrp="1" noChangeArrowheads="1"/>
          </p:cNvSpPr>
          <p:nvPr>
            <p:ph type="body" idx="1"/>
          </p:nvPr>
        </p:nvSpPr>
        <p:spPr/>
        <p:txBody>
          <a:bodyPr/>
          <a:lstStyle/>
          <a:p>
            <a:r>
              <a:rPr lang="en-US" dirty="0"/>
              <a:t>Review from Field IV: Because nobody listens closely to the radio until AFTER they hear their name or callsign. </a:t>
            </a:r>
          </a:p>
        </p:txBody>
      </p:sp>
    </p:spTree>
    <p:extLst>
      <p:ext uri="{BB962C8B-B14F-4D97-AF65-F5344CB8AC3E}">
        <p14:creationId xmlns:p14="http://schemas.microsoft.com/office/powerpoint/2010/main" val="39990230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BBF1CD-CB37-44B5-B2EE-FECB3E3D4D5A}" type="slidenum">
              <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endParaRPr>
          </a:p>
        </p:txBody>
      </p:sp>
      <p:sp>
        <p:nvSpPr>
          <p:cNvPr id="1546242" name="Rectangle 2"/>
          <p:cNvSpPr>
            <a:spLocks noGrp="1" noRot="1" noChangeAspect="1" noChangeArrowheads="1" noTextEdit="1"/>
          </p:cNvSpPr>
          <p:nvPr>
            <p:ph type="sldImg"/>
          </p:nvPr>
        </p:nvSpPr>
        <p:spPr>
          <a:ln/>
        </p:spPr>
      </p:sp>
      <p:sp>
        <p:nvSpPr>
          <p:cNvPr id="1546243" name="Rectangle 3"/>
          <p:cNvSpPr>
            <a:spLocks noGrp="1" noChangeArrowheads="1"/>
          </p:cNvSpPr>
          <p:nvPr>
            <p:ph type="body" idx="1"/>
          </p:nvPr>
        </p:nvSpPr>
        <p:spPr/>
        <p:txBody>
          <a:bodyPr/>
          <a:lstStyle/>
          <a:p>
            <a:r>
              <a:rPr lang="en-US" dirty="0"/>
              <a:t>Here is what you will hear from experienced ASRC members on the radio. This list is repeated verbatim in Field IV and Field III. At the Field IV level, we expect students simply to know these procedures and prowords. At the Field III level, we expect students to have practiced enough that they can use these procedures and prowords fluently, rolling trippingly off of the tongue, as opposed to being tongue-tied and tripping over their own tongues. </a:t>
            </a:r>
          </a:p>
        </p:txBody>
      </p:sp>
    </p:spTree>
    <p:extLst>
      <p:ext uri="{BB962C8B-B14F-4D97-AF65-F5344CB8AC3E}">
        <p14:creationId xmlns:p14="http://schemas.microsoft.com/office/powerpoint/2010/main" val="2004568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BBF1CD-CB37-44B5-B2EE-FECB3E3D4D5A}" type="slidenum">
              <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endParaRPr>
          </a:p>
        </p:txBody>
      </p:sp>
      <p:sp>
        <p:nvSpPr>
          <p:cNvPr id="1546242" name="Rectangle 2"/>
          <p:cNvSpPr>
            <a:spLocks noGrp="1" noRot="1" noChangeAspect="1" noChangeArrowheads="1" noTextEdit="1"/>
          </p:cNvSpPr>
          <p:nvPr>
            <p:ph type="sldImg"/>
          </p:nvPr>
        </p:nvSpPr>
        <p:spPr>
          <a:ln/>
        </p:spPr>
      </p:sp>
      <p:sp>
        <p:nvSpPr>
          <p:cNvPr id="1546243" name="Rectangle 3"/>
          <p:cNvSpPr>
            <a:spLocks noGrp="1" noChangeArrowheads="1"/>
          </p:cNvSpPr>
          <p:nvPr>
            <p:ph type="body" idx="1"/>
          </p:nvPr>
        </p:nvSpPr>
        <p:spPr/>
        <p:txBody>
          <a:bodyPr/>
          <a:lstStyle/>
          <a:p>
            <a:r>
              <a:rPr lang="en-US" dirty="0"/>
              <a:t>Review from Field IV: </a:t>
            </a:r>
          </a:p>
        </p:txBody>
      </p:sp>
    </p:spTree>
    <p:extLst>
      <p:ext uri="{BB962C8B-B14F-4D97-AF65-F5344CB8AC3E}">
        <p14:creationId xmlns:p14="http://schemas.microsoft.com/office/powerpoint/2010/main" val="197662496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64F6D9B-0CFF-422A-BA64-FCC7D00223C8}" type="slidenum">
              <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endParaRPr>
          </a:p>
        </p:txBody>
      </p:sp>
      <p:sp>
        <p:nvSpPr>
          <p:cNvPr id="1645570" name="Rectangle 2"/>
          <p:cNvSpPr>
            <a:spLocks noGrp="1" noRot="1" noChangeAspect="1" noChangeArrowheads="1" noTextEdit="1"/>
          </p:cNvSpPr>
          <p:nvPr>
            <p:ph type="sldImg"/>
          </p:nvPr>
        </p:nvSpPr>
        <p:spPr>
          <a:ln/>
        </p:spPr>
      </p:sp>
      <p:sp>
        <p:nvSpPr>
          <p:cNvPr id="1645571" name="Rectangle 3"/>
          <p:cNvSpPr>
            <a:spLocks noGrp="1" noChangeArrowheads="1"/>
          </p:cNvSpPr>
          <p:nvPr>
            <p:ph type="body" idx="1"/>
          </p:nvPr>
        </p:nvSpPr>
        <p:spPr/>
        <p:txBody>
          <a:bodyPr/>
          <a:lstStyle/>
          <a:p>
            <a:r>
              <a:rPr lang="en-US" dirty="0"/>
              <a:t>Review from Field IV: This allows anyone with priority traffic to interrupt. It also gives the transmitter amplifier a rest which makes it less likely to fail. If you’re talking through a repeater, they have a Time-Out-Timer (TOT) that will simply cut you after </a:t>
            </a:r>
            <a:r>
              <a:rPr lang="en-US" dirty="0" err="1"/>
              <a:t>after</a:t>
            </a:r>
            <a:r>
              <a:rPr lang="en-US" dirty="0"/>
              <a:t> a certain amount of time, at which point you are simply talking to yourself. Most newer radios have a TOT of their own, the length of which can be set in the menu.</a:t>
            </a:r>
          </a:p>
        </p:txBody>
      </p:sp>
    </p:spTree>
    <p:extLst>
      <p:ext uri="{BB962C8B-B14F-4D97-AF65-F5344CB8AC3E}">
        <p14:creationId xmlns:p14="http://schemas.microsoft.com/office/powerpoint/2010/main" val="156386803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64F6D9B-0CFF-422A-BA64-FCC7D00223C8}" type="slidenum">
              <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endParaRPr>
          </a:p>
        </p:txBody>
      </p:sp>
      <p:sp>
        <p:nvSpPr>
          <p:cNvPr id="1645570" name="Rectangle 2"/>
          <p:cNvSpPr>
            <a:spLocks noGrp="1" noRot="1" noChangeAspect="1" noChangeArrowheads="1" noTextEdit="1"/>
          </p:cNvSpPr>
          <p:nvPr>
            <p:ph type="sldImg"/>
          </p:nvPr>
        </p:nvSpPr>
        <p:spPr>
          <a:ln/>
        </p:spPr>
      </p:sp>
      <p:sp>
        <p:nvSpPr>
          <p:cNvPr id="1645571" name="Rectangle 3"/>
          <p:cNvSpPr>
            <a:spLocks noGrp="1" noChangeArrowheads="1"/>
          </p:cNvSpPr>
          <p:nvPr>
            <p:ph type="body" idx="1"/>
          </p:nvPr>
        </p:nvSpPr>
        <p:spPr/>
        <p:txBody>
          <a:bodyPr/>
          <a:lstStyle/>
          <a:p>
            <a:r>
              <a:rPr lang="en-US" dirty="0"/>
              <a:t>New stuff now</a:t>
            </a:r>
          </a:p>
        </p:txBody>
      </p:sp>
    </p:spTree>
    <p:extLst>
      <p:ext uri="{BB962C8B-B14F-4D97-AF65-F5344CB8AC3E}">
        <p14:creationId xmlns:p14="http://schemas.microsoft.com/office/powerpoint/2010/main" val="36614576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BBF1CD-CB37-44B5-B2EE-FECB3E3D4D5A}" type="slidenum">
              <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endParaRPr>
          </a:p>
        </p:txBody>
      </p:sp>
      <p:sp>
        <p:nvSpPr>
          <p:cNvPr id="1546242" name="Rectangle 2"/>
          <p:cNvSpPr>
            <a:spLocks noGrp="1" noRot="1" noChangeAspect="1" noChangeArrowheads="1" noTextEdit="1"/>
          </p:cNvSpPr>
          <p:nvPr>
            <p:ph type="sldImg"/>
          </p:nvPr>
        </p:nvSpPr>
        <p:spPr>
          <a:ln/>
        </p:spPr>
      </p:sp>
      <p:sp>
        <p:nvSpPr>
          <p:cNvPr id="1546243" name="Rectangle 3"/>
          <p:cNvSpPr>
            <a:spLocks noGrp="1" noChangeArrowheads="1"/>
          </p:cNvSpPr>
          <p:nvPr>
            <p:ph type="body" idx="1"/>
          </p:nvPr>
        </p:nvSpPr>
        <p:spPr/>
        <p:txBody>
          <a:bodyPr/>
          <a:lstStyle/>
          <a:p>
            <a:r>
              <a:rPr lang="en-US" dirty="0"/>
              <a:t>Communication is not just via radio or cellphone. For radio, we call standard terms “prowords.” When running a line search or litter evacuation, we call them “calls.” Regardless, standard terms make better communications. This is from my textbook chapter on Nontechnical and Semi-Tech Evacs. It’s in essence what the ASRC has done for 50 years, an oral tradition now written down. </a:t>
            </a:r>
          </a:p>
          <a:p>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800" kern="1200" dirty="0">
                <a:solidFill>
                  <a:srgbClr val="000000"/>
                </a:solidFill>
                <a:effectLst/>
                <a:latin typeface="Gill Sans MT" panose="020B0502020104020203" pitchFamily="34" charset="0"/>
                <a:ea typeface="+mn-ea"/>
                <a:cs typeface="+mn-cs"/>
              </a:rPr>
              <a:t>From </a:t>
            </a:r>
            <a:r>
              <a:rPr lang="en-US" sz="1800" i="1" kern="1200" dirty="0">
                <a:solidFill>
                  <a:srgbClr val="000000"/>
                </a:solidFill>
                <a:effectLst/>
                <a:latin typeface="Gill Sans MT" panose="020B0502020104020203" pitchFamily="34" charset="0"/>
                <a:ea typeface="+mn-ea"/>
                <a:cs typeface="+mn-cs"/>
              </a:rPr>
              <a:t>Appalachian Search and Rescue </a:t>
            </a:r>
            <a:r>
              <a:rPr lang="en-US" sz="1800" kern="1200" dirty="0">
                <a:solidFill>
                  <a:srgbClr val="000000"/>
                </a:solidFill>
                <a:effectLst/>
                <a:latin typeface="Gill Sans MT" panose="020B0502020104020203" pitchFamily="34" charset="0"/>
                <a:ea typeface="+mn-ea"/>
                <a:cs typeface="+mn-cs"/>
              </a:rPr>
              <a:t>by Keith Conover, used with permission.</a:t>
            </a:r>
            <a:endParaRPr lang="en-US" dirty="0">
              <a:effectLst/>
            </a:endParaRPr>
          </a:p>
          <a:p>
            <a:endParaRPr lang="en-US" dirty="0"/>
          </a:p>
        </p:txBody>
      </p:sp>
    </p:spTree>
    <p:extLst>
      <p:ext uri="{BB962C8B-B14F-4D97-AF65-F5344CB8AC3E}">
        <p14:creationId xmlns:p14="http://schemas.microsoft.com/office/powerpoint/2010/main" val="410927612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BBF1CD-CB37-44B5-B2EE-FECB3E3D4D5A}" type="slidenum">
              <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endParaRPr>
          </a:p>
        </p:txBody>
      </p:sp>
      <p:sp>
        <p:nvSpPr>
          <p:cNvPr id="1546242" name="Rectangle 2"/>
          <p:cNvSpPr>
            <a:spLocks noGrp="1" noRot="1" noChangeAspect="1" noChangeArrowheads="1" noTextEdit="1"/>
          </p:cNvSpPr>
          <p:nvPr>
            <p:ph type="sldImg"/>
          </p:nvPr>
        </p:nvSpPr>
        <p:spPr>
          <a:ln/>
        </p:spPr>
      </p:sp>
      <p:sp>
        <p:nvSpPr>
          <p:cNvPr id="15462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9892875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5DAABC-3D6C-456B-BFE3-CF33E1301613}" type="slidenum">
              <a:rPr lang="en-US"/>
              <a:pPr/>
              <a:t>5</a:t>
            </a:fld>
            <a:endParaRPr lang="en-US"/>
          </a:p>
        </p:txBody>
      </p:sp>
      <p:sp>
        <p:nvSpPr>
          <p:cNvPr id="535554" name="Rectangle 2"/>
          <p:cNvSpPr>
            <a:spLocks noGrp="1" noRot="1" noChangeAspect="1" noChangeArrowheads="1" noTextEdit="1"/>
          </p:cNvSpPr>
          <p:nvPr>
            <p:ph type="sldImg"/>
          </p:nvPr>
        </p:nvSpPr>
        <p:spPr>
          <a:ln/>
        </p:spPr>
      </p:sp>
      <p:sp>
        <p:nvSpPr>
          <p:cNvPr id="53555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7F11A18-8FFE-4CFB-94FA-83FC08107B94}" type="slidenum">
              <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endParaRPr>
          </a:p>
        </p:txBody>
      </p:sp>
      <p:sp>
        <p:nvSpPr>
          <p:cNvPr id="1641474" name="Rectangle 2"/>
          <p:cNvSpPr>
            <a:spLocks noGrp="1" noRot="1" noChangeAspect="1" noChangeArrowheads="1" noTextEdit="1"/>
          </p:cNvSpPr>
          <p:nvPr>
            <p:ph type="sldImg"/>
          </p:nvPr>
        </p:nvSpPr>
        <p:spPr>
          <a:ln/>
        </p:spPr>
      </p:sp>
      <p:sp>
        <p:nvSpPr>
          <p:cNvPr id="1641475" name="Rectangle 3"/>
          <p:cNvSpPr>
            <a:spLocks noGrp="1" noChangeArrowheads="1"/>
          </p:cNvSpPr>
          <p:nvPr>
            <p:ph type="body" idx="1"/>
          </p:nvPr>
        </p:nvSpPr>
        <p:spPr/>
        <p:txBody>
          <a:bodyPr/>
          <a:lstStyle/>
          <a:p>
            <a:r>
              <a:rPr lang="en-US" dirty="0"/>
              <a:t>Again, I will leave this on the screen when we take a break at the end of the ASRC Communications 101 Field IV section.</a:t>
            </a:r>
          </a:p>
        </p:txBody>
      </p:sp>
    </p:spTree>
    <p:extLst>
      <p:ext uri="{BB962C8B-B14F-4D97-AF65-F5344CB8AC3E}">
        <p14:creationId xmlns:p14="http://schemas.microsoft.com/office/powerpoint/2010/main" val="389100897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Bruce </a:t>
            </a:r>
            <a:r>
              <a:rPr lang="en-US" dirty="0" err="1"/>
              <a:t>Togazinni</a:t>
            </a:r>
            <a:r>
              <a:rPr lang="en-US" dirty="0"/>
              <a:t> was the original Apple “user interface evangelist” and very interested in usability. </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AAE4C57-1A98-4E17-B2DA-67BCB706D6C0}" type="slidenum">
              <a:rPr kumimoji="0" lang="en-US" sz="1200" b="0" i="0" u="none" strike="noStrike" kern="1200" cap="none" spc="0" normalizeH="0" baseline="0" noProof="0" smtClean="0">
                <a:ln>
                  <a:noFill/>
                </a:ln>
                <a:solidFill>
                  <a:srgbClr val="000000"/>
                </a:solidFill>
                <a:effectLst/>
                <a:uLnTx/>
                <a:uFillTx/>
                <a:latin typeface="Gill Sans MT"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endParaRPr>
          </a:p>
        </p:txBody>
      </p:sp>
    </p:spTree>
    <p:extLst>
      <p:ext uri="{BB962C8B-B14F-4D97-AF65-F5344CB8AC3E}">
        <p14:creationId xmlns:p14="http://schemas.microsoft.com/office/powerpoint/2010/main" val="392738549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C237CA7-3FC0-4B98-9C3E-02A225E6B4BA}" type="slidenum">
              <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endParaRPr>
          </a:p>
        </p:txBody>
      </p:sp>
      <p:sp>
        <p:nvSpPr>
          <p:cNvPr id="1651714" name="Rectangle 2"/>
          <p:cNvSpPr>
            <a:spLocks noGrp="1" noRot="1" noChangeAspect="1" noChangeArrowheads="1" noTextEdit="1"/>
          </p:cNvSpPr>
          <p:nvPr>
            <p:ph type="sldImg"/>
          </p:nvPr>
        </p:nvSpPr>
        <p:spPr>
          <a:ln/>
        </p:spPr>
      </p:sp>
      <p:sp>
        <p:nvSpPr>
          <p:cNvPr id="1651715" name="Rectangle 3"/>
          <p:cNvSpPr>
            <a:spLocks noGrp="1" noChangeArrowheads="1"/>
          </p:cNvSpPr>
          <p:nvPr>
            <p:ph type="body" idx="1"/>
          </p:nvPr>
        </p:nvSpPr>
        <p:spPr/>
        <p:txBody>
          <a:bodyPr/>
          <a:lstStyle/>
          <a:p>
            <a:r>
              <a:rPr lang="en-US" dirty="0"/>
              <a:t>This is the book wherein he shows that the choice of just one or two words can have a major effect on operations. One of his tasks was to design a tutorial for the original Apple computer. He found the hardest part of designing this – he tested drafts on naive users – was a single screen. He needed to have the user tell the program whether the computer was attached to a monochrome monitor, either black and white or black and green, or a color monitor. We will see and hear the story of his repeated failure and then relate this to effective ASRC communications. </a:t>
            </a:r>
          </a:p>
          <a:p>
            <a:endParaRPr lang="en-US" dirty="0"/>
          </a:p>
          <a:p>
            <a:r>
              <a:rPr lang="en-US" dirty="0"/>
              <a:t>Fair use per Wikimedia Commons guidelines.</a:t>
            </a:r>
          </a:p>
        </p:txBody>
      </p:sp>
    </p:spTree>
    <p:extLst>
      <p:ext uri="{BB962C8B-B14F-4D97-AF65-F5344CB8AC3E}">
        <p14:creationId xmlns:p14="http://schemas.microsoft.com/office/powerpoint/2010/main" val="177488844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CCB4104-1A5E-4566-A687-F12D223F54D0}" type="slidenum">
              <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55</a:t>
            </a:fld>
            <a:endPar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endParaRPr>
          </a:p>
        </p:txBody>
      </p:sp>
      <p:sp>
        <p:nvSpPr>
          <p:cNvPr id="1653762" name="Rectangle 2"/>
          <p:cNvSpPr>
            <a:spLocks noGrp="1" noRot="1" noChangeAspect="1" noChangeArrowheads="1" noTextEdit="1"/>
          </p:cNvSpPr>
          <p:nvPr>
            <p:ph type="sldImg"/>
          </p:nvPr>
        </p:nvSpPr>
        <p:spPr>
          <a:xfrm>
            <a:off x="1101725" y="674688"/>
            <a:ext cx="4605338" cy="3454400"/>
          </a:xfrm>
          <a:ln/>
        </p:spPr>
      </p:sp>
      <p:sp>
        <p:nvSpPr>
          <p:cNvPr id="1653763" name="Rectangle 3"/>
          <p:cNvSpPr>
            <a:spLocks noGrp="1" noChangeArrowheads="1"/>
          </p:cNvSpPr>
          <p:nvPr>
            <p:ph type="body" idx="1"/>
          </p:nvPr>
        </p:nvSpPr>
        <p:spPr>
          <a:xfrm>
            <a:off x="898525" y="4354513"/>
            <a:ext cx="5011738" cy="4129087"/>
          </a:xfrm>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a:lstStyle/>
          <a:p>
            <a:r>
              <a:rPr lang="en-US"/>
              <a:t>1. Decided that users might not know whether the monitor was color or not, decided not even to test.</a:t>
            </a:r>
          </a:p>
          <a:p>
            <a:r>
              <a:rPr lang="en-US"/>
              <a:t>2. Those using a mono monitor wouldn’t know whether the monitor was B+W or the color was turned down. Users asked the testers if color monitor or not.  Decided not to package a tester with the program.</a:t>
            </a:r>
          </a:p>
          <a:p>
            <a:r>
              <a:rPr lang="en-US"/>
              <a:t>3. Green IS a color, right?</a:t>
            </a:r>
          </a:p>
        </p:txBody>
      </p:sp>
    </p:spTree>
    <p:extLst>
      <p:ext uri="{BB962C8B-B14F-4D97-AF65-F5344CB8AC3E}">
        <p14:creationId xmlns:p14="http://schemas.microsoft.com/office/powerpoint/2010/main" val="389183211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6584887-9AB6-4A18-9BA9-9237448C5ED0}" type="slidenum">
              <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endParaRPr>
          </a:p>
        </p:txBody>
      </p:sp>
      <p:sp>
        <p:nvSpPr>
          <p:cNvPr id="1655810" name="Rectangle 2"/>
          <p:cNvSpPr>
            <a:spLocks noGrp="1" noRot="1" noChangeAspect="1" noChangeArrowheads="1" noTextEdit="1"/>
          </p:cNvSpPr>
          <p:nvPr>
            <p:ph type="sldImg"/>
          </p:nvPr>
        </p:nvSpPr>
        <p:spPr>
          <a:ln/>
        </p:spPr>
      </p:sp>
      <p:sp>
        <p:nvSpPr>
          <p:cNvPr id="1655811" name="Rectangle 3"/>
          <p:cNvSpPr>
            <a:spLocks noGrp="1" noChangeArrowheads="1"/>
          </p:cNvSpPr>
          <p:nvPr>
            <p:ph type="body" idx="1"/>
          </p:nvPr>
        </p:nvSpPr>
        <p:spPr/>
        <p:txBody>
          <a:bodyPr/>
          <a:lstStyle/>
          <a:p>
            <a:r>
              <a:rPr lang="en-US" dirty="0"/>
              <a:t>4. B+W users who answered incorrectly did so on purpose, I guess they were getting tired of the game. The green screen users said green and black were two different colors.</a:t>
            </a:r>
          </a:p>
          <a:p>
            <a:r>
              <a:rPr lang="en-US" dirty="0"/>
              <a:t>5. Actually responding to “are the words above several different colors”</a:t>
            </a:r>
          </a:p>
          <a:p>
            <a:endParaRPr lang="en-US" dirty="0"/>
          </a:p>
        </p:txBody>
      </p:sp>
    </p:spTree>
    <p:extLst>
      <p:ext uri="{BB962C8B-B14F-4D97-AF65-F5344CB8AC3E}">
        <p14:creationId xmlns:p14="http://schemas.microsoft.com/office/powerpoint/2010/main" val="235669860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18542F0-344E-4768-932D-2194943C45C5}" type="slidenum">
              <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58</a:t>
            </a:fld>
            <a:endPar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endParaRPr>
          </a:p>
        </p:txBody>
      </p:sp>
      <p:sp>
        <p:nvSpPr>
          <p:cNvPr id="1657858" name="Rectangle 2"/>
          <p:cNvSpPr>
            <a:spLocks noGrp="1" noRot="1" noChangeAspect="1" noChangeArrowheads="1" noTextEdit="1"/>
          </p:cNvSpPr>
          <p:nvPr>
            <p:ph type="sldImg"/>
          </p:nvPr>
        </p:nvSpPr>
        <p:spPr>
          <a:ln/>
        </p:spPr>
      </p:sp>
      <p:sp>
        <p:nvSpPr>
          <p:cNvPr id="1657859" name="Rectangle 3"/>
          <p:cNvSpPr>
            <a:spLocks noGrp="1" noChangeArrowheads="1"/>
          </p:cNvSpPr>
          <p:nvPr>
            <p:ph type="body" idx="1"/>
          </p:nvPr>
        </p:nvSpPr>
        <p:spPr/>
        <p:txBody>
          <a:bodyPr/>
          <a:lstStyle/>
          <a:p>
            <a:r>
              <a:rPr lang="en-US" dirty="0"/>
              <a:t>The NEXUS criteria are the validated criteria to “clear” the cervical spine, based on research done at multiple hospitals in Pittsburgh and Los Angeles including my UPMC Mercy. The criteria are these words, which are listed like this in the article. </a:t>
            </a:r>
          </a:p>
        </p:txBody>
      </p:sp>
    </p:spTree>
    <p:extLst>
      <p:ext uri="{BB962C8B-B14F-4D97-AF65-F5344CB8AC3E}">
        <p14:creationId xmlns:p14="http://schemas.microsoft.com/office/powerpoint/2010/main" val="82177339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18542F0-344E-4768-932D-2194943C45C5}" type="slidenum">
              <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59</a:t>
            </a:fld>
            <a:endPar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endParaRPr>
          </a:p>
        </p:txBody>
      </p:sp>
      <p:sp>
        <p:nvSpPr>
          <p:cNvPr id="1657858" name="Rectangle 2"/>
          <p:cNvSpPr>
            <a:spLocks noGrp="1" noRot="1" noChangeAspect="1" noChangeArrowheads="1" noTextEdit="1"/>
          </p:cNvSpPr>
          <p:nvPr>
            <p:ph type="sldImg"/>
          </p:nvPr>
        </p:nvSpPr>
        <p:spPr>
          <a:ln/>
        </p:spPr>
      </p:sp>
      <p:sp>
        <p:nvSpPr>
          <p:cNvPr id="1657859" name="Rectangle 3"/>
          <p:cNvSpPr>
            <a:spLocks noGrp="1" noChangeArrowheads="1"/>
          </p:cNvSpPr>
          <p:nvPr>
            <p:ph type="body" idx="1"/>
          </p:nvPr>
        </p:nvSpPr>
        <p:spPr/>
        <p:txBody>
          <a:bodyPr/>
          <a:lstStyle/>
          <a:p>
            <a:r>
              <a:rPr lang="en-US" dirty="0"/>
              <a:t>An EMS study supposedly showed that EMTs and paramedics cannot apply the NEXUS criteria properly. But they changed the words, and via </a:t>
            </a:r>
            <a:r>
              <a:rPr lang="en-US" dirty="0" err="1"/>
              <a:t>Tognazinni’s</a:t>
            </a:r>
            <a:r>
              <a:rPr lang="en-US" dirty="0"/>
              <a:t> paradox, we know that changing one innocuous word can make a difference. The study failed, not because the medics were no good at applying the criteria, but that the criteria had been changed. The terms were </a:t>
            </a:r>
            <a:r>
              <a:rPr lang="en-US" i="1" dirty="0"/>
              <a:t>way</a:t>
            </a:r>
            <a:r>
              <a:rPr lang="en-US" dirty="0"/>
              <a:t> different in that study. These current ones are called the “</a:t>
            </a:r>
            <a:r>
              <a:rPr lang="en-US" dirty="0" err="1"/>
              <a:t>Domier</a:t>
            </a:r>
            <a:r>
              <a:rPr lang="en-US" dirty="0"/>
              <a:t> criteria” in EMS and are closer to the original but still are significantly different. </a:t>
            </a:r>
          </a:p>
        </p:txBody>
      </p:sp>
    </p:spTree>
    <p:extLst>
      <p:ext uri="{BB962C8B-B14F-4D97-AF65-F5344CB8AC3E}">
        <p14:creationId xmlns:p14="http://schemas.microsoft.com/office/powerpoint/2010/main" val="85648437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441F876-C788-4B1B-A119-7AE82A64E776}" type="slidenum">
              <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61</a:t>
            </a:fld>
            <a:endPar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endParaRPr>
          </a:p>
        </p:txBody>
      </p:sp>
      <p:sp>
        <p:nvSpPr>
          <p:cNvPr id="1405954" name="Rectangle 2"/>
          <p:cNvSpPr>
            <a:spLocks noGrp="1" noRot="1" noChangeAspect="1" noChangeArrowheads="1" noTextEdit="1"/>
          </p:cNvSpPr>
          <p:nvPr>
            <p:ph type="sldImg"/>
          </p:nvPr>
        </p:nvSpPr>
        <p:spPr>
          <a:ln/>
        </p:spPr>
      </p:sp>
      <p:sp>
        <p:nvSpPr>
          <p:cNvPr id="1405955" name="Rectangle 3"/>
          <p:cNvSpPr>
            <a:spLocks noGrp="1" noChangeArrowheads="1"/>
          </p:cNvSpPr>
          <p:nvPr>
            <p:ph type="body" idx="1"/>
          </p:nvPr>
        </p:nvSpPr>
        <p:spPr/>
        <p:txBody>
          <a:bodyPr/>
          <a:lstStyle/>
          <a:p>
            <a:endParaRPr lang="en-US" dirty="0"/>
          </a:p>
          <a:p>
            <a:r>
              <a:rPr lang="en-US" dirty="0"/>
              <a:t>Fair use per Wikimedia Commons guidelines.</a:t>
            </a:r>
          </a:p>
          <a:p>
            <a:endParaRPr lang="en-US" dirty="0"/>
          </a:p>
        </p:txBody>
      </p:sp>
    </p:spTree>
    <p:extLst>
      <p:ext uri="{BB962C8B-B14F-4D97-AF65-F5344CB8AC3E}">
        <p14:creationId xmlns:p14="http://schemas.microsoft.com/office/powerpoint/2010/main" val="286228613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BBF1CD-CB37-44B5-B2EE-FECB3E3D4D5A}" type="slidenum">
              <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62</a:t>
            </a:fld>
            <a:endPar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endParaRPr>
          </a:p>
        </p:txBody>
      </p:sp>
      <p:sp>
        <p:nvSpPr>
          <p:cNvPr id="1546242" name="Rectangle 2"/>
          <p:cNvSpPr>
            <a:spLocks noGrp="1" noRot="1" noChangeAspect="1" noChangeArrowheads="1" noTextEdit="1"/>
          </p:cNvSpPr>
          <p:nvPr>
            <p:ph type="sldImg"/>
          </p:nvPr>
        </p:nvSpPr>
        <p:spPr>
          <a:ln/>
        </p:spPr>
      </p:sp>
      <p:sp>
        <p:nvSpPr>
          <p:cNvPr id="1546243" name="Rectangle 3"/>
          <p:cNvSpPr>
            <a:spLocks noGrp="1" noChangeArrowheads="1"/>
          </p:cNvSpPr>
          <p:nvPr>
            <p:ph type="body" idx="1"/>
          </p:nvPr>
        </p:nvSpPr>
        <p:spPr/>
        <p:txBody>
          <a:bodyPr/>
          <a:lstStyle/>
          <a:p>
            <a:r>
              <a:rPr lang="en-US" dirty="0"/>
              <a:t>If you read that small, short (43 pages) book and internalize its rules for writing, such as Omit Needless Words, you will communicate over the radio more effectively.  The two other aphorisms capture the gist of this for talking on radio or cellphone.</a:t>
            </a:r>
          </a:p>
          <a:p>
            <a:r>
              <a:rPr lang="en-US" dirty="0"/>
              <a:t>You can also communicate more effectively by rehearsing what you’re going to say, in your mind or under your breath.  </a:t>
            </a:r>
          </a:p>
        </p:txBody>
      </p:sp>
    </p:spTree>
    <p:extLst>
      <p:ext uri="{BB962C8B-B14F-4D97-AF65-F5344CB8AC3E}">
        <p14:creationId xmlns:p14="http://schemas.microsoft.com/office/powerpoint/2010/main" val="340164631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1200" b="0" i="0" u="none" strike="noStrike" kern="1200" cap="none" spc="0" normalizeH="0" baseline="0" noProof="0" dirty="0">
                <a:ln>
                  <a:noFill/>
                </a:ln>
                <a:solidFill>
                  <a:srgbClr val="000000"/>
                </a:solidFill>
                <a:effectLst/>
                <a:uLnTx/>
                <a:uFillTx/>
                <a:latin typeface="Gill Sans MT" pitchFamily="34" charset="0"/>
                <a:ea typeface="+mn-ea"/>
                <a:cs typeface="+mn-cs"/>
              </a:rPr>
              <a:t>We call this “knobology.” Unfortunately, it is specific to each and every brand and model of handheld radio, though we will cover some fairly-common features. Ask for a printed or digital copy of at least the essential programming information for your Group’s radios. I keep a full copy of the manual for my handheld radios in Dropbox synced to my cellphone and made available offline. I also have the most important programming points in text in my Outlook Notes that sync to my phone and are quicker to access that way. </a:t>
            </a:r>
            <a:endParaRPr lang="en-US" dirty="0"/>
          </a:p>
        </p:txBody>
      </p:sp>
      <p:sp>
        <p:nvSpPr>
          <p:cNvPr id="4" name="Slide Number Placeholder 3"/>
          <p:cNvSpPr>
            <a:spLocks noGrp="1"/>
          </p:cNvSpPr>
          <p:nvPr>
            <p:ph type="sldNum" sz="quarter" idx="5"/>
          </p:nvPr>
        </p:nvSpPr>
        <p:spPr/>
        <p:txBody>
          <a:bodyPr/>
          <a:lstStyle/>
          <a:p>
            <a:fld id="{FAAE4C57-1A98-4E17-B2DA-67BCB706D6C0}" type="slidenum">
              <a:rPr lang="en-US" smtClean="0"/>
              <a:pPr/>
              <a:t>63</a:t>
            </a:fld>
            <a:endParaRPr lang="en-US"/>
          </a:p>
        </p:txBody>
      </p:sp>
    </p:spTree>
    <p:extLst>
      <p:ext uri="{BB962C8B-B14F-4D97-AF65-F5344CB8AC3E}">
        <p14:creationId xmlns:p14="http://schemas.microsoft.com/office/powerpoint/2010/main" val="26556709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F11A18-8FFE-4CFB-94FA-83FC08107B94}" type="slidenum">
              <a:rPr lang="en-US"/>
              <a:pPr/>
              <a:t>6</a:t>
            </a:fld>
            <a:endParaRPr lang="en-US"/>
          </a:p>
        </p:txBody>
      </p:sp>
      <p:sp>
        <p:nvSpPr>
          <p:cNvPr id="1641474" name="Rectangle 2"/>
          <p:cNvSpPr>
            <a:spLocks noGrp="1" noRot="1" noChangeAspect="1" noChangeArrowheads="1" noTextEdit="1"/>
          </p:cNvSpPr>
          <p:nvPr>
            <p:ph type="sldImg"/>
          </p:nvPr>
        </p:nvSpPr>
        <p:spPr>
          <a:ln/>
        </p:spPr>
      </p:sp>
      <p:sp>
        <p:nvSpPr>
          <p:cNvPr id="1641475" name="Rectangle 3"/>
          <p:cNvSpPr>
            <a:spLocks noGrp="1" noChangeArrowheads="1"/>
          </p:cNvSpPr>
          <p:nvPr>
            <p:ph type="body" idx="1"/>
          </p:nvPr>
        </p:nvSpPr>
        <p:spPr/>
        <p:txBody>
          <a:bodyPr/>
          <a:lstStyle/>
          <a:p>
            <a:r>
              <a:rPr lang="en-US" dirty="0"/>
              <a:t>This is all that the ASRC Training Standards have as far as communications. However, that “effectively communicate, in English” part is worthy of a very careful look, as it underpins all of the communications skills at the higher levels, and for other disciplines such as rope rescue and search tactics. At the Field IV level, we’re leaving out most of the “knobology” – how to operate a handheld radio – and just leaving it as “push this button and talk into the radio.”</a:t>
            </a:r>
          </a:p>
        </p:txBody>
      </p:sp>
    </p:spTree>
    <p:extLst>
      <p:ext uri="{BB962C8B-B14F-4D97-AF65-F5344CB8AC3E}">
        <p14:creationId xmlns:p14="http://schemas.microsoft.com/office/powerpoint/2010/main" val="215075260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8BBF1CD-CB37-44B5-B2EE-FECB3E3D4D5A}" type="slidenum">
              <a:rPr lang="en-US"/>
              <a:pPr/>
              <a:t>64</a:t>
            </a:fld>
            <a:endParaRPr lang="en-US"/>
          </a:p>
        </p:txBody>
      </p:sp>
      <p:sp>
        <p:nvSpPr>
          <p:cNvPr id="1546242" name="Rectangle 2"/>
          <p:cNvSpPr>
            <a:spLocks noGrp="1" noRot="1" noChangeAspect="1" noChangeArrowheads="1" noTextEdit="1"/>
          </p:cNvSpPr>
          <p:nvPr>
            <p:ph type="sldImg"/>
          </p:nvPr>
        </p:nvSpPr>
        <p:spPr>
          <a:ln/>
        </p:spPr>
      </p:sp>
      <p:sp>
        <p:nvSpPr>
          <p:cNvPr id="1546243" name="Rectangle 3"/>
          <p:cNvSpPr>
            <a:spLocks noGrp="1" noChangeArrowheads="1"/>
          </p:cNvSpPr>
          <p:nvPr>
            <p:ph type="body" idx="1"/>
          </p:nvPr>
        </p:nvSpPr>
        <p:spPr/>
        <p:txBody>
          <a:bodyPr/>
          <a:lstStyle/>
          <a:p>
            <a:r>
              <a:rPr lang="en-US" dirty="0"/>
              <a:t>Here is more from the Field III Training Standards. </a:t>
            </a:r>
          </a:p>
        </p:txBody>
      </p:sp>
    </p:spTree>
    <p:extLst>
      <p:ext uri="{BB962C8B-B14F-4D97-AF65-F5344CB8AC3E}">
        <p14:creationId xmlns:p14="http://schemas.microsoft.com/office/powerpoint/2010/main" val="217565163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3B3B9A-6230-472A-B4CD-DC9407521494}" type="slidenum">
              <a:rPr lang="en-US"/>
              <a:pPr/>
              <a:t>65</a:t>
            </a:fld>
            <a:endParaRPr lang="en-US"/>
          </a:p>
        </p:txBody>
      </p:sp>
      <p:sp>
        <p:nvSpPr>
          <p:cNvPr id="1595394" name="Rectangle 2"/>
          <p:cNvSpPr>
            <a:spLocks noGrp="1" noRot="1" noChangeAspect="1" noChangeArrowheads="1" noTextEdit="1"/>
          </p:cNvSpPr>
          <p:nvPr>
            <p:ph type="sldImg"/>
          </p:nvPr>
        </p:nvSpPr>
        <p:spPr>
          <a:ln/>
        </p:spPr>
      </p:sp>
      <p:sp>
        <p:nvSpPr>
          <p:cNvPr id="1595395" name="Rectangle 3"/>
          <p:cNvSpPr>
            <a:spLocks noGrp="1" noChangeArrowheads="1"/>
          </p:cNvSpPr>
          <p:nvPr>
            <p:ph type="body" idx="1"/>
          </p:nvPr>
        </p:nvSpPr>
        <p:spPr/>
        <p:txBody>
          <a:bodyPr/>
          <a:lstStyle/>
          <a:p>
            <a:r>
              <a:rPr kumimoji="0" lang="en-US" sz="1200" b="0" i="0" u="none" strike="noStrike" kern="1200" cap="none" spc="0" normalizeH="0" baseline="0" noProof="0" dirty="0">
                <a:ln>
                  <a:noFill/>
                </a:ln>
                <a:solidFill>
                  <a:srgbClr val="000000"/>
                </a:solidFill>
                <a:effectLst/>
                <a:uLnTx/>
                <a:uFillTx/>
                <a:latin typeface="Gill Sans MT" pitchFamily="34" charset="0"/>
                <a:ea typeface="+mn-ea"/>
                <a:cs typeface="+mn-cs"/>
              </a:rPr>
              <a:t>This is my wife’s old </a:t>
            </a:r>
            <a:r>
              <a:rPr kumimoji="0" lang="en-US" sz="1200" b="0" i="0" u="none" strike="noStrike" kern="1200" cap="none" spc="0" normalizeH="0" baseline="0" noProof="0" dirty="0" err="1">
                <a:ln>
                  <a:noFill/>
                </a:ln>
                <a:solidFill>
                  <a:srgbClr val="000000"/>
                </a:solidFill>
                <a:effectLst/>
                <a:uLnTx/>
                <a:uFillTx/>
                <a:latin typeface="Gill Sans MT" pitchFamily="34" charset="0"/>
                <a:ea typeface="+mn-ea"/>
                <a:cs typeface="+mn-cs"/>
              </a:rPr>
              <a:t>Yaesu</a:t>
            </a:r>
            <a:r>
              <a:rPr kumimoji="0" lang="en-US" sz="1200" b="0" i="0" u="none" strike="noStrike" kern="1200" cap="none" spc="0" normalizeH="0" baseline="0" noProof="0" dirty="0">
                <a:ln>
                  <a:noFill/>
                </a:ln>
                <a:solidFill>
                  <a:srgbClr val="000000"/>
                </a:solidFill>
                <a:effectLst/>
                <a:uLnTx/>
                <a:uFillTx/>
                <a:latin typeface="Gill Sans MT" pitchFamily="34" charset="0"/>
                <a:ea typeface="+mn-ea"/>
                <a:cs typeface="+mn-cs"/>
              </a:rPr>
              <a:t> ham handheld that might have had a diode removed from the motherboard to allow it to transmit outside the ham band, for instance on the ASRC frequencies. </a:t>
            </a:r>
          </a:p>
          <a:p>
            <a:r>
              <a:rPr lang="en-US" dirty="0"/>
              <a:t>What is the thing on the left? Extra credit for the radio nerds who can identify the specific type. (Antenna connector, extra credit for “SMA female”)</a:t>
            </a:r>
          </a:p>
          <a:p>
            <a:r>
              <a:rPr lang="en-US" dirty="0"/>
              <a:t>Why should you put on an antenna before turning on the radio? (Accidentally transmitting without an antenna may kill the radio.) </a:t>
            </a:r>
          </a:p>
          <a:p>
            <a:r>
              <a:rPr lang="en-US" dirty="0"/>
              <a:t>What is the dial in the middle? (Twist a bit to turn on, twist more to increase volume)</a:t>
            </a:r>
          </a:p>
          <a:p>
            <a:r>
              <a:rPr lang="en-US" dirty="0"/>
              <a:t>Why does the righthand dial say “Dial” AND “SQL”? (Dial is the center knob and is channel select. SQL is the surrounding knob and is carrier squelch) </a:t>
            </a:r>
          </a:p>
          <a:p>
            <a:r>
              <a:rPr lang="en-US" dirty="0"/>
              <a:t>What does carrier squelch mean and how does it work? (Only turns on the speaker when the signal is stronger than the point you set; avoids having to listen to static roaring all the time.)</a:t>
            </a:r>
          </a:p>
          <a:p>
            <a:r>
              <a:rPr lang="en-US" dirty="0"/>
              <a:t>Why do newer radios not have a carrier squelch dial? (Because they set it via menu and you don’t often need to adjust it.)</a:t>
            </a:r>
          </a:p>
          <a:p>
            <a:endParaRPr lang="en-US" dirty="0"/>
          </a:p>
          <a:p>
            <a:r>
              <a:rPr lang="en-US" dirty="0"/>
              <a:t>By Keith Conover, used with permission. </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400E605-39F5-4BE7-B068-548404A32FC3}" type="slidenum">
              <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66</a:t>
            </a:fld>
            <a:endPar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endParaRPr>
          </a:p>
        </p:txBody>
      </p:sp>
      <p:sp>
        <p:nvSpPr>
          <p:cNvPr id="1677314" name="Rectangle 2"/>
          <p:cNvSpPr>
            <a:spLocks noGrp="1" noRot="1" noChangeAspect="1" noChangeArrowheads="1" noTextEdit="1"/>
          </p:cNvSpPr>
          <p:nvPr>
            <p:ph type="sldImg"/>
          </p:nvPr>
        </p:nvSpPr>
        <p:spPr>
          <a:ln/>
        </p:spPr>
      </p:sp>
      <p:sp>
        <p:nvSpPr>
          <p:cNvPr id="1677315" name="Rectangle 3"/>
          <p:cNvSpPr>
            <a:spLocks noGrp="1" noChangeArrowheads="1"/>
          </p:cNvSpPr>
          <p:nvPr>
            <p:ph type="body" idx="1"/>
          </p:nvPr>
        </p:nvSpPr>
        <p:spPr/>
        <p:txBody>
          <a:bodyPr/>
          <a:lstStyle/>
          <a:p>
            <a:r>
              <a:rPr lang="en-US" dirty="0"/>
              <a:t>“Type accepted” means that the FCC has accepted this “type,” that is, brand and model, for compliance with the FCC requirements for things like quality of transmissions, to make sure that they don’t create interference on adjacent channels.</a:t>
            </a:r>
          </a:p>
          <a:p>
            <a:r>
              <a:rPr lang="en-US" dirty="0"/>
              <a:t>It is possible that, in the old days before cheap Part 90 Type-accepted radios, SAR hams who were looking for a new handheld radio would first ask: “Which diode do I unsolder and take out to open up the radio to work on the Special Emergency frequencies?” Not that I know anything </a:t>
            </a:r>
            <a:r>
              <a:rPr lang="en-US" i="1" dirty="0"/>
              <a:t>personally</a:t>
            </a:r>
            <a:r>
              <a:rPr lang="en-US" dirty="0"/>
              <a:t> about people doing such things. [clear throat]</a:t>
            </a:r>
          </a:p>
        </p:txBody>
      </p:sp>
    </p:spTree>
    <p:extLst>
      <p:ext uri="{BB962C8B-B14F-4D97-AF65-F5344CB8AC3E}">
        <p14:creationId xmlns:p14="http://schemas.microsoft.com/office/powerpoint/2010/main" val="34750000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1B0FD3-B307-465E-B16F-5F492AB1C251}" type="slidenum">
              <a:rPr lang="en-US"/>
              <a:pPr/>
              <a:t>67</a:t>
            </a:fld>
            <a:endParaRPr lang="en-US"/>
          </a:p>
        </p:txBody>
      </p:sp>
      <p:sp>
        <p:nvSpPr>
          <p:cNvPr id="1563650" name="Rectangle 2"/>
          <p:cNvSpPr>
            <a:spLocks noGrp="1" noRot="1" noChangeAspect="1" noChangeArrowheads="1" noTextEdit="1"/>
          </p:cNvSpPr>
          <p:nvPr>
            <p:ph type="sldImg"/>
          </p:nvPr>
        </p:nvSpPr>
        <p:spPr>
          <a:ln/>
        </p:spPr>
      </p:sp>
      <p:sp>
        <p:nvSpPr>
          <p:cNvPr id="1563651" name="Rectangle 3"/>
          <p:cNvSpPr>
            <a:spLocks noGrp="1" noChangeArrowheads="1"/>
          </p:cNvSpPr>
          <p:nvPr>
            <p:ph type="body" idx="1"/>
          </p:nvPr>
        </p:nvSpPr>
        <p:spPr/>
        <p:txBody>
          <a:bodyPr/>
          <a:lstStyle/>
          <a:p>
            <a:r>
              <a:rPr lang="en-US" dirty="0"/>
              <a:t>Some radios, for example commercial Motorola radios that cost thousands of dollars each rather than the hundred-or-so we pay for most of our SAR radios, have extra buttons, programmed for specific functions. Note that these radios don’t have a knob for adjusting squelch. Many of the newer cheaper radios we tend to use also don’t have a knob for squelch, but you can set the squelch level via an internal </a:t>
            </a:r>
          </a:p>
        </p:txBody>
      </p:sp>
    </p:spTree>
    <p:extLst>
      <p:ext uri="{BB962C8B-B14F-4D97-AF65-F5344CB8AC3E}">
        <p14:creationId xmlns:p14="http://schemas.microsoft.com/office/powerpoint/2010/main" val="140305388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1B0FD3-B307-465E-B16F-5F492AB1C251}" type="slidenum">
              <a:rPr lang="en-US"/>
              <a:pPr/>
              <a:t>68</a:t>
            </a:fld>
            <a:endParaRPr lang="en-US"/>
          </a:p>
        </p:txBody>
      </p:sp>
      <p:sp>
        <p:nvSpPr>
          <p:cNvPr id="1563650" name="Rectangle 2"/>
          <p:cNvSpPr>
            <a:spLocks noGrp="1" noRot="1" noChangeAspect="1" noChangeArrowheads="1" noTextEdit="1"/>
          </p:cNvSpPr>
          <p:nvPr>
            <p:ph type="sldImg"/>
          </p:nvPr>
        </p:nvSpPr>
        <p:spPr>
          <a:ln/>
        </p:spPr>
      </p:sp>
      <p:sp>
        <p:nvSpPr>
          <p:cNvPr id="1563651" name="Rectangle 3"/>
          <p:cNvSpPr>
            <a:spLocks noGrp="1" noChangeArrowheads="1"/>
          </p:cNvSpPr>
          <p:nvPr>
            <p:ph type="body" idx="1"/>
          </p:nvPr>
        </p:nvSpPr>
        <p:spPr/>
        <p:txBody>
          <a:bodyPr/>
          <a:lstStyle/>
          <a:p>
            <a:r>
              <a:rPr lang="en-US" dirty="0"/>
              <a:t>These </a:t>
            </a:r>
            <a:r>
              <a:rPr lang="en-US" dirty="0" err="1"/>
              <a:t>Wouxun</a:t>
            </a:r>
            <a:r>
              <a:rPr lang="en-US" dirty="0"/>
              <a:t> (pronounced “ocean”) Chinese radios are commonly used in the ASRC; most AMRG radios are of this type. They are cheap compared with the commercial Motorola radios: between $150 and $200 each, so a factor of 10 less than the Motorola radios. They not as sturdy as the </a:t>
            </a:r>
            <a:r>
              <a:rPr lang="en-US" dirty="0" err="1"/>
              <a:t>Motorolas</a:t>
            </a:r>
            <a:r>
              <a:rPr lang="en-US" dirty="0"/>
              <a:t> but pretty sturdy. And if one breaks you can replace it cheaper than you could repair a Motorola radio. Though they work on the ham 2 meter and UHF bands, and are popular ham radios, they are also type-accepted (FCC = Federal Communications Commission term for being legal to use on ASRC frequencies).</a:t>
            </a:r>
          </a:p>
          <a:p>
            <a:r>
              <a:rPr lang="en-US" dirty="0"/>
              <a:t>Note the keyboard and LCD display. This allows great flexibility, but also many more opportunities to reprogram the radio so that it’s totally useless. Best to keep the keyboard locked! the button at the bottom right locks the keyboard, and on later versions of this radio, lock the channel dial as well. Note the little key icon at the bottom right of the LCD screen indicating the keyboard is locked. Similar radios from </a:t>
            </a:r>
            <a:r>
              <a:rPr lang="en-US" dirty="0" err="1"/>
              <a:t>Baofeng</a:t>
            </a:r>
            <a:r>
              <a:rPr lang="en-US" dirty="0"/>
              <a:t> and </a:t>
            </a:r>
            <a:r>
              <a:rPr lang="en-US" dirty="0" err="1"/>
              <a:t>Anytone</a:t>
            </a:r>
            <a:r>
              <a:rPr lang="en-US" dirty="0"/>
              <a:t> are becoming popular as well. </a:t>
            </a:r>
          </a:p>
          <a:p>
            <a:endParaRPr lang="en-US" dirty="0"/>
          </a:p>
          <a:p>
            <a:endParaRPr lang="en-US" dirty="0"/>
          </a:p>
          <a:p>
            <a:r>
              <a:rPr lang="en-US" dirty="0"/>
              <a:t>By Keith Conover, used with permission. </a:t>
            </a:r>
          </a:p>
          <a:p>
            <a:endParaRPr lang="en-US" dirty="0"/>
          </a:p>
        </p:txBody>
      </p:sp>
    </p:spTree>
    <p:extLst>
      <p:ext uri="{BB962C8B-B14F-4D97-AF65-F5344CB8AC3E}">
        <p14:creationId xmlns:p14="http://schemas.microsoft.com/office/powerpoint/2010/main" val="313213580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E9FD5DF-AD87-4A1E-ADD1-71E8966B8F9E}" type="slidenum">
              <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70</a:t>
            </a:fld>
            <a:endPar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endParaRPr>
          </a:p>
        </p:txBody>
      </p:sp>
      <p:sp>
        <p:nvSpPr>
          <p:cNvPr id="1683458" name="Rectangle 2"/>
          <p:cNvSpPr>
            <a:spLocks noGrp="1" noRot="1" noChangeAspect="1" noChangeArrowheads="1" noTextEdit="1"/>
          </p:cNvSpPr>
          <p:nvPr>
            <p:ph type="sldImg"/>
          </p:nvPr>
        </p:nvSpPr>
        <p:spPr>
          <a:ln/>
        </p:spPr>
      </p:sp>
      <p:sp>
        <p:nvSpPr>
          <p:cNvPr id="16834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05308711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0B866DB-0103-4F7C-A78E-C5C4A4296310}" type="slidenum">
              <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71</a:t>
            </a:fld>
            <a:endPar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endParaRPr>
          </a:p>
        </p:txBody>
      </p:sp>
      <p:sp>
        <p:nvSpPr>
          <p:cNvPr id="1687554" name="Rectangle 2"/>
          <p:cNvSpPr>
            <a:spLocks noGrp="1" noRot="1" noChangeAspect="1" noChangeArrowheads="1" noTextEdit="1"/>
          </p:cNvSpPr>
          <p:nvPr>
            <p:ph type="sldImg"/>
          </p:nvPr>
        </p:nvSpPr>
        <p:spPr>
          <a:ln/>
        </p:spPr>
      </p:sp>
      <p:sp>
        <p:nvSpPr>
          <p:cNvPr id="1687555" name="Rectangle 3"/>
          <p:cNvSpPr>
            <a:spLocks noGrp="1" noChangeArrowheads="1"/>
          </p:cNvSpPr>
          <p:nvPr>
            <p:ph type="body" idx="1"/>
          </p:nvPr>
        </p:nvSpPr>
        <p:spPr/>
        <p:txBody>
          <a:bodyPr/>
          <a:lstStyle/>
          <a:p>
            <a:r>
              <a:rPr lang="en-US" dirty="0"/>
              <a:t>The question of whether to use 4 digits by 4 digits or FIVE by FIVE. There are arguments either way; 4x4 is accurate enough for our needs, and it’s what’s provided by the free USNG and </a:t>
            </a:r>
            <a:r>
              <a:rPr lang="en-US" dirty="0" err="1"/>
              <a:t>myUSNG</a:t>
            </a:r>
            <a:r>
              <a:rPr lang="en-US" dirty="0"/>
              <a:t> apps. But if you’re looking at a dedicated GPS or smartphone GPS app, it’s hard to figure out </a:t>
            </a:r>
            <a:r>
              <a:rPr lang="en-US" b="1" dirty="0"/>
              <a:t>which</a:t>
            </a:r>
            <a:r>
              <a:rPr lang="en-US" dirty="0"/>
              <a:t> four digits to report, which argues </a:t>
            </a:r>
            <a:r>
              <a:rPr lang="en-US"/>
              <a:t>for using the </a:t>
            </a:r>
            <a:r>
              <a:rPr lang="en-US" dirty="0"/>
              <a:t>last five.</a:t>
            </a:r>
          </a:p>
        </p:txBody>
      </p:sp>
    </p:spTree>
    <p:extLst>
      <p:ext uri="{BB962C8B-B14F-4D97-AF65-F5344CB8AC3E}">
        <p14:creationId xmlns:p14="http://schemas.microsoft.com/office/powerpoint/2010/main" val="420133196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43ED157-0C3D-4F52-878C-80B06D3564C9}" type="slidenum">
              <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72</a:t>
            </a:fld>
            <a:endPar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endParaRPr>
          </a:p>
        </p:txBody>
      </p:sp>
      <p:sp>
        <p:nvSpPr>
          <p:cNvPr id="1685506" name="Rectangle 2"/>
          <p:cNvSpPr>
            <a:spLocks noGrp="1" noRot="1" noChangeAspect="1" noChangeArrowheads="1" noTextEdit="1"/>
          </p:cNvSpPr>
          <p:nvPr>
            <p:ph type="sldImg"/>
          </p:nvPr>
        </p:nvSpPr>
        <p:spPr>
          <a:ln/>
        </p:spPr>
      </p:sp>
      <p:sp>
        <p:nvSpPr>
          <p:cNvPr id="16855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47654572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0B866DB-0103-4F7C-A78E-C5C4A4296310}" type="slidenum">
              <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73</a:t>
            </a:fld>
            <a:endPar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endParaRPr>
          </a:p>
        </p:txBody>
      </p:sp>
      <p:sp>
        <p:nvSpPr>
          <p:cNvPr id="1687554" name="Rectangle 2"/>
          <p:cNvSpPr>
            <a:spLocks noGrp="1" noRot="1" noChangeAspect="1" noChangeArrowheads="1" noTextEdit="1"/>
          </p:cNvSpPr>
          <p:nvPr>
            <p:ph type="sldImg"/>
          </p:nvPr>
        </p:nvSpPr>
        <p:spPr>
          <a:ln/>
        </p:spPr>
      </p:sp>
      <p:sp>
        <p:nvSpPr>
          <p:cNvPr id="1687555" name="Rectangle 3"/>
          <p:cNvSpPr>
            <a:spLocks noGrp="1" noChangeArrowheads="1"/>
          </p:cNvSpPr>
          <p:nvPr>
            <p:ph type="body" idx="1"/>
          </p:nvPr>
        </p:nvSpPr>
        <p:spPr/>
        <p:txBody>
          <a:bodyPr/>
          <a:lstStyle/>
          <a:p>
            <a:r>
              <a:rPr lang="en-US" dirty="0"/>
              <a:t>It’s worth calling out </a:t>
            </a:r>
            <a:r>
              <a:rPr lang="en-US" i="1" dirty="0"/>
              <a:t>scan mode. </a:t>
            </a:r>
            <a:r>
              <a:rPr lang="en-US" dirty="0"/>
              <a:t>Just like receive-online “police radio scanners,” most modern handheld radios have a “scan mode.” One scan mode scans all of the channels in the radio, and with a radio with 200 or more channels, a radio in scan mode can spend a </a:t>
            </a:r>
            <a:r>
              <a:rPr lang="en-US" b="1" dirty="0"/>
              <a:t>LOT</a:t>
            </a:r>
            <a:r>
              <a:rPr lang="en-US" dirty="0"/>
              <a:t> of time scanning channels other than the one you’re supposed to be listening to, so you may miss messages. Some radios also have the capability to scan, not the programmed channels, but </a:t>
            </a:r>
            <a:r>
              <a:rPr lang="en-US" b="1" dirty="0"/>
              <a:t>every frequency </a:t>
            </a:r>
            <a:r>
              <a:rPr lang="en-US" dirty="0"/>
              <a:t>in a band. If your radio starts scanning the entire band, you’ll likely </a:t>
            </a:r>
            <a:r>
              <a:rPr lang="en-US" b="1" dirty="0"/>
              <a:t>never</a:t>
            </a:r>
            <a:r>
              <a:rPr lang="en-US" dirty="0"/>
              <a:t> hear any message on the frequency you’re supposed to be listening to. </a:t>
            </a:r>
          </a:p>
        </p:txBody>
      </p:sp>
    </p:spTree>
    <p:extLst>
      <p:ext uri="{BB962C8B-B14F-4D97-AF65-F5344CB8AC3E}">
        <p14:creationId xmlns:p14="http://schemas.microsoft.com/office/powerpoint/2010/main" val="51281389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0B866DB-0103-4F7C-A78E-C5C4A4296310}" type="slidenum">
              <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74</a:t>
            </a:fld>
            <a:endPar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endParaRPr>
          </a:p>
        </p:txBody>
      </p:sp>
      <p:sp>
        <p:nvSpPr>
          <p:cNvPr id="1687554" name="Rectangle 2"/>
          <p:cNvSpPr>
            <a:spLocks noGrp="1" noRot="1" noChangeAspect="1" noChangeArrowheads="1" noTextEdit="1"/>
          </p:cNvSpPr>
          <p:nvPr>
            <p:ph type="sldImg"/>
          </p:nvPr>
        </p:nvSpPr>
        <p:spPr>
          <a:ln/>
        </p:spPr>
      </p:sp>
      <p:sp>
        <p:nvSpPr>
          <p:cNvPr id="1687555" name="Rectangle 3"/>
          <p:cNvSpPr>
            <a:spLocks noGrp="1" noChangeArrowheads="1"/>
          </p:cNvSpPr>
          <p:nvPr>
            <p:ph type="body" idx="1"/>
          </p:nvPr>
        </p:nvSpPr>
        <p:spPr/>
        <p:txBody>
          <a:bodyPr/>
          <a:lstStyle/>
          <a:p>
            <a:r>
              <a:rPr lang="en-US" dirty="0"/>
              <a:t>If you think that it’s easy to keep pressure on the push-to-talk button, try it when it’s near zero and you have mittens on.</a:t>
            </a:r>
          </a:p>
        </p:txBody>
      </p:sp>
    </p:spTree>
    <p:extLst>
      <p:ext uri="{BB962C8B-B14F-4D97-AF65-F5344CB8AC3E}">
        <p14:creationId xmlns:p14="http://schemas.microsoft.com/office/powerpoint/2010/main" val="4606780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BBF1CD-CB37-44B5-B2EE-FECB3E3D4D5A}" type="slidenum">
              <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endParaRPr>
          </a:p>
        </p:txBody>
      </p:sp>
      <p:sp>
        <p:nvSpPr>
          <p:cNvPr id="1546242" name="Rectangle 2"/>
          <p:cNvSpPr>
            <a:spLocks noGrp="1" noRot="1" noChangeAspect="1" noChangeArrowheads="1" noTextEdit="1"/>
          </p:cNvSpPr>
          <p:nvPr>
            <p:ph type="sldImg"/>
          </p:nvPr>
        </p:nvSpPr>
        <p:spPr>
          <a:ln/>
        </p:spPr>
      </p:sp>
      <p:sp>
        <p:nvSpPr>
          <p:cNvPr id="1546243" name="Rectangle 3"/>
          <p:cNvSpPr>
            <a:spLocks noGrp="1" noChangeArrowheads="1"/>
          </p:cNvSpPr>
          <p:nvPr>
            <p:ph type="body" idx="1"/>
          </p:nvPr>
        </p:nvSpPr>
        <p:spPr/>
        <p:txBody>
          <a:bodyPr/>
          <a:lstStyle/>
          <a:p>
            <a:r>
              <a:rPr lang="en-US" dirty="0"/>
              <a:t>Talking directly into the radio distorts your voice when the gusts of air from your mouth hit it. </a:t>
            </a:r>
          </a:p>
        </p:txBody>
      </p:sp>
    </p:spTree>
    <p:extLst>
      <p:ext uri="{BB962C8B-B14F-4D97-AF65-F5344CB8AC3E}">
        <p14:creationId xmlns:p14="http://schemas.microsoft.com/office/powerpoint/2010/main" val="13939526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my personal handheld radio, same as AMRG Group radios, with some basic knobology, including monitor button, flashlight button which mainly exists to turn on and drain your battery, and again keyboard lock.</a:t>
            </a:r>
          </a:p>
        </p:txBody>
      </p:sp>
      <p:sp>
        <p:nvSpPr>
          <p:cNvPr id="4" name="Slide Number Placeholder 3"/>
          <p:cNvSpPr>
            <a:spLocks noGrp="1"/>
          </p:cNvSpPr>
          <p:nvPr>
            <p:ph type="sldNum" sz="quarter" idx="5"/>
          </p:nvPr>
        </p:nvSpPr>
        <p:spPr/>
        <p:txBody>
          <a:bodyPr/>
          <a:lstStyle/>
          <a:p>
            <a:fld id="{FAAE4C57-1A98-4E17-B2DA-67BCB706D6C0}" type="slidenum">
              <a:rPr lang="en-US" smtClean="0"/>
              <a:pPr/>
              <a:t>75</a:t>
            </a:fld>
            <a:endParaRPr lang="en-US"/>
          </a:p>
        </p:txBody>
      </p:sp>
    </p:spTree>
    <p:extLst>
      <p:ext uri="{BB962C8B-B14F-4D97-AF65-F5344CB8AC3E}">
        <p14:creationId xmlns:p14="http://schemas.microsoft.com/office/powerpoint/2010/main" val="27929737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8BBF1CD-CB37-44B5-B2EE-FECB3E3D4D5A}" type="slidenum">
              <a:rPr lang="en-US"/>
              <a:pPr/>
              <a:t>77</a:t>
            </a:fld>
            <a:endParaRPr lang="en-US"/>
          </a:p>
        </p:txBody>
      </p:sp>
      <p:sp>
        <p:nvSpPr>
          <p:cNvPr id="1546242" name="Rectangle 2"/>
          <p:cNvSpPr>
            <a:spLocks noGrp="1" noRot="1" noChangeAspect="1" noChangeArrowheads="1" noTextEdit="1"/>
          </p:cNvSpPr>
          <p:nvPr>
            <p:ph type="sldImg"/>
          </p:nvPr>
        </p:nvSpPr>
        <p:spPr>
          <a:ln/>
        </p:spPr>
      </p:sp>
      <p:sp>
        <p:nvSpPr>
          <p:cNvPr id="1546243" name="Rectangle 3"/>
          <p:cNvSpPr>
            <a:spLocks noGrp="1" noChangeArrowheads="1"/>
          </p:cNvSpPr>
          <p:nvPr>
            <p:ph type="body" idx="1"/>
          </p:nvPr>
        </p:nvSpPr>
        <p:spPr/>
        <p:txBody>
          <a:bodyPr/>
          <a:lstStyle/>
          <a:p>
            <a:r>
              <a:rPr lang="en-US" dirty="0"/>
              <a:t>A ferromagnetic ground plane: acts like a mirror to make the signal bigger. You can do this by holding your cellphone  on top of a vehicle hood, vehicle roof, or your head. Your body is basically a bag of salt water that makes a pretty good ground plane. Applies to radios too.</a:t>
            </a:r>
          </a:p>
          <a:p>
            <a:r>
              <a:rPr lang="en-US" dirty="0"/>
              <a:t>Cellphone UHF reflector: hold out in front of you about a foot and turn until facing Base.</a:t>
            </a:r>
          </a:p>
          <a:p>
            <a:r>
              <a:rPr lang="en-US" dirty="0"/>
              <a:t>Reflector for radio at VHF (about 2 meter wavelength) at arms’ length.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Why is texting better than voice when you have a marginal signal? Less bandwidth, asynchronous, more likely to get through.</a:t>
            </a:r>
          </a:p>
          <a:p>
            <a:endParaRPr lang="en-US" dirty="0"/>
          </a:p>
        </p:txBody>
      </p:sp>
    </p:spTree>
    <p:extLst>
      <p:ext uri="{BB962C8B-B14F-4D97-AF65-F5344CB8AC3E}">
        <p14:creationId xmlns:p14="http://schemas.microsoft.com/office/powerpoint/2010/main" val="258233558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8BBF1CD-CB37-44B5-B2EE-FECB3E3D4D5A}" type="slidenum">
              <a:rPr lang="en-US"/>
              <a:pPr/>
              <a:t>78</a:t>
            </a:fld>
            <a:endParaRPr lang="en-US"/>
          </a:p>
        </p:txBody>
      </p:sp>
      <p:sp>
        <p:nvSpPr>
          <p:cNvPr id="1546242" name="Rectangle 2"/>
          <p:cNvSpPr>
            <a:spLocks noGrp="1" noRot="1" noChangeAspect="1" noChangeArrowheads="1" noTextEdit="1"/>
          </p:cNvSpPr>
          <p:nvPr>
            <p:ph type="sldImg"/>
          </p:nvPr>
        </p:nvSpPr>
        <p:spPr>
          <a:ln/>
        </p:spPr>
      </p:sp>
      <p:sp>
        <p:nvSpPr>
          <p:cNvPr id="15462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83953401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1B0FD3-B307-465E-B16F-5F492AB1C251}" type="slidenum">
              <a:rPr lang="en-US"/>
              <a:pPr/>
              <a:t>80</a:t>
            </a:fld>
            <a:endParaRPr lang="en-US"/>
          </a:p>
        </p:txBody>
      </p:sp>
      <p:sp>
        <p:nvSpPr>
          <p:cNvPr id="1563650" name="Rectangle 2"/>
          <p:cNvSpPr>
            <a:spLocks noGrp="1" noRot="1" noChangeAspect="1" noChangeArrowheads="1" noTextEdit="1"/>
          </p:cNvSpPr>
          <p:nvPr>
            <p:ph type="sldImg"/>
          </p:nvPr>
        </p:nvSpPr>
        <p:spPr>
          <a:ln/>
        </p:spPr>
      </p:sp>
      <p:sp>
        <p:nvSpPr>
          <p:cNvPr id="1563651" name="Rectangle 3"/>
          <p:cNvSpPr>
            <a:spLocks noGrp="1" noChangeArrowheads="1"/>
          </p:cNvSpPr>
          <p:nvPr>
            <p:ph type="body" idx="1"/>
          </p:nvPr>
        </p:nvSpPr>
        <p:spPr/>
        <p:txBody>
          <a:bodyPr/>
          <a:lstStyle/>
          <a:p>
            <a:r>
              <a:rPr lang="en-US" dirty="0"/>
              <a:t>Air force guidance on using signal mirrors with a small </a:t>
            </a:r>
            <a:r>
              <a:rPr lang="en-US" dirty="0" err="1"/>
              <a:t>unsilvered</a:t>
            </a:r>
            <a:r>
              <a:rPr lang="en-US" dirty="0"/>
              <a:t> circle in the center</a:t>
            </a:r>
          </a:p>
          <a:p>
            <a:endParaRPr lang="en-US" dirty="0"/>
          </a:p>
          <a:p>
            <a:r>
              <a:rPr lang="en-US" dirty="0"/>
              <a:t>Public domain, US Air Force.</a:t>
            </a:r>
          </a:p>
        </p:txBody>
      </p:sp>
    </p:spTree>
    <p:extLst>
      <p:ext uri="{BB962C8B-B14F-4D97-AF65-F5344CB8AC3E}">
        <p14:creationId xmlns:p14="http://schemas.microsoft.com/office/powerpoint/2010/main" val="196083630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1B0FD3-B307-465E-B16F-5F492AB1C251}" type="slidenum">
              <a:rPr lang="en-US"/>
              <a:pPr/>
              <a:t>81</a:t>
            </a:fld>
            <a:endParaRPr lang="en-US"/>
          </a:p>
        </p:txBody>
      </p:sp>
      <p:sp>
        <p:nvSpPr>
          <p:cNvPr id="1563650" name="Rectangle 2"/>
          <p:cNvSpPr>
            <a:spLocks noGrp="1" noRot="1" noChangeAspect="1" noChangeArrowheads="1" noTextEdit="1"/>
          </p:cNvSpPr>
          <p:nvPr>
            <p:ph type="sldImg"/>
          </p:nvPr>
        </p:nvSpPr>
        <p:spPr>
          <a:ln/>
        </p:spPr>
      </p:sp>
      <p:sp>
        <p:nvSpPr>
          <p:cNvPr id="1563651" name="Rectangle 3"/>
          <p:cNvSpPr>
            <a:spLocks noGrp="1" noChangeArrowheads="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Air force guidance on using signal mirrors WITHOUT a small </a:t>
            </a:r>
            <a:r>
              <a:rPr lang="en-US" dirty="0" err="1"/>
              <a:t>unsilvered</a:t>
            </a:r>
            <a:r>
              <a:rPr lang="en-US" dirty="0"/>
              <a:t> circle in the center</a:t>
            </a:r>
          </a:p>
          <a:p>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Public domain, US Air Force.</a:t>
            </a:r>
          </a:p>
          <a:p>
            <a:endParaRPr lang="en-US" dirty="0"/>
          </a:p>
        </p:txBody>
      </p:sp>
    </p:spTree>
    <p:extLst>
      <p:ext uri="{BB962C8B-B14F-4D97-AF65-F5344CB8AC3E}">
        <p14:creationId xmlns:p14="http://schemas.microsoft.com/office/powerpoint/2010/main" val="158878502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1B0FD3-B307-465E-B16F-5F492AB1C251}" type="slidenum">
              <a:rPr lang="en-US"/>
              <a:pPr/>
              <a:t>82</a:t>
            </a:fld>
            <a:endParaRPr lang="en-US"/>
          </a:p>
        </p:txBody>
      </p:sp>
      <p:sp>
        <p:nvSpPr>
          <p:cNvPr id="1563650" name="Rectangle 2"/>
          <p:cNvSpPr>
            <a:spLocks noGrp="1" noRot="1" noChangeAspect="1" noChangeArrowheads="1" noTextEdit="1"/>
          </p:cNvSpPr>
          <p:nvPr>
            <p:ph type="sldImg"/>
          </p:nvPr>
        </p:nvSpPr>
        <p:spPr>
          <a:ln/>
        </p:spPr>
      </p:sp>
      <p:sp>
        <p:nvSpPr>
          <p:cNvPr id="1563651" name="Rectangle 3"/>
          <p:cNvSpPr>
            <a:spLocks noGrp="1" noChangeArrowheads="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ASRC Crib Sheet guidance on using signal mirrors with a small </a:t>
            </a:r>
            <a:r>
              <a:rPr lang="en-US" dirty="0" err="1"/>
              <a:t>unsilvered</a:t>
            </a:r>
            <a:r>
              <a:rPr lang="en-US" dirty="0"/>
              <a:t> circle in the center</a:t>
            </a:r>
          </a:p>
          <a:p>
            <a:endParaRPr lang="en-US" dirty="0"/>
          </a:p>
        </p:txBody>
      </p:sp>
    </p:spTree>
    <p:extLst>
      <p:ext uri="{BB962C8B-B14F-4D97-AF65-F5344CB8AC3E}">
        <p14:creationId xmlns:p14="http://schemas.microsoft.com/office/powerpoint/2010/main" val="279732192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8BBF1CD-CB37-44B5-B2EE-FECB3E3D4D5A}" type="slidenum">
              <a:rPr lang="en-US"/>
              <a:pPr/>
              <a:t>84</a:t>
            </a:fld>
            <a:endParaRPr lang="en-US"/>
          </a:p>
        </p:txBody>
      </p:sp>
      <p:sp>
        <p:nvSpPr>
          <p:cNvPr id="1546242" name="Rectangle 2"/>
          <p:cNvSpPr>
            <a:spLocks noGrp="1" noRot="1" noChangeAspect="1" noChangeArrowheads="1" noTextEdit="1"/>
          </p:cNvSpPr>
          <p:nvPr>
            <p:ph type="sldImg"/>
          </p:nvPr>
        </p:nvSpPr>
        <p:spPr>
          <a:ln/>
        </p:spPr>
      </p:sp>
      <p:sp>
        <p:nvSpPr>
          <p:cNvPr id="15462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98989771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1B0FD3-B307-465E-B16F-5F492AB1C251}" type="slidenum">
              <a:rPr lang="en-US"/>
              <a:pPr/>
              <a:t>85</a:t>
            </a:fld>
            <a:endParaRPr lang="en-US"/>
          </a:p>
        </p:txBody>
      </p:sp>
      <p:sp>
        <p:nvSpPr>
          <p:cNvPr id="1563650" name="Rectangle 2"/>
          <p:cNvSpPr>
            <a:spLocks noGrp="1" noRot="1" noChangeAspect="1" noChangeArrowheads="1" noTextEdit="1"/>
          </p:cNvSpPr>
          <p:nvPr>
            <p:ph type="sldImg"/>
          </p:nvPr>
        </p:nvSpPr>
        <p:spPr>
          <a:ln/>
        </p:spPr>
      </p:sp>
      <p:sp>
        <p:nvSpPr>
          <p:cNvPr id="1563651" name="Rectangle 3"/>
          <p:cNvSpPr>
            <a:spLocks noGrp="1" noChangeArrowheads="1"/>
          </p:cNvSpPr>
          <p:nvPr>
            <p:ph type="body" idx="1"/>
          </p:nvPr>
        </p:nvSpPr>
        <p:spPr/>
        <p:txBody>
          <a:bodyPr/>
          <a:lstStyle/>
          <a:p>
            <a:r>
              <a:rPr lang="en-US" dirty="0"/>
              <a:t>Here they are, on your handy ASRC Commo Crib Sheet. Nobody expects you to memorize them. </a:t>
            </a:r>
          </a:p>
        </p:txBody>
      </p:sp>
    </p:spTree>
    <p:extLst>
      <p:ext uri="{BB962C8B-B14F-4D97-AF65-F5344CB8AC3E}">
        <p14:creationId xmlns:p14="http://schemas.microsoft.com/office/powerpoint/2010/main" val="50555155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F11A18-8FFE-4CFB-94FA-83FC08107B94}" type="slidenum">
              <a:rPr lang="en-US"/>
              <a:pPr/>
              <a:t>86</a:t>
            </a:fld>
            <a:endParaRPr lang="en-US"/>
          </a:p>
        </p:txBody>
      </p:sp>
      <p:sp>
        <p:nvSpPr>
          <p:cNvPr id="1641474" name="Rectangle 2"/>
          <p:cNvSpPr>
            <a:spLocks noGrp="1" noRot="1" noChangeAspect="1" noChangeArrowheads="1" noTextEdit="1"/>
          </p:cNvSpPr>
          <p:nvPr>
            <p:ph type="sldImg"/>
          </p:nvPr>
        </p:nvSpPr>
        <p:spPr>
          <a:ln/>
        </p:spPr>
      </p:sp>
      <p:sp>
        <p:nvSpPr>
          <p:cNvPr id="1641475" name="Rectangle 3"/>
          <p:cNvSpPr>
            <a:spLocks noGrp="1" noChangeArrowheads="1"/>
          </p:cNvSpPr>
          <p:nvPr>
            <p:ph type="body" idx="1"/>
          </p:nvPr>
        </p:nvSpPr>
        <p:spPr/>
        <p:txBody>
          <a:bodyPr/>
          <a:lstStyle/>
          <a:p>
            <a:r>
              <a:rPr lang="en-US" dirty="0"/>
              <a:t>Again, this will be on the screen during the break at the end of Field III before we move on to Field II. </a:t>
            </a:r>
          </a:p>
        </p:txBody>
      </p:sp>
    </p:spTree>
    <p:extLst>
      <p:ext uri="{BB962C8B-B14F-4D97-AF65-F5344CB8AC3E}">
        <p14:creationId xmlns:p14="http://schemas.microsoft.com/office/powerpoint/2010/main" val="21528602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8BBF1CD-CB37-44B5-B2EE-FECB3E3D4D5A}" type="slidenum">
              <a:rPr lang="en-US"/>
              <a:pPr/>
              <a:t>87</a:t>
            </a:fld>
            <a:endParaRPr lang="en-US"/>
          </a:p>
        </p:txBody>
      </p:sp>
      <p:sp>
        <p:nvSpPr>
          <p:cNvPr id="1546242" name="Rectangle 2"/>
          <p:cNvSpPr>
            <a:spLocks noGrp="1" noRot="1" noChangeAspect="1" noChangeArrowheads="1" noTextEdit="1"/>
          </p:cNvSpPr>
          <p:nvPr>
            <p:ph type="sldImg"/>
          </p:nvPr>
        </p:nvSpPr>
        <p:spPr>
          <a:ln/>
        </p:spPr>
      </p:sp>
      <p:sp>
        <p:nvSpPr>
          <p:cNvPr id="1546243" name="Rectangle 3"/>
          <p:cNvSpPr>
            <a:spLocks noGrp="1" noChangeArrowheads="1"/>
          </p:cNvSpPr>
          <p:nvPr>
            <p:ph type="body" idx="1"/>
          </p:nvPr>
        </p:nvSpPr>
        <p:spPr/>
        <p:txBody>
          <a:bodyPr/>
          <a:lstStyle/>
          <a:p>
            <a:r>
              <a:rPr lang="en-US" dirty="0"/>
              <a:t>The international standards-setting organization ASTM has a Committee F-32 on search and rescue. Many ASRC members have contributed to their work. They have established a standard set of whistle signals for ropework. </a:t>
            </a:r>
          </a:p>
        </p:txBody>
      </p:sp>
    </p:spTree>
    <p:extLst>
      <p:ext uri="{BB962C8B-B14F-4D97-AF65-F5344CB8AC3E}">
        <p14:creationId xmlns:p14="http://schemas.microsoft.com/office/powerpoint/2010/main" val="4442127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BBF1CD-CB37-44B5-B2EE-FECB3E3D4D5A}" type="slidenum">
              <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endParaRPr>
          </a:p>
        </p:txBody>
      </p:sp>
      <p:sp>
        <p:nvSpPr>
          <p:cNvPr id="1546242" name="Rectangle 2"/>
          <p:cNvSpPr>
            <a:spLocks noGrp="1" noRot="1" noChangeAspect="1" noChangeArrowheads="1" noTextEdit="1"/>
          </p:cNvSpPr>
          <p:nvPr>
            <p:ph type="sldImg"/>
          </p:nvPr>
        </p:nvSpPr>
        <p:spPr>
          <a:ln/>
        </p:spPr>
      </p:sp>
      <p:sp>
        <p:nvSpPr>
          <p:cNvPr id="1546243" name="Rectangle 3"/>
          <p:cNvSpPr>
            <a:spLocks noGrp="1" noChangeArrowheads="1"/>
          </p:cNvSpPr>
          <p:nvPr>
            <p:ph type="body" idx="1"/>
          </p:nvPr>
        </p:nvSpPr>
        <p:spPr/>
        <p:txBody>
          <a:bodyPr/>
          <a:lstStyle/>
          <a:p>
            <a:r>
              <a:rPr lang="en-US" dirty="0"/>
              <a:t>If you start talking at the same time you press the patient, your first syllable may be cut off.</a:t>
            </a:r>
          </a:p>
          <a:p>
            <a:r>
              <a:rPr lang="en-US" dirty="0"/>
              <a:t>If you’re using a repeater, press the push-to-talk button and then wait for </a:t>
            </a:r>
            <a:r>
              <a:rPr lang="en-US" b="1" i="1" dirty="0"/>
              <a:t>a full second </a:t>
            </a:r>
            <a:r>
              <a:rPr lang="en-US" dirty="0"/>
              <a:t>before talking to let the repeater kick in.</a:t>
            </a:r>
          </a:p>
        </p:txBody>
      </p:sp>
    </p:spTree>
    <p:extLst>
      <p:ext uri="{BB962C8B-B14F-4D97-AF65-F5344CB8AC3E}">
        <p14:creationId xmlns:p14="http://schemas.microsoft.com/office/powerpoint/2010/main" val="114008649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8BBF1CD-CB37-44B5-B2EE-FECB3E3D4D5A}" type="slidenum">
              <a:rPr lang="en-US"/>
              <a:pPr/>
              <a:t>88</a:t>
            </a:fld>
            <a:endParaRPr lang="en-US"/>
          </a:p>
        </p:txBody>
      </p:sp>
      <p:sp>
        <p:nvSpPr>
          <p:cNvPr id="1546242" name="Rectangle 2"/>
          <p:cNvSpPr>
            <a:spLocks noGrp="1" noRot="1" noChangeAspect="1" noChangeArrowheads="1" noTextEdit="1"/>
          </p:cNvSpPr>
          <p:nvPr>
            <p:ph type="sldImg"/>
          </p:nvPr>
        </p:nvSpPr>
        <p:spPr>
          <a:ln/>
        </p:spPr>
      </p:sp>
      <p:sp>
        <p:nvSpPr>
          <p:cNvPr id="1546243" name="Rectangle 3"/>
          <p:cNvSpPr>
            <a:spLocks noGrp="1" noChangeArrowheads="1"/>
          </p:cNvSpPr>
          <p:nvPr>
            <p:ph type="body" idx="1"/>
          </p:nvPr>
        </p:nvSpPr>
        <p:spPr/>
        <p:txBody>
          <a:bodyPr/>
          <a:lstStyle/>
          <a:p>
            <a:r>
              <a:rPr lang="en-US" dirty="0"/>
              <a:t>Those whistle signals are also in that table in my Nontechnical and Semi-Tech Evacs chapter. </a:t>
            </a:r>
          </a:p>
          <a:p>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800" kern="1200" dirty="0">
                <a:solidFill>
                  <a:srgbClr val="000000"/>
                </a:solidFill>
                <a:effectLst/>
                <a:latin typeface="Gill Sans MT" panose="020B0502020104020203" pitchFamily="34" charset="0"/>
                <a:ea typeface="+mn-ea"/>
                <a:cs typeface="+mn-cs"/>
              </a:rPr>
              <a:t>From Appalachian Search and Rescue by Keith Conover, used with permission.</a:t>
            </a:r>
            <a:endParaRPr lang="en-US" dirty="0">
              <a:effectLst/>
            </a:endParaRPr>
          </a:p>
          <a:p>
            <a:endParaRPr lang="en-US" dirty="0"/>
          </a:p>
        </p:txBody>
      </p:sp>
    </p:spTree>
    <p:extLst>
      <p:ext uri="{BB962C8B-B14F-4D97-AF65-F5344CB8AC3E}">
        <p14:creationId xmlns:p14="http://schemas.microsoft.com/office/powerpoint/2010/main" val="105618873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F11A18-8FFE-4CFB-94FA-83FC08107B94}" type="slidenum">
              <a:rPr lang="en-US"/>
              <a:pPr/>
              <a:t>89</a:t>
            </a:fld>
            <a:endParaRPr lang="en-US"/>
          </a:p>
        </p:txBody>
      </p:sp>
      <p:sp>
        <p:nvSpPr>
          <p:cNvPr id="1641474" name="Rectangle 2"/>
          <p:cNvSpPr>
            <a:spLocks noGrp="1" noRot="1" noChangeAspect="1" noChangeArrowheads="1" noTextEdit="1"/>
          </p:cNvSpPr>
          <p:nvPr>
            <p:ph type="sldImg"/>
          </p:nvPr>
        </p:nvSpPr>
        <p:spPr>
          <a:ln/>
        </p:spPr>
      </p:sp>
      <p:sp>
        <p:nvSpPr>
          <p:cNvPr id="1641475" name="Rectangle 3"/>
          <p:cNvSpPr>
            <a:spLocks noGrp="1" noChangeArrowheads="1"/>
          </p:cNvSpPr>
          <p:nvPr>
            <p:ph type="body" idx="1"/>
          </p:nvPr>
        </p:nvSpPr>
        <p:spPr/>
        <p:txBody>
          <a:bodyPr/>
          <a:lstStyle/>
          <a:p>
            <a:r>
              <a:rPr lang="en-US" dirty="0"/>
              <a:t>Which will also be on the screen at the end of this session. </a:t>
            </a:r>
          </a:p>
        </p:txBody>
      </p:sp>
    </p:spTree>
    <p:extLst>
      <p:ext uri="{BB962C8B-B14F-4D97-AF65-F5344CB8AC3E}">
        <p14:creationId xmlns:p14="http://schemas.microsoft.com/office/powerpoint/2010/main" val="346144569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8BBF1CD-CB37-44B5-B2EE-FECB3E3D4D5A}" type="slidenum">
              <a:rPr lang="en-US"/>
              <a:pPr/>
              <a:t>91</a:t>
            </a:fld>
            <a:endParaRPr lang="en-US"/>
          </a:p>
        </p:txBody>
      </p:sp>
      <p:sp>
        <p:nvSpPr>
          <p:cNvPr id="1546242" name="Rectangle 2"/>
          <p:cNvSpPr>
            <a:spLocks noGrp="1" noRot="1" noChangeAspect="1" noChangeArrowheads="1" noTextEdit="1"/>
          </p:cNvSpPr>
          <p:nvPr>
            <p:ph type="sldImg"/>
          </p:nvPr>
        </p:nvSpPr>
        <p:spPr>
          <a:ln/>
        </p:spPr>
      </p:sp>
      <p:sp>
        <p:nvSpPr>
          <p:cNvPr id="1546243" name="Rectangle 3"/>
          <p:cNvSpPr>
            <a:spLocks noGrp="1" noChangeArrowheads="1"/>
          </p:cNvSpPr>
          <p:nvPr>
            <p:ph type="body" idx="1"/>
          </p:nvPr>
        </p:nvSpPr>
        <p:spPr/>
        <p:txBody>
          <a:bodyPr/>
          <a:lstStyle/>
          <a:p>
            <a:r>
              <a:rPr lang="en-US" dirty="0"/>
              <a:t>Smoke and flares are easy to see from the air. But pilots don’t like them as the smoke can whip around and interfere with their vision at just the wrong second. And the reason that they are deprecated in the ASRC is…</a:t>
            </a:r>
          </a:p>
        </p:txBody>
      </p:sp>
    </p:spTree>
    <p:extLst>
      <p:ext uri="{BB962C8B-B14F-4D97-AF65-F5344CB8AC3E}">
        <p14:creationId xmlns:p14="http://schemas.microsoft.com/office/powerpoint/2010/main" val="37176021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57365E-31A8-4C71-BFEB-4DB7B7F2FAD0}" type="slidenum">
              <a:rPr lang="en-US"/>
              <a:pPr/>
              <a:t>92</a:t>
            </a:fld>
            <a:endParaRPr lang="en-US"/>
          </a:p>
        </p:txBody>
      </p:sp>
      <p:sp>
        <p:nvSpPr>
          <p:cNvPr id="1626114" name="Rectangle 2"/>
          <p:cNvSpPr>
            <a:spLocks noGrp="1" noRot="1" noChangeAspect="1" noChangeArrowheads="1" noTextEdit="1"/>
          </p:cNvSpPr>
          <p:nvPr>
            <p:ph type="sldImg"/>
          </p:nvPr>
        </p:nvSpPr>
        <p:spPr>
          <a:ln/>
        </p:spPr>
      </p:sp>
      <p:sp>
        <p:nvSpPr>
          <p:cNvPr id="1626115" name="Rectangle 3"/>
          <p:cNvSpPr>
            <a:spLocks noGrp="1" noChangeArrowheads="1"/>
          </p:cNvSpPr>
          <p:nvPr>
            <p:ph type="body" idx="1"/>
          </p:nvPr>
        </p:nvSpPr>
        <p:spPr/>
        <p:txBody>
          <a:bodyPr/>
          <a:lstStyle/>
          <a:p>
            <a:pPr algn="l" rtl="0" fontAlgn="base">
              <a:spcBef>
                <a:spcPts val="432"/>
              </a:spcBef>
              <a:spcAft>
                <a:spcPts val="0"/>
              </a:spcAft>
            </a:pPr>
            <a:endParaRPr lang="en-US" dirty="0">
              <a:effectLst/>
            </a:endParaRPr>
          </a:p>
          <a:p>
            <a:pPr algn="l" rtl="0" fontAlgn="base">
              <a:spcBef>
                <a:spcPts val="432"/>
              </a:spcBef>
              <a:spcAft>
                <a:spcPts val="0"/>
              </a:spcAft>
            </a:pPr>
            <a:r>
              <a:rPr lang="en-US" sz="1800" kern="1200" dirty="0">
                <a:solidFill>
                  <a:srgbClr val="000000"/>
                </a:solidFill>
                <a:effectLst/>
                <a:latin typeface="Gill Sans MT" panose="020B0502020104020203" pitchFamily="34" charset="0"/>
                <a:ea typeface="+mn-ea"/>
                <a:cs typeface="+mn-cs"/>
              </a:rPr>
              <a:t>By Keith Conover, used with permission. </a:t>
            </a:r>
            <a:endParaRPr lang="en-US" dirty="0">
              <a:effectLst/>
            </a:endParaRPr>
          </a:p>
          <a:p>
            <a:endParaRPr lang="en-US" dirty="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1B0FD3-B307-465E-B16F-5F492AB1C251}" type="slidenum">
              <a:rPr lang="en-US"/>
              <a:pPr/>
              <a:t>93</a:t>
            </a:fld>
            <a:endParaRPr lang="en-US"/>
          </a:p>
        </p:txBody>
      </p:sp>
      <p:sp>
        <p:nvSpPr>
          <p:cNvPr id="1563650" name="Rectangle 2"/>
          <p:cNvSpPr>
            <a:spLocks noGrp="1" noRot="1" noChangeAspect="1" noChangeArrowheads="1" noTextEdit="1"/>
          </p:cNvSpPr>
          <p:nvPr>
            <p:ph type="sldImg"/>
          </p:nvPr>
        </p:nvSpPr>
        <p:spPr>
          <a:ln/>
        </p:spPr>
      </p:sp>
      <p:sp>
        <p:nvSpPr>
          <p:cNvPr id="1563651" name="Rectangle 3"/>
          <p:cNvSpPr>
            <a:spLocks noGrp="1" noChangeArrowheads="1"/>
          </p:cNvSpPr>
          <p:nvPr>
            <p:ph type="body" idx="1"/>
          </p:nvPr>
        </p:nvSpPr>
        <p:spPr/>
        <p:txBody>
          <a:bodyPr/>
          <a:lstStyle/>
          <a:p>
            <a:r>
              <a:rPr lang="en-US" dirty="0"/>
              <a:t>that we have twice started forest fires trying to use flares and smoke to vector in helicopters. Really. They were smaller than this slide, but still… don’t use smoke or flares unless you are aware of the risks and have your Fire Department tanker handy.  </a:t>
            </a:r>
          </a:p>
          <a:p>
            <a:endParaRPr lang="en-US" dirty="0"/>
          </a:p>
          <a:p>
            <a:r>
              <a:rPr lang="en-US" dirty="0"/>
              <a:t>From Wikimedia Commons.</a:t>
            </a:r>
          </a:p>
          <a:p>
            <a:r>
              <a:rPr lang="en-US" dirty="0"/>
              <a:t>This file is licensed under the Creative Commons Attribution 2.0 Generic license.</a:t>
            </a:r>
          </a:p>
          <a:p>
            <a:r>
              <a:rPr lang="en-US" dirty="0"/>
              <a:t>courtesy Cameron Strandberg from Rocky Mountain House, Alberta, Canada </a:t>
            </a:r>
          </a:p>
        </p:txBody>
      </p:sp>
    </p:spTree>
    <p:extLst>
      <p:ext uri="{BB962C8B-B14F-4D97-AF65-F5344CB8AC3E}">
        <p14:creationId xmlns:p14="http://schemas.microsoft.com/office/powerpoint/2010/main" val="141891753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8BBF1CD-CB37-44B5-B2EE-FECB3E3D4D5A}" type="slidenum">
              <a:rPr lang="en-US"/>
              <a:pPr/>
              <a:t>95</a:t>
            </a:fld>
            <a:endParaRPr lang="en-US"/>
          </a:p>
        </p:txBody>
      </p:sp>
      <p:sp>
        <p:nvSpPr>
          <p:cNvPr id="1546242" name="Rectangle 2"/>
          <p:cNvSpPr>
            <a:spLocks noGrp="1" noRot="1" noChangeAspect="1" noChangeArrowheads="1" noTextEdit="1"/>
          </p:cNvSpPr>
          <p:nvPr>
            <p:ph type="sldImg"/>
          </p:nvPr>
        </p:nvSpPr>
        <p:spPr>
          <a:ln/>
        </p:spPr>
      </p:sp>
      <p:sp>
        <p:nvSpPr>
          <p:cNvPr id="15462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23836717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I don’t have a search dog and I have a headlight with a low setting I have never used a </a:t>
            </a:r>
            <a:r>
              <a:rPr lang="en-US" dirty="0" err="1"/>
              <a:t>Cyalume</a:t>
            </a:r>
            <a:r>
              <a:rPr lang="en-US" dirty="0"/>
              <a:t> stick for SAR. Or much of anything else except Halloween. Anyone use </a:t>
            </a:r>
            <a:r>
              <a:rPr lang="en-US" dirty="0" err="1"/>
              <a:t>Cyalumes</a:t>
            </a:r>
            <a:r>
              <a:rPr lang="en-US" dirty="0"/>
              <a:t> regularly?</a:t>
            </a:r>
          </a:p>
        </p:txBody>
      </p:sp>
      <p:sp>
        <p:nvSpPr>
          <p:cNvPr id="4" name="Slide Number Placeholder 3"/>
          <p:cNvSpPr>
            <a:spLocks noGrp="1"/>
          </p:cNvSpPr>
          <p:nvPr>
            <p:ph type="sldNum" sz="quarter" idx="5"/>
          </p:nvPr>
        </p:nvSpPr>
        <p:spPr/>
        <p:txBody>
          <a:bodyPr/>
          <a:lstStyle/>
          <a:p>
            <a:fld id="{FAAE4C57-1A98-4E17-B2DA-67BCB706D6C0}" type="slidenum">
              <a:rPr lang="en-US" smtClean="0"/>
              <a:pPr/>
              <a:t>96</a:t>
            </a:fld>
            <a:endParaRPr lang="en-US"/>
          </a:p>
        </p:txBody>
      </p:sp>
    </p:spTree>
    <p:extLst>
      <p:ext uri="{BB962C8B-B14F-4D97-AF65-F5344CB8AC3E}">
        <p14:creationId xmlns:p14="http://schemas.microsoft.com/office/powerpoint/2010/main" val="115752476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687282A-E42F-402B-B2C3-927440F1C1AD}" type="slidenum">
              <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98</a:t>
            </a:fld>
            <a:endPar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endParaRPr>
          </a:p>
        </p:txBody>
      </p:sp>
      <p:sp>
        <p:nvSpPr>
          <p:cNvPr id="1420290" name="Rectangle 2"/>
          <p:cNvSpPr>
            <a:spLocks noGrp="1" noRot="1" noChangeAspect="1" noChangeArrowheads="1" noTextEdit="1"/>
          </p:cNvSpPr>
          <p:nvPr>
            <p:ph type="sldImg"/>
          </p:nvPr>
        </p:nvSpPr>
        <p:spPr>
          <a:ln/>
        </p:spPr>
      </p:sp>
      <p:sp>
        <p:nvSpPr>
          <p:cNvPr id="14202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49945586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FFF1ED9-37FB-4FB3-A95A-EF6BC1E01794}" type="slidenum">
              <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99</a:t>
            </a:fld>
            <a:endPar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endParaRPr>
          </a:p>
        </p:txBody>
      </p:sp>
      <p:sp>
        <p:nvSpPr>
          <p:cNvPr id="1560578" name="Rectangle 2"/>
          <p:cNvSpPr>
            <a:spLocks noGrp="1" noRot="1" noChangeAspect="1" noChangeArrowheads="1" noTextEdit="1"/>
          </p:cNvSpPr>
          <p:nvPr>
            <p:ph type="sldImg"/>
          </p:nvPr>
        </p:nvSpPr>
        <p:spPr>
          <a:ln/>
        </p:spPr>
      </p:sp>
      <p:sp>
        <p:nvSpPr>
          <p:cNvPr id="15605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17023837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F5DAABC-3D6C-456B-BFE3-CF33E1301613}" type="slidenum">
              <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100</a:t>
            </a:fld>
            <a:endPar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endParaRPr>
          </a:p>
        </p:txBody>
      </p:sp>
      <p:sp>
        <p:nvSpPr>
          <p:cNvPr id="535554" name="Rectangle 2"/>
          <p:cNvSpPr>
            <a:spLocks noGrp="1" noRot="1" noChangeAspect="1" noChangeArrowheads="1" noTextEdit="1"/>
          </p:cNvSpPr>
          <p:nvPr>
            <p:ph type="sldImg"/>
          </p:nvPr>
        </p:nvSpPr>
        <p:spPr>
          <a:ln/>
        </p:spPr>
      </p:sp>
      <p:sp>
        <p:nvSpPr>
          <p:cNvPr id="5355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8589395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4ECC536-3F36-48E1-ADA1-F92241AC9DFE}" type="slidenum">
              <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endParaRPr>
          </a:p>
        </p:txBody>
      </p:sp>
      <p:sp>
        <p:nvSpPr>
          <p:cNvPr id="1689602" name="Rectangle 2"/>
          <p:cNvSpPr>
            <a:spLocks noGrp="1" noRot="1" noChangeAspect="1" noChangeArrowheads="1" noTextEdit="1"/>
          </p:cNvSpPr>
          <p:nvPr>
            <p:ph type="sldImg"/>
          </p:nvPr>
        </p:nvSpPr>
        <p:spPr>
          <a:ln/>
        </p:spPr>
      </p:sp>
      <p:sp>
        <p:nvSpPr>
          <p:cNvPr id="1689603" name="Rectangle 3"/>
          <p:cNvSpPr>
            <a:spLocks noGrp="1" noChangeArrowheads="1"/>
          </p:cNvSpPr>
          <p:nvPr>
            <p:ph type="body" idx="1"/>
          </p:nvPr>
        </p:nvSpPr>
        <p:spPr/>
        <p:txBody>
          <a:bodyPr/>
          <a:lstStyle/>
          <a:p>
            <a:r>
              <a:rPr lang="en-US" dirty="0"/>
              <a:t>There is an almost-universal set of “prowords” used in radio communications; you can use them over a cellphone as well. </a:t>
            </a:r>
          </a:p>
          <a:p>
            <a:r>
              <a:rPr lang="en-US" dirty="0"/>
              <a:t>This particular combination of prowords is used in bad movies all the time. Why is it stupid?</a:t>
            </a:r>
          </a:p>
          <a:p>
            <a:r>
              <a:rPr lang="en-US" dirty="0"/>
              <a:t>Because it is redundantly repetitive, and it is downright rude.</a:t>
            </a:r>
          </a:p>
          <a:p>
            <a:r>
              <a:rPr lang="en-US" dirty="0"/>
              <a:t>Roger = Message received and understood</a:t>
            </a:r>
          </a:p>
          <a:p>
            <a:r>
              <a:rPr lang="en-US" dirty="0"/>
              <a:t>Wilco = Message received and understood and will comply</a:t>
            </a:r>
          </a:p>
          <a:p>
            <a:r>
              <a:rPr lang="en-US" dirty="0"/>
              <a:t>Over = Go ahead and talk, I’m now listening</a:t>
            </a:r>
          </a:p>
          <a:p>
            <a:r>
              <a:rPr lang="en-US" dirty="0"/>
              <a:t>Out = I’m turning off my radio now</a:t>
            </a:r>
          </a:p>
        </p:txBody>
      </p:sp>
    </p:spTree>
    <p:extLst>
      <p:ext uri="{BB962C8B-B14F-4D97-AF65-F5344CB8AC3E}">
        <p14:creationId xmlns:p14="http://schemas.microsoft.com/office/powerpoint/2010/main" val="350356749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8BBF1CD-CB37-44B5-B2EE-FECB3E3D4D5A}" type="slidenum">
              <a:rPr lang="en-US"/>
              <a:pPr/>
              <a:t>101</a:t>
            </a:fld>
            <a:endParaRPr lang="en-US"/>
          </a:p>
        </p:txBody>
      </p:sp>
      <p:sp>
        <p:nvSpPr>
          <p:cNvPr id="1546242" name="Rectangle 2"/>
          <p:cNvSpPr>
            <a:spLocks noGrp="1" noRot="1" noChangeAspect="1" noChangeArrowheads="1" noTextEdit="1"/>
          </p:cNvSpPr>
          <p:nvPr>
            <p:ph type="sldImg"/>
          </p:nvPr>
        </p:nvSpPr>
        <p:spPr>
          <a:ln/>
        </p:spPr>
      </p:sp>
      <p:sp>
        <p:nvSpPr>
          <p:cNvPr id="154624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412225042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push electrons up and down in an antenna, like in this slinky, they emit electromagnetic waves through space: The faster you jiggle the Slinky, the higher the frequency of the electromagnetic radio waves. Show slinky jiggling, faster </a:t>
            </a:r>
            <a:r>
              <a:rPr lang="en-US"/>
              <a:t>and faster.</a:t>
            </a:r>
            <a:endParaRPr lang="en-US" dirty="0"/>
          </a:p>
        </p:txBody>
      </p:sp>
      <p:sp>
        <p:nvSpPr>
          <p:cNvPr id="4" name="Slide Number Placeholder 3"/>
          <p:cNvSpPr>
            <a:spLocks noGrp="1"/>
          </p:cNvSpPr>
          <p:nvPr>
            <p:ph type="sldNum" sz="quarter" idx="5"/>
          </p:nvPr>
        </p:nvSpPr>
        <p:spPr/>
        <p:txBody>
          <a:bodyPr/>
          <a:lstStyle/>
          <a:p>
            <a:fld id="{FAAE4C57-1A98-4E17-B2DA-67BCB706D6C0}" type="slidenum">
              <a:rPr lang="en-US" smtClean="0"/>
              <a:pPr/>
              <a:t>103</a:t>
            </a:fld>
            <a:endParaRPr lang="en-US"/>
          </a:p>
        </p:txBody>
      </p:sp>
    </p:spTree>
    <p:extLst>
      <p:ext uri="{BB962C8B-B14F-4D97-AF65-F5344CB8AC3E}">
        <p14:creationId xmlns:p14="http://schemas.microsoft.com/office/powerpoint/2010/main" val="144327087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A84A1BC-B8F7-4F2D-9F0E-502ECB55A5D1}" type="slidenum">
              <a:rPr lang="en-US"/>
              <a:pPr/>
              <a:t>104</a:t>
            </a:fld>
            <a:endParaRPr lang="en-US"/>
          </a:p>
        </p:txBody>
      </p:sp>
      <p:sp>
        <p:nvSpPr>
          <p:cNvPr id="1581058" name="Rectangle 2"/>
          <p:cNvSpPr>
            <a:spLocks noGrp="1" noRot="1" noChangeAspect="1" noChangeArrowheads="1" noTextEdit="1"/>
          </p:cNvSpPr>
          <p:nvPr>
            <p:ph type="sldImg"/>
          </p:nvPr>
        </p:nvSpPr>
        <p:spPr>
          <a:ln/>
        </p:spPr>
      </p:sp>
      <p:sp>
        <p:nvSpPr>
          <p:cNvPr id="1581059" name="Rectangle 3"/>
          <p:cNvSpPr>
            <a:spLocks noGrp="1" noChangeArrowheads="1"/>
          </p:cNvSpPr>
          <p:nvPr>
            <p:ph type="body" idx="1"/>
          </p:nvPr>
        </p:nvSpPr>
        <p:spPr/>
        <p:txBody>
          <a:bodyPr/>
          <a:lstStyle/>
          <a:p>
            <a:r>
              <a:rPr lang="en-US" dirty="0"/>
              <a:t>Like this. Please don’t have a seizure.</a:t>
            </a:r>
          </a:p>
          <a:p>
            <a:endParaRPr lang="en-US" dirty="0"/>
          </a:p>
          <a:p>
            <a:r>
              <a:rPr lang="en-US" dirty="0"/>
              <a:t>This file is made available under the Creative Commons CC0 1.0 Universal Public Domain Dedication.</a:t>
            </a:r>
          </a:p>
          <a:p>
            <a:r>
              <a:rPr lang="en-US" dirty="0"/>
              <a:t>Via Wikimedia Commons courtesy user </a:t>
            </a:r>
            <a:r>
              <a:rPr lang="en-US" dirty="0" err="1"/>
              <a:t>Chetvorno</a:t>
            </a:r>
            <a:r>
              <a:rPr lang="en-US" dirty="0"/>
              <a:t>.</a:t>
            </a:r>
          </a:p>
          <a:p>
            <a:endParaRPr lang="en-US" dirty="0"/>
          </a:p>
          <a:p>
            <a:endParaRPr lang="en-US" dirty="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536CDA-B07E-4183-9900-C9891EAD8421}" type="slidenum">
              <a:rPr lang="en-US"/>
              <a:pPr/>
              <a:t>105</a:t>
            </a:fld>
            <a:endParaRPr lang="en-US"/>
          </a:p>
        </p:txBody>
      </p:sp>
      <p:sp>
        <p:nvSpPr>
          <p:cNvPr id="1352706" name="Rectangle 2"/>
          <p:cNvSpPr>
            <a:spLocks noGrp="1" noRot="1" noChangeAspect="1" noChangeArrowheads="1" noTextEdit="1"/>
          </p:cNvSpPr>
          <p:nvPr>
            <p:ph type="sldImg"/>
          </p:nvPr>
        </p:nvSpPr>
        <p:spPr>
          <a:ln/>
        </p:spPr>
      </p:sp>
      <p:sp>
        <p:nvSpPr>
          <p:cNvPr id="1352707" name="Rectangle 3"/>
          <p:cNvSpPr>
            <a:spLocks noGrp="1" noChangeArrowheads="1"/>
          </p:cNvSpPr>
          <p:nvPr>
            <p:ph type="body" idx="1"/>
          </p:nvPr>
        </p:nvSpPr>
        <p:spPr/>
        <p:txBody>
          <a:bodyPr/>
          <a:lstStyle/>
          <a:p>
            <a:r>
              <a:rPr lang="en-US" dirty="0"/>
              <a:t>Frequency and wavelength are inversely related. The lower the frequency, the longer the wavelength. And the lower the frequency, the longer an antenna needs to be. The frequencies we use, around 155 MHz, are very close to the ham 144-147 MHz band, which is called the “two-meter” band, because the wavelength is about two meters. The constant that governs the relation between wavelength and frequency is the speed of light, which is also the speed of radio waves. </a:t>
            </a:r>
          </a:p>
          <a:p>
            <a:endParaRPr lang="en-US" dirty="0"/>
          </a:p>
          <a:p>
            <a:r>
              <a:rPr lang="en-US" dirty="0"/>
              <a:t>From Keith Conover, used with permission. </a:t>
            </a: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1B0FD3-B307-465E-B16F-5F492AB1C251}" type="slidenum">
              <a:rPr lang="en-US"/>
              <a:pPr/>
              <a:t>106</a:t>
            </a:fld>
            <a:endParaRPr lang="en-US"/>
          </a:p>
        </p:txBody>
      </p:sp>
      <p:sp>
        <p:nvSpPr>
          <p:cNvPr id="1563650" name="Rectangle 2"/>
          <p:cNvSpPr>
            <a:spLocks noGrp="1" noRot="1" noChangeAspect="1" noChangeArrowheads="1" noTextEdit="1"/>
          </p:cNvSpPr>
          <p:nvPr>
            <p:ph type="sldImg"/>
          </p:nvPr>
        </p:nvSpPr>
        <p:spPr>
          <a:ln/>
        </p:spPr>
      </p:sp>
      <p:sp>
        <p:nvSpPr>
          <p:cNvPr id="1563651" name="Rectangle 3"/>
          <p:cNvSpPr>
            <a:spLocks noGrp="1" noChangeArrowheads="1"/>
          </p:cNvSpPr>
          <p:nvPr>
            <p:ph type="body" idx="1"/>
          </p:nvPr>
        </p:nvSpPr>
        <p:spPr/>
        <p:txBody>
          <a:bodyPr/>
          <a:lstStyle/>
          <a:p>
            <a:r>
              <a:rPr lang="en-US" dirty="0"/>
              <a:t>Infrared warming you from a hot stove or the sun, visible light, radio waves, X-rays and gamma rays… all are electromagnetic waves.</a:t>
            </a:r>
          </a:p>
          <a:p>
            <a:endParaRPr lang="en-US" dirty="0"/>
          </a:p>
          <a:p>
            <a:r>
              <a:rPr lang="en-US" dirty="0"/>
              <a:t>This file is licensed under the Creative Commons Attribution-Share Alike 4.0 International license.</a:t>
            </a:r>
          </a:p>
          <a:p>
            <a:r>
              <a:rPr lang="en-US" dirty="0"/>
              <a:t>Courtesy user Ander032.</a:t>
            </a:r>
          </a:p>
          <a:p>
            <a:r>
              <a:rPr lang="en-US" dirty="0"/>
              <a:t>Espektro_elektromagnetiko_osoa.jpg </a:t>
            </a:r>
          </a:p>
        </p:txBody>
      </p:sp>
    </p:spTree>
    <p:extLst>
      <p:ext uri="{BB962C8B-B14F-4D97-AF65-F5344CB8AC3E}">
        <p14:creationId xmlns:p14="http://schemas.microsoft.com/office/powerpoint/2010/main" val="29583883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1B0FD3-B307-465E-B16F-5F492AB1C251}" type="slidenum">
              <a:rPr lang="en-US"/>
              <a:pPr/>
              <a:t>107</a:t>
            </a:fld>
            <a:endParaRPr lang="en-US"/>
          </a:p>
        </p:txBody>
      </p:sp>
      <p:sp>
        <p:nvSpPr>
          <p:cNvPr id="1563650" name="Rectangle 2"/>
          <p:cNvSpPr>
            <a:spLocks noGrp="1" noRot="1" noChangeAspect="1" noChangeArrowheads="1" noTextEdit="1"/>
          </p:cNvSpPr>
          <p:nvPr>
            <p:ph type="sldImg"/>
          </p:nvPr>
        </p:nvSpPr>
        <p:spPr>
          <a:ln/>
        </p:spPr>
      </p:sp>
      <p:sp>
        <p:nvSpPr>
          <p:cNvPr id="1563651" name="Rectangle 3"/>
          <p:cNvSpPr>
            <a:spLocks noGrp="1" noChangeArrowheads="1"/>
          </p:cNvSpPr>
          <p:nvPr>
            <p:ph type="body" idx="1"/>
          </p:nvPr>
        </p:nvSpPr>
        <p:spPr/>
        <p:txBody>
          <a:bodyPr/>
          <a:lstStyle/>
          <a:p>
            <a:r>
              <a:rPr lang="en-US" dirty="0"/>
              <a:t>Here is another way to visualize frequency versus color, and the variation continues to the right and eventually gets to radio frequencies. </a:t>
            </a:r>
          </a:p>
          <a:p>
            <a:endParaRPr lang="en-US" dirty="0"/>
          </a:p>
          <a:p>
            <a:r>
              <a:rPr lang="en-US" dirty="0"/>
              <a:t>Via Wikimedia Commons: Spectre_detail.png</a:t>
            </a:r>
          </a:p>
          <a:p>
            <a:r>
              <a:rPr lang="en-US" dirty="0"/>
              <a:t>This file is licensed under the Creative Commons Attribution-Share Alike 3.0 </a:t>
            </a:r>
            <a:r>
              <a:rPr lang="en-US" dirty="0" err="1"/>
              <a:t>Unported</a:t>
            </a:r>
            <a:r>
              <a:rPr lang="en-US" dirty="0"/>
              <a:t> license.</a:t>
            </a:r>
          </a:p>
          <a:p>
            <a:r>
              <a:rPr lang="en-US" dirty="0"/>
              <a:t>Courtesy user </a:t>
            </a:r>
            <a:r>
              <a:rPr lang="en-US" dirty="0" err="1"/>
              <a:t>Timichal</a:t>
            </a:r>
            <a:r>
              <a:rPr lang="en-US" dirty="0"/>
              <a:t>.</a:t>
            </a:r>
          </a:p>
        </p:txBody>
      </p:sp>
    </p:spTree>
    <p:extLst>
      <p:ext uri="{BB962C8B-B14F-4D97-AF65-F5344CB8AC3E}">
        <p14:creationId xmlns:p14="http://schemas.microsoft.com/office/powerpoint/2010/main" val="179967108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1B0FD3-B307-465E-B16F-5F492AB1C251}" type="slidenum">
              <a:rPr lang="en-US"/>
              <a:pPr/>
              <a:t>108</a:t>
            </a:fld>
            <a:endParaRPr lang="en-US"/>
          </a:p>
        </p:txBody>
      </p:sp>
      <p:sp>
        <p:nvSpPr>
          <p:cNvPr id="1563650" name="Rectangle 2"/>
          <p:cNvSpPr>
            <a:spLocks noGrp="1" noRot="1" noChangeAspect="1" noChangeArrowheads="1" noTextEdit="1"/>
          </p:cNvSpPr>
          <p:nvPr>
            <p:ph type="sldImg"/>
          </p:nvPr>
        </p:nvSpPr>
        <p:spPr>
          <a:ln/>
        </p:spPr>
      </p:sp>
      <p:sp>
        <p:nvSpPr>
          <p:cNvPr id="1563651" name="Rectangle 3"/>
          <p:cNvSpPr>
            <a:spLocks noGrp="1" noChangeArrowheads="1"/>
          </p:cNvSpPr>
          <p:nvPr>
            <p:ph type="body" idx="1"/>
          </p:nvPr>
        </p:nvSpPr>
        <p:spPr/>
        <p:txBody>
          <a:bodyPr/>
          <a:lstStyle/>
          <a:p>
            <a:r>
              <a:rPr lang="en-US" dirty="0"/>
              <a:t>Randall Munro’s XKCD.com, of course, provides the most entertaining map of the electromagnetic spectrum. </a:t>
            </a:r>
          </a:p>
          <a:p>
            <a:endParaRPr lang="en-US" dirty="0"/>
          </a:p>
          <a:p>
            <a:r>
              <a:rPr lang="en-US" dirty="0"/>
              <a:t>Courtesy xkcd.com, used with permission. </a:t>
            </a:r>
          </a:p>
        </p:txBody>
      </p:sp>
    </p:spTree>
    <p:extLst>
      <p:ext uri="{BB962C8B-B14F-4D97-AF65-F5344CB8AC3E}">
        <p14:creationId xmlns:p14="http://schemas.microsoft.com/office/powerpoint/2010/main" val="262804161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715775E-F444-47A9-8C0A-1CC1FEDCE365}" type="slidenum">
              <a:rPr lang="en-US"/>
              <a:pPr/>
              <a:t>109</a:t>
            </a:fld>
            <a:endParaRPr lang="en-US"/>
          </a:p>
        </p:txBody>
      </p:sp>
      <p:sp>
        <p:nvSpPr>
          <p:cNvPr id="1569794" name="Rectangle 2"/>
          <p:cNvSpPr>
            <a:spLocks noGrp="1" noRot="1" noChangeAspect="1" noChangeArrowheads="1" noTextEdit="1"/>
          </p:cNvSpPr>
          <p:nvPr>
            <p:ph type="sldImg"/>
          </p:nvPr>
        </p:nvSpPr>
        <p:spPr>
          <a:ln/>
        </p:spPr>
      </p:sp>
      <p:sp>
        <p:nvSpPr>
          <p:cNvPr id="1569795" name="Rectangle 3"/>
          <p:cNvSpPr>
            <a:spLocks noGrp="1" noChangeArrowheads="1"/>
          </p:cNvSpPr>
          <p:nvPr>
            <p:ph type="body" idx="1"/>
          </p:nvPr>
        </p:nvSpPr>
        <p:spPr/>
        <p:txBody>
          <a:bodyPr/>
          <a:lstStyle/>
          <a:p>
            <a:r>
              <a:rPr lang="en-US" dirty="0"/>
              <a:t>We almost always use VHF (very high frequency) for the ASRC “Special Emergency” radio frequencies, but we use UHF (ultra high frequency) for our cellphones on </a:t>
            </a:r>
            <a:r>
              <a:rPr lang="en-US" dirty="0" err="1"/>
              <a:t>on</a:t>
            </a:r>
            <a:r>
              <a:rPr lang="en-US" dirty="0"/>
              <a:t> personal FRS radios.</a:t>
            </a:r>
          </a:p>
          <a:p>
            <a:r>
              <a:rPr lang="en-US" dirty="0"/>
              <a:t>While we have high-powered (5 watt) handhelds for formal training and missions, people often use UHF Family Radio Service (FRS) radios which are cheap and require no licensing. FRS radios are limited to 2 Watts on channel 1-7 and channels 15–22. Previously, FRS radios were limited to 500 milliwatts so older FRS radios may be limited to this power output. That’s a tenth of the Part 93 type-accepted radios we routinely use on our Special Emergency frequencies, so they are not very powerful. All 22 FRS UHF channels around 462 and 467 MHz are also shared with the General Mobile Radio Service (GMRS). GMRS requires a personal license. GMRS radios may operate up to 50 watts, and may use repeaters. </a:t>
            </a:r>
          </a:p>
          <a:p>
            <a:r>
              <a:rPr lang="en-US" dirty="0"/>
              <a:t>Programmable dual-band VHF/UHF radios that the ASRC tends to use, both mobile and handheld, tend to be able to operate on FRS/GMRS radio frequencies. </a:t>
            </a:r>
          </a:p>
          <a:p>
            <a:endParaRPr lang="en-US" dirty="0"/>
          </a:p>
          <a:p>
            <a:endParaRPr lang="en-US" dirty="0"/>
          </a:p>
          <a:p>
            <a:endParaRPr lang="en-US" dirty="0"/>
          </a:p>
          <a:p>
            <a:endParaRPr lang="en-US" dirty="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571A7C-2B7E-4BF0-8AE5-E47BA5E2A56A}" type="slidenum">
              <a:rPr lang="en-US"/>
              <a:pPr/>
              <a:t>110</a:t>
            </a:fld>
            <a:endParaRPr lang="en-US"/>
          </a:p>
        </p:txBody>
      </p:sp>
      <p:sp>
        <p:nvSpPr>
          <p:cNvPr id="1575938" name="Rectangle 2"/>
          <p:cNvSpPr>
            <a:spLocks noGrp="1" noRot="1" noChangeAspect="1" noChangeArrowheads="1" noTextEdit="1"/>
          </p:cNvSpPr>
          <p:nvPr>
            <p:ph type="sldImg"/>
          </p:nvPr>
        </p:nvSpPr>
        <p:spPr>
          <a:ln/>
        </p:spPr>
      </p:sp>
      <p:sp>
        <p:nvSpPr>
          <p:cNvPr id="1575939" name="Rectangle 3"/>
          <p:cNvSpPr>
            <a:spLocks noGrp="1" noChangeArrowheads="1"/>
          </p:cNvSpPr>
          <p:nvPr>
            <p:ph type="body" idx="1"/>
          </p:nvPr>
        </p:nvSpPr>
        <p:spPr/>
        <p:txBody>
          <a:bodyPr/>
          <a:lstStyle/>
          <a:p>
            <a:r>
              <a:rPr lang="en-US" dirty="0"/>
              <a:t>Many frequencies and frequency bands are known by names. This table is from my 1977 SAR textbook and you can access the communications chapter, or for that matter the whole thing, online…</a:t>
            </a:r>
          </a:p>
          <a:p>
            <a:endParaRPr lang="en-US" dirty="0"/>
          </a:p>
          <a:p>
            <a:r>
              <a:rPr lang="en-US" dirty="0"/>
              <a:t>This hasn’t changed all that much from 1977, except for the addition of 800 MHz </a:t>
            </a:r>
            <a:r>
              <a:rPr lang="en-US" b="1" i="1" dirty="0"/>
              <a:t>trunked systems</a:t>
            </a:r>
            <a:r>
              <a:rPr lang="en-US" dirty="0"/>
              <a:t>.  Trunked systems are sort of halfway between our “regular” radios and a cellphone system. The system assigns frequencies to a transmitting radio “on the fly” and so they channels don’t correspond with specific frequencies. The channels are usually called “</a:t>
            </a:r>
            <a:r>
              <a:rPr lang="en-US" dirty="0" err="1"/>
              <a:t>talkgroups</a:t>
            </a:r>
            <a:r>
              <a:rPr lang="en-US" dirty="0"/>
              <a:t>.” The ASRC doesn’t use trunked systems, but someone from an organization that uses a trunked system sometimes works with us. Our radios will never work with 800 MHz trunked systems.</a:t>
            </a:r>
          </a:p>
          <a:p>
            <a:endParaRPr lang="en-US" dirty="0"/>
          </a:p>
          <a:p>
            <a:r>
              <a:rPr lang="en-US" dirty="0"/>
              <a:t>One other change: there are now Federal interoperability channels that we are allowed to use to communicate with other public safety agencies when needed. There are some of these channels on both VHF and UHF that many of our radios can access. They tend to have channel names like VTAC. Many but not all other public safety agencies have these channels programmed in their radios. </a:t>
            </a:r>
          </a:p>
          <a:p>
            <a:endParaRPr lang="en-US" dirty="0"/>
          </a:p>
          <a:p>
            <a:r>
              <a:rPr lang="en-US" dirty="0"/>
              <a:t>From Ground Search and Rescue by Keith Conover, used with permission. </a:t>
            </a: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VHF Federal interoperability channels we can use for missions or training without specifically being licensed for them. </a:t>
            </a:r>
          </a:p>
        </p:txBody>
      </p:sp>
      <p:sp>
        <p:nvSpPr>
          <p:cNvPr id="4" name="Slide Number Placeholder 3"/>
          <p:cNvSpPr>
            <a:spLocks noGrp="1"/>
          </p:cNvSpPr>
          <p:nvPr>
            <p:ph type="sldNum" sz="quarter" idx="5"/>
          </p:nvPr>
        </p:nvSpPr>
        <p:spPr/>
        <p:txBody>
          <a:bodyPr/>
          <a:lstStyle/>
          <a:p>
            <a:fld id="{FAAE4C57-1A98-4E17-B2DA-67BCB706D6C0}" type="slidenum">
              <a:rPr lang="en-US" smtClean="0"/>
              <a:pPr/>
              <a:t>111</a:t>
            </a:fld>
            <a:endParaRPr lang="en-US"/>
          </a:p>
        </p:txBody>
      </p:sp>
    </p:spTree>
    <p:extLst>
      <p:ext uri="{BB962C8B-B14F-4D97-AF65-F5344CB8AC3E}">
        <p14:creationId xmlns:p14="http://schemas.microsoft.com/office/powerpoint/2010/main" val="22221257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http://creativecommons.org/licenses/by/4.0/" TargetMode="External"/><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918857" y="1654925"/>
            <a:ext cx="5225143" cy="2208666"/>
          </a:xfrm>
          <a:effectLst>
            <a:glow rad="228600">
              <a:schemeClr val="accent3">
                <a:satMod val="175000"/>
                <a:alpha val="40000"/>
              </a:schemeClr>
            </a:glow>
          </a:effectLst>
        </p:spPr>
        <p:txBody>
          <a:bodyPr anchor="b"/>
          <a:lstStyle>
            <a:lvl1pPr algn="ctr">
              <a:defRPr sz="6000" b="0">
                <a:effectLst>
                  <a:glow rad="76200">
                    <a:schemeClr val="tx1">
                      <a:lumMod val="75000"/>
                      <a:lumOff val="25000"/>
                      <a:alpha val="40000"/>
                    </a:schemeClr>
                  </a:glow>
                </a:effectLst>
              </a:defRPr>
            </a:lvl1pPr>
          </a:lstStyle>
          <a:p>
            <a:r>
              <a:rPr lang="en-US"/>
              <a:t>Click to edit Master title style</a:t>
            </a:r>
            <a:endParaRPr lang="en-US" dirty="0"/>
          </a:p>
        </p:txBody>
      </p:sp>
      <p:sp>
        <p:nvSpPr>
          <p:cNvPr id="3" name="Subtitle 2"/>
          <p:cNvSpPr>
            <a:spLocks noGrp="1"/>
          </p:cNvSpPr>
          <p:nvPr>
            <p:ph type="subTitle" idx="1"/>
          </p:nvPr>
        </p:nvSpPr>
        <p:spPr>
          <a:xfrm>
            <a:off x="2200589" y="4466491"/>
            <a:ext cx="6355582" cy="1346767"/>
          </a:xfrm>
          <a:effectLst>
            <a:glow rad="228600">
              <a:schemeClr val="bg1">
                <a:alpha val="40000"/>
              </a:schemeClr>
            </a:glow>
          </a:effectLst>
        </p:spPr>
        <p:txBody>
          <a:bodyPr>
            <a:normAutofit/>
          </a:bodyPr>
          <a:lstStyle>
            <a:lvl1pPr marL="0" indent="0" algn="ctr">
              <a:buNone/>
              <a:defRPr sz="3200">
                <a:solidFill>
                  <a:srgbClr val="003399"/>
                </a:solidFill>
                <a:effectLst>
                  <a:glow rad="38100">
                    <a:schemeClr val="bg1">
                      <a:alpha val="60000"/>
                    </a:schemeClr>
                  </a:glo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9" name="Rectangle 4"/>
          <p:cNvSpPr>
            <a:spLocks noGrp="1" noChangeArrowheads="1"/>
          </p:cNvSpPr>
          <p:nvPr>
            <p:ph type="dt" sz="half" idx="10"/>
          </p:nvPr>
        </p:nvSpPr>
        <p:spPr>
          <a:xfrm>
            <a:off x="1397876" y="6248400"/>
            <a:ext cx="1040524" cy="457200"/>
          </a:xfrm>
          <a:prstGeom prst="rect">
            <a:avLst/>
          </a:prstGeom>
          <a:ln/>
        </p:spPr>
        <p:txBody>
          <a:bodyPr/>
          <a:lstStyle>
            <a:lvl1pPr algn="l">
              <a:buNone/>
              <a:defRPr sz="1800" b="0" i="0">
                <a:solidFill>
                  <a:srgbClr val="003399"/>
                </a:solidFill>
                <a:latin typeface="Georgia" panose="02040502050405020303" pitchFamily="18" charset="0"/>
              </a:defRPr>
            </a:lvl1pPr>
          </a:lstStyle>
          <a:p>
            <a:pPr>
              <a:defRPr/>
            </a:pPr>
            <a:r>
              <a:rPr lang="en-US" altLang="en-US"/>
              <a:t>4/26/17</a:t>
            </a:r>
            <a:endParaRPr lang="en-US" altLang="en-US" dirty="0"/>
          </a:p>
        </p:txBody>
      </p:sp>
      <p:sp>
        <p:nvSpPr>
          <p:cNvPr id="10" name="Rectangle 5"/>
          <p:cNvSpPr txBox="1">
            <a:spLocks noChangeArrowheads="1"/>
          </p:cNvSpPr>
          <p:nvPr/>
        </p:nvSpPr>
        <p:spPr>
          <a:xfrm>
            <a:off x="2474641" y="6248400"/>
            <a:ext cx="2592659" cy="546100"/>
          </a:xfrm>
          <a:prstGeom prst="rect">
            <a:avLst/>
          </a:prstGeom>
          <a:ln/>
        </p:spPr>
        <p:txBody>
          <a:bodyPr/>
          <a:lstStyle>
            <a:defPPr>
              <a:defRPr lang="en-US"/>
            </a:defPPr>
            <a:lvl1pPr marL="0" algn="l" defTabSz="457200" rtl="0" eaLnBrk="1" latinLnBrk="0" hangingPunct="1">
              <a:buNone/>
              <a:defRPr sz="1100" b="0" i="0" kern="1200">
                <a:solidFill>
                  <a:schemeClr val="accent2">
                    <a:lumMod val="75000"/>
                  </a:schemeClr>
                </a:solidFill>
                <a:latin typeface="Georgia" panose="02040502050405020303" pitchFamily="18"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914400" rtl="0" eaLnBrk="0" fontAlgn="base" latinLnBrk="0" hangingPunct="0">
              <a:lnSpc>
                <a:spcPct val="100000"/>
              </a:lnSpc>
              <a:spcBef>
                <a:spcPct val="20000"/>
              </a:spcBef>
              <a:spcAft>
                <a:spcPct val="0"/>
              </a:spcAft>
              <a:buClrTx/>
              <a:buSzTx/>
              <a:buFontTx/>
              <a:buNone/>
              <a:tabLst/>
              <a:defRPr/>
            </a:pPr>
            <a:r>
              <a:rPr kumimoji="0" lang="en-US" altLang="en-US" sz="1100" b="0" i="0" u="none" strike="noStrike" kern="1200" cap="none" spc="0" normalizeH="0" baseline="0" noProof="0" dirty="0">
                <a:ln>
                  <a:noFill/>
                </a:ln>
                <a:solidFill>
                  <a:srgbClr val="3333CC">
                    <a:lumMod val="75000"/>
                  </a:srgbClr>
                </a:solidFill>
                <a:effectLst/>
                <a:uLnTx/>
                <a:uFillTx/>
                <a:latin typeface="Georgia" panose="02040502050405020303" pitchFamily="18" charset="0"/>
                <a:ea typeface="+mn-ea"/>
                <a:cs typeface="+mn-cs"/>
              </a:rPr>
              <a:t>Slide masters licensed under a </a:t>
            </a:r>
            <a:r>
              <a:rPr kumimoji="0" lang="en-US" altLang="en-US" sz="1100" b="0" i="0" u="none" strike="noStrike" kern="1200" cap="none" spc="0" normalizeH="0" baseline="0" noProof="0" dirty="0">
                <a:ln>
                  <a:noFill/>
                </a:ln>
                <a:solidFill>
                  <a:srgbClr val="3333CC">
                    <a:lumMod val="75000"/>
                  </a:srgbClr>
                </a:solidFill>
                <a:effectLst/>
                <a:uLnTx/>
                <a:uFillTx/>
                <a:latin typeface="Georgia" panose="02040502050405020303" pitchFamily="18" charset="0"/>
                <a:ea typeface="+mn-ea"/>
                <a:cs typeface="+mn-cs"/>
                <a:hlinkClick r:id="rId3"/>
              </a:rPr>
              <a:t>Creative Commons Attribution 4.0 International License</a:t>
            </a:r>
            <a:r>
              <a:rPr kumimoji="0" lang="en-US" altLang="en-US" sz="1100" b="0" i="0" u="none" strike="noStrike" kern="1200" cap="none" spc="0" normalizeH="0" baseline="0" noProof="0" dirty="0">
                <a:ln>
                  <a:noFill/>
                </a:ln>
                <a:solidFill>
                  <a:srgbClr val="3333CC">
                    <a:lumMod val="75000"/>
                  </a:srgbClr>
                </a:solidFill>
                <a:effectLst/>
                <a:uLnTx/>
                <a:uFillTx/>
                <a:latin typeface="Georgia" panose="02040502050405020303" pitchFamily="18" charset="0"/>
                <a:ea typeface="+mn-ea"/>
                <a:cs typeface="+mn-cs"/>
              </a:rPr>
              <a:t> by the ASRC.</a:t>
            </a:r>
          </a:p>
        </p:txBody>
      </p:sp>
      <p:sp>
        <p:nvSpPr>
          <p:cNvPr id="12" name="Rectangle 6"/>
          <p:cNvSpPr txBox="1">
            <a:spLocks noChangeArrowheads="1"/>
          </p:cNvSpPr>
          <p:nvPr/>
        </p:nvSpPr>
        <p:spPr>
          <a:xfrm>
            <a:off x="8382000" y="6248400"/>
            <a:ext cx="609600" cy="457200"/>
          </a:xfrm>
          <a:prstGeom prst="rect">
            <a:avLst/>
          </a:prstGeom>
          <a:ln/>
        </p:spPr>
        <p:txBody>
          <a:bodyPr/>
          <a:lstStyle>
            <a:defPPr>
              <a:defRPr lang="en-US"/>
            </a:defPPr>
            <a:lvl1pPr marL="0" algn="r" defTabSz="457200" rtl="0" eaLnBrk="1" latinLnBrk="0" hangingPunct="1">
              <a:buNone/>
              <a:defRPr sz="2000" b="0" i="0" kern="1200">
                <a:solidFill>
                  <a:schemeClr val="accent2">
                    <a:lumMod val="7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eaLnBrk="0" fontAlgn="base" hangingPunct="0">
              <a:spcBef>
                <a:spcPct val="20000"/>
              </a:spcBef>
              <a:spcAft>
                <a:spcPct val="0"/>
              </a:spcAft>
              <a:defRPr/>
            </a:pPr>
            <a:fld id="{28E1356C-5422-4EED-A7CB-C7FDE19DFFA2}" type="slidenum">
              <a:rPr lang="en-US" altLang="en-US" smtClean="0">
                <a:solidFill>
                  <a:srgbClr val="3333CC">
                    <a:lumMod val="75000"/>
                  </a:srgbClr>
                </a:solidFill>
                <a:latin typeface="Georgia" panose="02040502050405020303"/>
              </a:rPr>
              <a:pPr defTabSz="914400" eaLnBrk="0" fontAlgn="base" hangingPunct="0">
                <a:spcBef>
                  <a:spcPct val="20000"/>
                </a:spcBef>
                <a:spcAft>
                  <a:spcPct val="0"/>
                </a:spcAft>
                <a:defRPr/>
              </a:pPr>
              <a:t>‹#›</a:t>
            </a:fld>
            <a:endParaRPr lang="en-US" altLang="en-US" dirty="0">
              <a:solidFill>
                <a:srgbClr val="3333CC">
                  <a:lumMod val="75000"/>
                </a:srgbClr>
              </a:solidFill>
              <a:latin typeface="Georgia" panose="02040502050405020303"/>
            </a:endParaRPr>
          </a:p>
        </p:txBody>
      </p:sp>
      <p:pic>
        <p:nvPicPr>
          <p:cNvPr id="5" name="Picture 4">
            <a:extLst>
              <a:ext uri="{FF2B5EF4-FFF2-40B4-BE49-F238E27FC236}">
                <a16:creationId xmlns:a16="http://schemas.microsoft.com/office/drawing/2014/main" id="{E30F3DF0-C261-47B6-8A0D-317DF2F925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28" y="908050"/>
            <a:ext cx="2478146" cy="2425700"/>
          </a:xfrm>
          <a:prstGeom prst="rect">
            <a:avLst/>
          </a:prstGeom>
        </p:spPr>
      </p:pic>
      <p:sp>
        <p:nvSpPr>
          <p:cNvPr id="13" name="Rectangle 5">
            <a:extLst>
              <a:ext uri="{FF2B5EF4-FFF2-40B4-BE49-F238E27FC236}">
                <a16:creationId xmlns:a16="http://schemas.microsoft.com/office/drawing/2014/main" id="{33147D57-6448-42BB-B7F1-F614334888AC}"/>
              </a:ext>
            </a:extLst>
          </p:cNvPr>
          <p:cNvSpPr txBox="1">
            <a:spLocks noChangeArrowheads="1"/>
          </p:cNvSpPr>
          <p:nvPr/>
        </p:nvSpPr>
        <p:spPr>
          <a:xfrm>
            <a:off x="5067300" y="6248400"/>
            <a:ext cx="3181351" cy="546100"/>
          </a:xfrm>
          <a:prstGeom prst="rect">
            <a:avLst/>
          </a:prstGeom>
          <a:ln/>
        </p:spPr>
        <p:txBody>
          <a:bodyPr/>
          <a:lstStyle>
            <a:defPPr>
              <a:defRPr lang="en-US"/>
            </a:defPPr>
            <a:lvl1pPr marL="0" algn="l" defTabSz="457200" rtl="0" eaLnBrk="1" latinLnBrk="0" hangingPunct="1">
              <a:buNone/>
              <a:defRPr sz="1100" b="0" i="0" kern="1200">
                <a:solidFill>
                  <a:schemeClr val="accent2">
                    <a:lumMod val="75000"/>
                  </a:schemeClr>
                </a:solidFill>
                <a:latin typeface="Georgia" panose="02040502050405020303" pitchFamily="18"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914400" rtl="0" eaLnBrk="0" fontAlgn="base" latinLnBrk="0" hangingPunct="0">
              <a:lnSpc>
                <a:spcPct val="100000"/>
              </a:lnSpc>
              <a:spcBef>
                <a:spcPct val="20000"/>
              </a:spcBef>
              <a:spcAft>
                <a:spcPct val="0"/>
              </a:spcAft>
              <a:buClrTx/>
              <a:buSzTx/>
              <a:buFontTx/>
              <a:buNone/>
              <a:tabLst/>
              <a:defRPr/>
            </a:pPr>
            <a:r>
              <a:rPr kumimoji="0" lang="en-US" altLang="en-US" sz="1100" b="0" i="0" u="none" strike="noStrike" kern="1200" cap="none" spc="0" normalizeH="0" baseline="0" noProof="0" dirty="0">
                <a:ln>
                  <a:noFill/>
                </a:ln>
                <a:solidFill>
                  <a:srgbClr val="3333CC">
                    <a:lumMod val="75000"/>
                  </a:srgbClr>
                </a:solidFill>
                <a:effectLst/>
                <a:uLnTx/>
                <a:uFillTx/>
                <a:latin typeface="Georgia" panose="02040502050405020303" pitchFamily="18" charset="0"/>
                <a:ea typeface="+mn-ea"/>
                <a:cs typeface="+mn-cs"/>
              </a:rPr>
              <a:t>Presentation licensed under a CC BY-NC-SA 4.0 license by Keith Conover; copyrighted material from G. Harrison used with permission. </a:t>
            </a:r>
          </a:p>
        </p:txBody>
      </p:sp>
    </p:spTree>
    <p:extLst>
      <p:ext uri="{BB962C8B-B14F-4D97-AF65-F5344CB8AC3E}">
        <p14:creationId xmlns:p14="http://schemas.microsoft.com/office/powerpoint/2010/main" val="1187377202"/>
      </p:ext>
    </p:extLst>
  </p:cSld>
  <p:clrMapOvr>
    <a:masterClrMapping/>
  </p:clrMapOvr>
  <p:transition>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Custom Layout">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50496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152400"/>
            <a:ext cx="6781800" cy="1143000"/>
          </a:xfrm>
        </p:spPr>
        <p:txBody>
          <a:bodyPr/>
          <a:lstStyle/>
          <a:p>
            <a:r>
              <a:rPr lang="en-US"/>
              <a:t>Click to edit Master title style</a:t>
            </a:r>
          </a:p>
        </p:txBody>
      </p:sp>
      <p:sp>
        <p:nvSpPr>
          <p:cNvPr id="3" name="Text Placeholder 2"/>
          <p:cNvSpPr>
            <a:spLocks noGrp="1"/>
          </p:cNvSpPr>
          <p:nvPr>
            <p:ph type="body" sz="half" idx="1"/>
          </p:nvPr>
        </p:nvSpPr>
        <p:spPr>
          <a:xfrm>
            <a:off x="381000" y="2057400"/>
            <a:ext cx="40767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2057400"/>
            <a:ext cx="40767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26725600"/>
      </p:ext>
    </p:extLst>
  </p:cSld>
  <p:clrMapOvr>
    <a:masterClrMapping/>
  </p:clrMapOvr>
  <p:transition>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F7B9A-92C2-4D75-81A4-DD8D654B4163}"/>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06D1DF0-B876-420C-A38F-63436EA339EC}"/>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3">
            <a:extLst>
              <a:ext uri="{FF2B5EF4-FFF2-40B4-BE49-F238E27FC236}">
                <a16:creationId xmlns:a16="http://schemas.microsoft.com/office/drawing/2014/main" id="{27821F1C-DBE2-4CED-BC91-CCEF83528229}"/>
              </a:ext>
            </a:extLst>
          </p:cNvPr>
          <p:cNvSpPr>
            <a:spLocks noGrp="1" noChangeArrowheads="1"/>
          </p:cNvSpPr>
          <p:nvPr>
            <p:ph type="dt" idx="10"/>
          </p:nvPr>
        </p:nvSpPr>
        <p:spPr>
          <a:ln/>
        </p:spPr>
        <p:txBody>
          <a:bodyPr/>
          <a:lstStyle>
            <a:lvl1pPr>
              <a:defRPr/>
            </a:lvl1pPr>
          </a:lstStyle>
          <a:p>
            <a:pPr>
              <a:defRPr/>
            </a:pPr>
            <a:endParaRPr lang="en-US" altLang="en-US"/>
          </a:p>
        </p:txBody>
      </p:sp>
      <p:sp>
        <p:nvSpPr>
          <p:cNvPr id="5" name="Rectangle 4">
            <a:extLst>
              <a:ext uri="{FF2B5EF4-FFF2-40B4-BE49-F238E27FC236}">
                <a16:creationId xmlns:a16="http://schemas.microsoft.com/office/drawing/2014/main" id="{43EC6ABA-B81A-4156-8A4B-AB073F93BBA3}"/>
              </a:ext>
            </a:extLst>
          </p:cNvPr>
          <p:cNvSpPr>
            <a:spLocks noGrp="1" noChangeArrowheads="1"/>
          </p:cNvSpPr>
          <p:nvPr>
            <p:ph type="ftr" idx="11"/>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166833F2-E448-4F0E-AF3A-46D8549AD82F}"/>
              </a:ext>
            </a:extLst>
          </p:cNvPr>
          <p:cNvSpPr>
            <a:spLocks noGrp="1" noChangeArrowheads="1"/>
          </p:cNvSpPr>
          <p:nvPr>
            <p:ph type="sldNum" idx="12"/>
          </p:nvPr>
        </p:nvSpPr>
        <p:spPr>
          <a:ln/>
        </p:spPr>
        <p:txBody>
          <a:bodyPr/>
          <a:lstStyle>
            <a:lvl1pPr>
              <a:defRPr/>
            </a:lvl1pPr>
          </a:lstStyle>
          <a:p>
            <a:fld id="{1A187E83-8B98-4CF1-8087-ED1EEAEE1DE3}" type="slidenum">
              <a:rPr lang="en-US" altLang="en-US"/>
              <a:pPr/>
              <a:t>‹#›</a:t>
            </a:fld>
            <a:endParaRPr lang="en-US" altLang="en-US"/>
          </a:p>
        </p:txBody>
      </p:sp>
    </p:spTree>
    <p:extLst>
      <p:ext uri="{BB962C8B-B14F-4D97-AF65-F5344CB8AC3E}">
        <p14:creationId xmlns:p14="http://schemas.microsoft.com/office/powerpoint/2010/main" val="14071734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6037F-B3CE-483B-B86A-9701F06422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90FB14-D328-4904-BDCC-BF938FDC98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A5D79347-A033-4CF0-8086-FF6BABF76B57}"/>
              </a:ext>
            </a:extLst>
          </p:cNvPr>
          <p:cNvSpPr>
            <a:spLocks noGrp="1" noChangeArrowheads="1"/>
          </p:cNvSpPr>
          <p:nvPr>
            <p:ph type="dt" idx="10"/>
          </p:nvPr>
        </p:nvSpPr>
        <p:spPr>
          <a:ln/>
        </p:spPr>
        <p:txBody>
          <a:bodyPr/>
          <a:lstStyle>
            <a:lvl1pPr>
              <a:defRPr/>
            </a:lvl1pPr>
          </a:lstStyle>
          <a:p>
            <a:pPr>
              <a:defRPr/>
            </a:pPr>
            <a:endParaRPr lang="en-US" altLang="en-US"/>
          </a:p>
        </p:txBody>
      </p:sp>
      <p:sp>
        <p:nvSpPr>
          <p:cNvPr id="5" name="Rectangle 4">
            <a:extLst>
              <a:ext uri="{FF2B5EF4-FFF2-40B4-BE49-F238E27FC236}">
                <a16:creationId xmlns:a16="http://schemas.microsoft.com/office/drawing/2014/main" id="{9DC11935-81C2-402E-9BAB-C78B02B6ACF1}"/>
              </a:ext>
            </a:extLst>
          </p:cNvPr>
          <p:cNvSpPr>
            <a:spLocks noGrp="1" noChangeArrowheads="1"/>
          </p:cNvSpPr>
          <p:nvPr>
            <p:ph type="ftr" idx="11"/>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A0BA9B08-F172-49B4-98CC-96B52E48E52A}"/>
              </a:ext>
            </a:extLst>
          </p:cNvPr>
          <p:cNvSpPr>
            <a:spLocks noGrp="1" noChangeArrowheads="1"/>
          </p:cNvSpPr>
          <p:nvPr>
            <p:ph type="sldNum" idx="12"/>
          </p:nvPr>
        </p:nvSpPr>
        <p:spPr>
          <a:ln/>
        </p:spPr>
        <p:txBody>
          <a:bodyPr/>
          <a:lstStyle>
            <a:lvl1pPr>
              <a:defRPr/>
            </a:lvl1pPr>
          </a:lstStyle>
          <a:p>
            <a:fld id="{E7CC3F16-8A70-475F-8F68-84F06B1EE324}" type="slidenum">
              <a:rPr lang="en-US" altLang="en-US"/>
              <a:pPr/>
              <a:t>‹#›</a:t>
            </a:fld>
            <a:endParaRPr lang="en-US" altLang="en-US"/>
          </a:p>
        </p:txBody>
      </p:sp>
    </p:spTree>
    <p:extLst>
      <p:ext uri="{BB962C8B-B14F-4D97-AF65-F5344CB8AC3E}">
        <p14:creationId xmlns:p14="http://schemas.microsoft.com/office/powerpoint/2010/main" val="33434502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97C1B-B48B-4AF0-B11A-7F90FAC01715}"/>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1D14BE5-410B-41E4-BA29-E8ED7E8DBBB1}"/>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3">
            <a:extLst>
              <a:ext uri="{FF2B5EF4-FFF2-40B4-BE49-F238E27FC236}">
                <a16:creationId xmlns:a16="http://schemas.microsoft.com/office/drawing/2014/main" id="{E55042E4-AF00-4B1C-8D3E-7047DC38996D}"/>
              </a:ext>
            </a:extLst>
          </p:cNvPr>
          <p:cNvSpPr>
            <a:spLocks noGrp="1" noChangeArrowheads="1"/>
          </p:cNvSpPr>
          <p:nvPr>
            <p:ph type="dt" idx="10"/>
          </p:nvPr>
        </p:nvSpPr>
        <p:spPr>
          <a:ln/>
        </p:spPr>
        <p:txBody>
          <a:bodyPr/>
          <a:lstStyle>
            <a:lvl1pPr>
              <a:defRPr/>
            </a:lvl1pPr>
          </a:lstStyle>
          <a:p>
            <a:pPr>
              <a:defRPr/>
            </a:pPr>
            <a:endParaRPr lang="en-US" altLang="en-US"/>
          </a:p>
        </p:txBody>
      </p:sp>
      <p:sp>
        <p:nvSpPr>
          <p:cNvPr id="5" name="Rectangle 4">
            <a:extLst>
              <a:ext uri="{FF2B5EF4-FFF2-40B4-BE49-F238E27FC236}">
                <a16:creationId xmlns:a16="http://schemas.microsoft.com/office/drawing/2014/main" id="{EF146268-7877-438B-83EC-559D64F56667}"/>
              </a:ext>
            </a:extLst>
          </p:cNvPr>
          <p:cNvSpPr>
            <a:spLocks noGrp="1" noChangeArrowheads="1"/>
          </p:cNvSpPr>
          <p:nvPr>
            <p:ph type="ftr" idx="11"/>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DCD61489-1E7E-4633-B72E-508CBAAEDA84}"/>
              </a:ext>
            </a:extLst>
          </p:cNvPr>
          <p:cNvSpPr>
            <a:spLocks noGrp="1" noChangeArrowheads="1"/>
          </p:cNvSpPr>
          <p:nvPr>
            <p:ph type="sldNum" idx="12"/>
          </p:nvPr>
        </p:nvSpPr>
        <p:spPr>
          <a:ln/>
        </p:spPr>
        <p:txBody>
          <a:bodyPr/>
          <a:lstStyle>
            <a:lvl1pPr>
              <a:defRPr/>
            </a:lvl1pPr>
          </a:lstStyle>
          <a:p>
            <a:fld id="{52E7014E-0379-496C-A1EC-1C3661730131}" type="slidenum">
              <a:rPr lang="en-US" altLang="en-US"/>
              <a:pPr/>
              <a:t>‹#›</a:t>
            </a:fld>
            <a:endParaRPr lang="en-US" altLang="en-US"/>
          </a:p>
        </p:txBody>
      </p:sp>
    </p:spTree>
    <p:extLst>
      <p:ext uri="{BB962C8B-B14F-4D97-AF65-F5344CB8AC3E}">
        <p14:creationId xmlns:p14="http://schemas.microsoft.com/office/powerpoint/2010/main" val="7064760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D1D80-1B9F-41A7-854A-02A393947F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6D0767-2221-4BE1-8AAF-C6DB4C0A2CE0}"/>
              </a:ext>
            </a:extLst>
          </p:cNvPr>
          <p:cNvSpPr>
            <a:spLocks noGrp="1"/>
          </p:cNvSpPr>
          <p:nvPr>
            <p:ph sz="half" idx="1"/>
          </p:nvPr>
        </p:nvSpPr>
        <p:spPr>
          <a:xfrm>
            <a:off x="685800" y="1981200"/>
            <a:ext cx="3805238" cy="4106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013435-59D4-4C17-BA22-E097C254AEDA}"/>
              </a:ext>
            </a:extLst>
          </p:cNvPr>
          <p:cNvSpPr>
            <a:spLocks noGrp="1"/>
          </p:cNvSpPr>
          <p:nvPr>
            <p:ph sz="half" idx="2"/>
          </p:nvPr>
        </p:nvSpPr>
        <p:spPr>
          <a:xfrm>
            <a:off x="4643438" y="1981200"/>
            <a:ext cx="3806825" cy="4106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a:extLst>
              <a:ext uri="{FF2B5EF4-FFF2-40B4-BE49-F238E27FC236}">
                <a16:creationId xmlns:a16="http://schemas.microsoft.com/office/drawing/2014/main" id="{2A773FBF-7168-4924-B362-9407DA1A57F5}"/>
              </a:ext>
            </a:extLst>
          </p:cNvPr>
          <p:cNvSpPr>
            <a:spLocks noGrp="1" noChangeArrowheads="1"/>
          </p:cNvSpPr>
          <p:nvPr>
            <p:ph type="dt" idx="10"/>
          </p:nvPr>
        </p:nvSpPr>
        <p:spPr>
          <a:ln/>
        </p:spPr>
        <p:txBody>
          <a:bodyPr/>
          <a:lstStyle>
            <a:lvl1pPr>
              <a:defRPr/>
            </a:lvl1pPr>
          </a:lstStyle>
          <a:p>
            <a:pPr>
              <a:defRPr/>
            </a:pPr>
            <a:endParaRPr lang="en-US" altLang="en-US"/>
          </a:p>
        </p:txBody>
      </p:sp>
      <p:sp>
        <p:nvSpPr>
          <p:cNvPr id="6" name="Rectangle 4">
            <a:extLst>
              <a:ext uri="{FF2B5EF4-FFF2-40B4-BE49-F238E27FC236}">
                <a16:creationId xmlns:a16="http://schemas.microsoft.com/office/drawing/2014/main" id="{C2AF9892-D770-42DD-962D-9FC8C8EFC902}"/>
              </a:ext>
            </a:extLst>
          </p:cNvPr>
          <p:cNvSpPr>
            <a:spLocks noGrp="1" noChangeArrowheads="1"/>
          </p:cNvSpPr>
          <p:nvPr>
            <p:ph type="ftr" idx="11"/>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5E4F65D3-067F-490D-8165-8D939C8C0021}"/>
              </a:ext>
            </a:extLst>
          </p:cNvPr>
          <p:cNvSpPr>
            <a:spLocks noGrp="1" noChangeArrowheads="1"/>
          </p:cNvSpPr>
          <p:nvPr>
            <p:ph type="sldNum" idx="12"/>
          </p:nvPr>
        </p:nvSpPr>
        <p:spPr>
          <a:ln/>
        </p:spPr>
        <p:txBody>
          <a:bodyPr/>
          <a:lstStyle>
            <a:lvl1pPr>
              <a:defRPr/>
            </a:lvl1pPr>
          </a:lstStyle>
          <a:p>
            <a:fld id="{CFB3CF5F-858A-4439-A6C8-1EB42578423A}" type="slidenum">
              <a:rPr lang="en-US" altLang="en-US"/>
              <a:pPr/>
              <a:t>‹#›</a:t>
            </a:fld>
            <a:endParaRPr lang="en-US" altLang="en-US"/>
          </a:p>
        </p:txBody>
      </p:sp>
    </p:spTree>
    <p:extLst>
      <p:ext uri="{BB962C8B-B14F-4D97-AF65-F5344CB8AC3E}">
        <p14:creationId xmlns:p14="http://schemas.microsoft.com/office/powerpoint/2010/main" val="2191039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0E449-DE23-43FD-87D1-C4D6CAC20083}"/>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71595B-A72E-4D5E-A246-3EBF1554B7D5}"/>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1C6B76C-7BD9-40C1-9E3E-3D60EAF4CD70}"/>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B05C9B-A4F6-4824-8AB8-22FE6C19FA53}"/>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E641EF0-48D4-46A8-9B13-505E392E8718}"/>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a:extLst>
              <a:ext uri="{FF2B5EF4-FFF2-40B4-BE49-F238E27FC236}">
                <a16:creationId xmlns:a16="http://schemas.microsoft.com/office/drawing/2014/main" id="{FC87B4BD-7145-4F24-B575-72BEBCAA7CEE}"/>
              </a:ext>
            </a:extLst>
          </p:cNvPr>
          <p:cNvSpPr>
            <a:spLocks noGrp="1" noChangeArrowheads="1"/>
          </p:cNvSpPr>
          <p:nvPr>
            <p:ph type="dt" idx="10"/>
          </p:nvPr>
        </p:nvSpPr>
        <p:spPr>
          <a:ln/>
        </p:spPr>
        <p:txBody>
          <a:bodyPr/>
          <a:lstStyle>
            <a:lvl1pPr>
              <a:defRPr/>
            </a:lvl1pPr>
          </a:lstStyle>
          <a:p>
            <a:pPr>
              <a:defRPr/>
            </a:pPr>
            <a:endParaRPr lang="en-US" altLang="en-US"/>
          </a:p>
        </p:txBody>
      </p:sp>
      <p:sp>
        <p:nvSpPr>
          <p:cNvPr id="8" name="Rectangle 4">
            <a:extLst>
              <a:ext uri="{FF2B5EF4-FFF2-40B4-BE49-F238E27FC236}">
                <a16:creationId xmlns:a16="http://schemas.microsoft.com/office/drawing/2014/main" id="{C24514B0-0FC3-4691-9057-4E391C133020}"/>
              </a:ext>
            </a:extLst>
          </p:cNvPr>
          <p:cNvSpPr>
            <a:spLocks noGrp="1" noChangeArrowheads="1"/>
          </p:cNvSpPr>
          <p:nvPr>
            <p:ph type="ftr" idx="11"/>
          </p:nvPr>
        </p:nvSpPr>
        <p:spPr>
          <a:ln/>
        </p:spPr>
        <p:txBody>
          <a:bodyPr/>
          <a:lstStyle>
            <a:lvl1pPr>
              <a:defRPr/>
            </a:lvl1pPr>
          </a:lstStyle>
          <a:p>
            <a:pPr>
              <a:defRPr/>
            </a:pPr>
            <a:endParaRPr lang="en-US" altLang="en-US"/>
          </a:p>
        </p:txBody>
      </p:sp>
      <p:sp>
        <p:nvSpPr>
          <p:cNvPr id="9" name="Rectangle 5">
            <a:extLst>
              <a:ext uri="{FF2B5EF4-FFF2-40B4-BE49-F238E27FC236}">
                <a16:creationId xmlns:a16="http://schemas.microsoft.com/office/drawing/2014/main" id="{7D97C532-7298-40FF-88EE-4695ADDB538D}"/>
              </a:ext>
            </a:extLst>
          </p:cNvPr>
          <p:cNvSpPr>
            <a:spLocks noGrp="1" noChangeArrowheads="1"/>
          </p:cNvSpPr>
          <p:nvPr>
            <p:ph type="sldNum" idx="12"/>
          </p:nvPr>
        </p:nvSpPr>
        <p:spPr>
          <a:ln/>
        </p:spPr>
        <p:txBody>
          <a:bodyPr/>
          <a:lstStyle>
            <a:lvl1pPr>
              <a:defRPr/>
            </a:lvl1pPr>
          </a:lstStyle>
          <a:p>
            <a:fld id="{8754EA6F-24FF-4E6A-8E07-C32F3025BF3C}" type="slidenum">
              <a:rPr lang="en-US" altLang="en-US"/>
              <a:pPr/>
              <a:t>‹#›</a:t>
            </a:fld>
            <a:endParaRPr lang="en-US" altLang="en-US"/>
          </a:p>
        </p:txBody>
      </p:sp>
    </p:spTree>
    <p:extLst>
      <p:ext uri="{BB962C8B-B14F-4D97-AF65-F5344CB8AC3E}">
        <p14:creationId xmlns:p14="http://schemas.microsoft.com/office/powerpoint/2010/main" val="23683355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2F725-2064-4966-863C-46480AFDCE70}"/>
              </a:ext>
            </a:extLst>
          </p:cNvPr>
          <p:cNvSpPr>
            <a:spLocks noGrp="1"/>
          </p:cNvSpPr>
          <p:nvPr>
            <p:ph type="title"/>
          </p:nvPr>
        </p:nvSpPr>
        <p:spPr/>
        <p:txBody>
          <a:bodyPr/>
          <a:lstStyle/>
          <a:p>
            <a:r>
              <a:rPr lang="en-US"/>
              <a:t>Click to edit Master title style</a:t>
            </a:r>
          </a:p>
        </p:txBody>
      </p:sp>
      <p:sp>
        <p:nvSpPr>
          <p:cNvPr id="3" name="Rectangle 3">
            <a:extLst>
              <a:ext uri="{FF2B5EF4-FFF2-40B4-BE49-F238E27FC236}">
                <a16:creationId xmlns:a16="http://schemas.microsoft.com/office/drawing/2014/main" id="{6754704F-707A-45D8-981D-C6BEFA0CFBF0}"/>
              </a:ext>
            </a:extLst>
          </p:cNvPr>
          <p:cNvSpPr>
            <a:spLocks noGrp="1" noChangeArrowheads="1"/>
          </p:cNvSpPr>
          <p:nvPr>
            <p:ph type="dt" idx="10"/>
          </p:nvPr>
        </p:nvSpPr>
        <p:spPr>
          <a:ln/>
        </p:spPr>
        <p:txBody>
          <a:bodyPr/>
          <a:lstStyle>
            <a:lvl1pPr>
              <a:defRPr/>
            </a:lvl1pPr>
          </a:lstStyle>
          <a:p>
            <a:pPr>
              <a:defRPr/>
            </a:pPr>
            <a:endParaRPr lang="en-US" altLang="en-US"/>
          </a:p>
        </p:txBody>
      </p:sp>
      <p:sp>
        <p:nvSpPr>
          <p:cNvPr id="4" name="Rectangle 4">
            <a:extLst>
              <a:ext uri="{FF2B5EF4-FFF2-40B4-BE49-F238E27FC236}">
                <a16:creationId xmlns:a16="http://schemas.microsoft.com/office/drawing/2014/main" id="{BD008872-0D5C-4B48-8153-3C368F56BDD6}"/>
              </a:ext>
            </a:extLst>
          </p:cNvPr>
          <p:cNvSpPr>
            <a:spLocks noGrp="1" noChangeArrowheads="1"/>
          </p:cNvSpPr>
          <p:nvPr>
            <p:ph type="ftr" idx="11"/>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93726918-52B1-4792-A8AE-B3CCD2EC3AA3}"/>
              </a:ext>
            </a:extLst>
          </p:cNvPr>
          <p:cNvSpPr>
            <a:spLocks noGrp="1" noChangeArrowheads="1"/>
          </p:cNvSpPr>
          <p:nvPr>
            <p:ph type="sldNum" idx="12"/>
          </p:nvPr>
        </p:nvSpPr>
        <p:spPr>
          <a:ln/>
        </p:spPr>
        <p:txBody>
          <a:bodyPr/>
          <a:lstStyle>
            <a:lvl1pPr>
              <a:defRPr/>
            </a:lvl1pPr>
          </a:lstStyle>
          <a:p>
            <a:fld id="{B474B8FD-E3B3-4464-95CC-981D792CC536}" type="slidenum">
              <a:rPr lang="en-US" altLang="en-US"/>
              <a:pPr/>
              <a:t>‹#›</a:t>
            </a:fld>
            <a:endParaRPr lang="en-US" altLang="en-US"/>
          </a:p>
        </p:txBody>
      </p:sp>
    </p:spTree>
    <p:extLst>
      <p:ext uri="{BB962C8B-B14F-4D97-AF65-F5344CB8AC3E}">
        <p14:creationId xmlns:p14="http://schemas.microsoft.com/office/powerpoint/2010/main" val="39362629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051D91D6-1311-4A84-9C29-E8444859A4FB}"/>
              </a:ext>
            </a:extLst>
          </p:cNvPr>
          <p:cNvSpPr>
            <a:spLocks noGrp="1" noChangeArrowheads="1"/>
          </p:cNvSpPr>
          <p:nvPr>
            <p:ph type="dt" idx="10"/>
          </p:nvPr>
        </p:nvSpPr>
        <p:spPr>
          <a:ln/>
        </p:spPr>
        <p:txBody>
          <a:bodyPr/>
          <a:lstStyle>
            <a:lvl1pPr>
              <a:defRPr/>
            </a:lvl1pPr>
          </a:lstStyle>
          <a:p>
            <a:pPr>
              <a:defRPr/>
            </a:pPr>
            <a:endParaRPr lang="en-US" altLang="en-US"/>
          </a:p>
        </p:txBody>
      </p:sp>
      <p:sp>
        <p:nvSpPr>
          <p:cNvPr id="3" name="Rectangle 4">
            <a:extLst>
              <a:ext uri="{FF2B5EF4-FFF2-40B4-BE49-F238E27FC236}">
                <a16:creationId xmlns:a16="http://schemas.microsoft.com/office/drawing/2014/main" id="{2D9AC4C2-0D38-49BB-8DC1-031363B3EF78}"/>
              </a:ext>
            </a:extLst>
          </p:cNvPr>
          <p:cNvSpPr>
            <a:spLocks noGrp="1" noChangeArrowheads="1"/>
          </p:cNvSpPr>
          <p:nvPr>
            <p:ph type="ftr" idx="11"/>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B3BCC267-5232-45A2-BCCB-DD33F07D4147}"/>
              </a:ext>
            </a:extLst>
          </p:cNvPr>
          <p:cNvSpPr>
            <a:spLocks noGrp="1" noChangeArrowheads="1"/>
          </p:cNvSpPr>
          <p:nvPr>
            <p:ph type="sldNum" idx="12"/>
          </p:nvPr>
        </p:nvSpPr>
        <p:spPr>
          <a:ln/>
        </p:spPr>
        <p:txBody>
          <a:bodyPr/>
          <a:lstStyle>
            <a:lvl1pPr>
              <a:defRPr/>
            </a:lvl1pPr>
          </a:lstStyle>
          <a:p>
            <a:fld id="{2A368465-BD70-4048-93A0-CC33DB7857A2}" type="slidenum">
              <a:rPr lang="en-US" altLang="en-US"/>
              <a:pPr/>
              <a:t>‹#›</a:t>
            </a:fld>
            <a:endParaRPr lang="en-US" altLang="en-US"/>
          </a:p>
        </p:txBody>
      </p:sp>
    </p:spTree>
    <p:extLst>
      <p:ext uri="{BB962C8B-B14F-4D97-AF65-F5344CB8AC3E}">
        <p14:creationId xmlns:p14="http://schemas.microsoft.com/office/powerpoint/2010/main" val="11148809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6935B-8889-475F-8BD8-7A9DF230EE6B}"/>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DAD683D-2007-4A55-8622-F7ACBDA11CD7}"/>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2F91CB8-89C1-4352-9228-299317548213}"/>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3">
            <a:extLst>
              <a:ext uri="{FF2B5EF4-FFF2-40B4-BE49-F238E27FC236}">
                <a16:creationId xmlns:a16="http://schemas.microsoft.com/office/drawing/2014/main" id="{5E9BB03A-66B8-4175-A11F-F56C8844F5CA}"/>
              </a:ext>
            </a:extLst>
          </p:cNvPr>
          <p:cNvSpPr>
            <a:spLocks noGrp="1" noChangeArrowheads="1"/>
          </p:cNvSpPr>
          <p:nvPr>
            <p:ph type="dt" idx="10"/>
          </p:nvPr>
        </p:nvSpPr>
        <p:spPr>
          <a:ln/>
        </p:spPr>
        <p:txBody>
          <a:bodyPr/>
          <a:lstStyle>
            <a:lvl1pPr>
              <a:defRPr/>
            </a:lvl1pPr>
          </a:lstStyle>
          <a:p>
            <a:pPr>
              <a:defRPr/>
            </a:pPr>
            <a:endParaRPr lang="en-US" altLang="en-US"/>
          </a:p>
        </p:txBody>
      </p:sp>
      <p:sp>
        <p:nvSpPr>
          <p:cNvPr id="6" name="Rectangle 4">
            <a:extLst>
              <a:ext uri="{FF2B5EF4-FFF2-40B4-BE49-F238E27FC236}">
                <a16:creationId xmlns:a16="http://schemas.microsoft.com/office/drawing/2014/main" id="{874A3CA4-356A-4D4C-BCF0-29AF99D46648}"/>
              </a:ext>
            </a:extLst>
          </p:cNvPr>
          <p:cNvSpPr>
            <a:spLocks noGrp="1" noChangeArrowheads="1"/>
          </p:cNvSpPr>
          <p:nvPr>
            <p:ph type="ftr" idx="11"/>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D3DD49C2-FFC1-4F1C-8CDE-A08C25295747}"/>
              </a:ext>
            </a:extLst>
          </p:cNvPr>
          <p:cNvSpPr>
            <a:spLocks noGrp="1" noChangeArrowheads="1"/>
          </p:cNvSpPr>
          <p:nvPr>
            <p:ph type="sldNum" idx="12"/>
          </p:nvPr>
        </p:nvSpPr>
        <p:spPr>
          <a:ln/>
        </p:spPr>
        <p:txBody>
          <a:bodyPr/>
          <a:lstStyle>
            <a:lvl1pPr>
              <a:defRPr/>
            </a:lvl1pPr>
          </a:lstStyle>
          <a:p>
            <a:fld id="{618EF38F-67C4-4165-8382-9798B993DB24}" type="slidenum">
              <a:rPr lang="en-US" altLang="en-US"/>
              <a:pPr/>
              <a:t>‹#›</a:t>
            </a:fld>
            <a:endParaRPr lang="en-US" altLang="en-US"/>
          </a:p>
        </p:txBody>
      </p:sp>
    </p:spTree>
    <p:extLst>
      <p:ext uri="{BB962C8B-B14F-4D97-AF65-F5344CB8AC3E}">
        <p14:creationId xmlns:p14="http://schemas.microsoft.com/office/powerpoint/2010/main" val="551541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628650" y="1825624"/>
            <a:ext cx="7886700" cy="47706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80422653"/>
      </p:ext>
    </p:extLst>
  </p:cSld>
  <p:clrMapOvr>
    <a:masterClrMapping/>
  </p:clrMapOvr>
  <p:transition>
    <p:fade thruBlk="1"/>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4B599-E036-46BE-80AF-850D283A4A4D}"/>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BBB7097-E8F2-47F6-9687-075CCD500215}"/>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a:extLst>
              <a:ext uri="{FF2B5EF4-FFF2-40B4-BE49-F238E27FC236}">
                <a16:creationId xmlns:a16="http://schemas.microsoft.com/office/drawing/2014/main" id="{F8ACCA41-9581-480B-8CA5-3D18F328DA6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3">
            <a:extLst>
              <a:ext uri="{FF2B5EF4-FFF2-40B4-BE49-F238E27FC236}">
                <a16:creationId xmlns:a16="http://schemas.microsoft.com/office/drawing/2014/main" id="{64F508D2-0D3E-45AD-9FC7-34CC434F468C}"/>
              </a:ext>
            </a:extLst>
          </p:cNvPr>
          <p:cNvSpPr>
            <a:spLocks noGrp="1" noChangeArrowheads="1"/>
          </p:cNvSpPr>
          <p:nvPr>
            <p:ph type="dt" idx="10"/>
          </p:nvPr>
        </p:nvSpPr>
        <p:spPr>
          <a:ln/>
        </p:spPr>
        <p:txBody>
          <a:bodyPr/>
          <a:lstStyle>
            <a:lvl1pPr>
              <a:defRPr/>
            </a:lvl1pPr>
          </a:lstStyle>
          <a:p>
            <a:pPr>
              <a:defRPr/>
            </a:pPr>
            <a:endParaRPr lang="en-US" altLang="en-US"/>
          </a:p>
        </p:txBody>
      </p:sp>
      <p:sp>
        <p:nvSpPr>
          <p:cNvPr id="6" name="Rectangle 4">
            <a:extLst>
              <a:ext uri="{FF2B5EF4-FFF2-40B4-BE49-F238E27FC236}">
                <a16:creationId xmlns:a16="http://schemas.microsoft.com/office/drawing/2014/main" id="{F32AFBB1-8B46-40ED-90D1-BD202D90F499}"/>
              </a:ext>
            </a:extLst>
          </p:cNvPr>
          <p:cNvSpPr>
            <a:spLocks noGrp="1" noChangeArrowheads="1"/>
          </p:cNvSpPr>
          <p:nvPr>
            <p:ph type="ftr" idx="11"/>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78B7B9D1-917F-4733-A69A-5DC63A15E813}"/>
              </a:ext>
            </a:extLst>
          </p:cNvPr>
          <p:cNvSpPr>
            <a:spLocks noGrp="1" noChangeArrowheads="1"/>
          </p:cNvSpPr>
          <p:nvPr>
            <p:ph type="sldNum" idx="12"/>
          </p:nvPr>
        </p:nvSpPr>
        <p:spPr>
          <a:ln/>
        </p:spPr>
        <p:txBody>
          <a:bodyPr/>
          <a:lstStyle>
            <a:lvl1pPr>
              <a:defRPr/>
            </a:lvl1pPr>
          </a:lstStyle>
          <a:p>
            <a:fld id="{F699EC9C-0E3F-434E-B275-DFDC76E47A6A}" type="slidenum">
              <a:rPr lang="en-US" altLang="en-US"/>
              <a:pPr/>
              <a:t>‹#›</a:t>
            </a:fld>
            <a:endParaRPr lang="en-US" altLang="en-US"/>
          </a:p>
        </p:txBody>
      </p:sp>
    </p:spTree>
    <p:extLst>
      <p:ext uri="{BB962C8B-B14F-4D97-AF65-F5344CB8AC3E}">
        <p14:creationId xmlns:p14="http://schemas.microsoft.com/office/powerpoint/2010/main" val="7105118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51EB1-5092-4843-B8BF-FDD9553D011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7F86B04-9877-4AEF-A83B-378B579D7FE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A22A653B-6B80-4BFD-95DC-F9E8A159EF08}"/>
              </a:ext>
            </a:extLst>
          </p:cNvPr>
          <p:cNvSpPr>
            <a:spLocks noGrp="1" noChangeArrowheads="1"/>
          </p:cNvSpPr>
          <p:nvPr>
            <p:ph type="dt" idx="10"/>
          </p:nvPr>
        </p:nvSpPr>
        <p:spPr>
          <a:ln/>
        </p:spPr>
        <p:txBody>
          <a:bodyPr/>
          <a:lstStyle>
            <a:lvl1pPr>
              <a:defRPr/>
            </a:lvl1pPr>
          </a:lstStyle>
          <a:p>
            <a:pPr>
              <a:defRPr/>
            </a:pPr>
            <a:endParaRPr lang="en-US" altLang="en-US"/>
          </a:p>
        </p:txBody>
      </p:sp>
      <p:sp>
        <p:nvSpPr>
          <p:cNvPr id="5" name="Rectangle 4">
            <a:extLst>
              <a:ext uri="{FF2B5EF4-FFF2-40B4-BE49-F238E27FC236}">
                <a16:creationId xmlns:a16="http://schemas.microsoft.com/office/drawing/2014/main" id="{F7842889-6F1E-4772-A8AB-BD2801B7D61D}"/>
              </a:ext>
            </a:extLst>
          </p:cNvPr>
          <p:cNvSpPr>
            <a:spLocks noGrp="1" noChangeArrowheads="1"/>
          </p:cNvSpPr>
          <p:nvPr>
            <p:ph type="ftr" idx="11"/>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CB91334C-950E-4EA8-BB92-EE102B200F1D}"/>
              </a:ext>
            </a:extLst>
          </p:cNvPr>
          <p:cNvSpPr>
            <a:spLocks noGrp="1" noChangeArrowheads="1"/>
          </p:cNvSpPr>
          <p:nvPr>
            <p:ph type="sldNum" idx="12"/>
          </p:nvPr>
        </p:nvSpPr>
        <p:spPr>
          <a:ln/>
        </p:spPr>
        <p:txBody>
          <a:bodyPr/>
          <a:lstStyle>
            <a:lvl1pPr>
              <a:defRPr/>
            </a:lvl1pPr>
          </a:lstStyle>
          <a:p>
            <a:fld id="{4D1A320C-FAE2-48DE-A15E-0DB463E61FCF}" type="slidenum">
              <a:rPr lang="en-US" altLang="en-US"/>
              <a:pPr/>
              <a:t>‹#›</a:t>
            </a:fld>
            <a:endParaRPr lang="en-US" altLang="en-US"/>
          </a:p>
        </p:txBody>
      </p:sp>
    </p:spTree>
    <p:extLst>
      <p:ext uri="{BB962C8B-B14F-4D97-AF65-F5344CB8AC3E}">
        <p14:creationId xmlns:p14="http://schemas.microsoft.com/office/powerpoint/2010/main" val="2415362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B8D5E5-5CF5-4393-A6C6-0ACA8949E7E4}"/>
              </a:ext>
            </a:extLst>
          </p:cNvPr>
          <p:cNvSpPr>
            <a:spLocks noGrp="1"/>
          </p:cNvSpPr>
          <p:nvPr>
            <p:ph type="title" orient="vert"/>
          </p:nvPr>
        </p:nvSpPr>
        <p:spPr>
          <a:xfrm>
            <a:off x="6510338" y="609600"/>
            <a:ext cx="1939925" cy="547846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430EB0C-E81E-4949-9935-B960A212BD5E}"/>
              </a:ext>
            </a:extLst>
          </p:cNvPr>
          <p:cNvSpPr>
            <a:spLocks noGrp="1"/>
          </p:cNvSpPr>
          <p:nvPr>
            <p:ph type="body" orient="vert" idx="1"/>
          </p:nvPr>
        </p:nvSpPr>
        <p:spPr>
          <a:xfrm>
            <a:off x="685800" y="609600"/>
            <a:ext cx="5672138" cy="547846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AE9F9814-AA00-41EE-8F28-E6DA762CAA02}"/>
              </a:ext>
            </a:extLst>
          </p:cNvPr>
          <p:cNvSpPr>
            <a:spLocks noGrp="1" noChangeArrowheads="1"/>
          </p:cNvSpPr>
          <p:nvPr>
            <p:ph type="dt" idx="10"/>
          </p:nvPr>
        </p:nvSpPr>
        <p:spPr>
          <a:ln/>
        </p:spPr>
        <p:txBody>
          <a:bodyPr/>
          <a:lstStyle>
            <a:lvl1pPr>
              <a:defRPr/>
            </a:lvl1pPr>
          </a:lstStyle>
          <a:p>
            <a:pPr>
              <a:defRPr/>
            </a:pPr>
            <a:endParaRPr lang="en-US" altLang="en-US"/>
          </a:p>
        </p:txBody>
      </p:sp>
      <p:sp>
        <p:nvSpPr>
          <p:cNvPr id="5" name="Rectangle 4">
            <a:extLst>
              <a:ext uri="{FF2B5EF4-FFF2-40B4-BE49-F238E27FC236}">
                <a16:creationId xmlns:a16="http://schemas.microsoft.com/office/drawing/2014/main" id="{FD53A510-A5AC-4D07-86EB-694ADD0BBFF4}"/>
              </a:ext>
            </a:extLst>
          </p:cNvPr>
          <p:cNvSpPr>
            <a:spLocks noGrp="1" noChangeArrowheads="1"/>
          </p:cNvSpPr>
          <p:nvPr>
            <p:ph type="ftr" idx="11"/>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EA01384F-752A-4E78-87DB-929B6FFE0FF6}"/>
              </a:ext>
            </a:extLst>
          </p:cNvPr>
          <p:cNvSpPr>
            <a:spLocks noGrp="1" noChangeArrowheads="1"/>
          </p:cNvSpPr>
          <p:nvPr>
            <p:ph type="sldNum" idx="12"/>
          </p:nvPr>
        </p:nvSpPr>
        <p:spPr>
          <a:ln/>
        </p:spPr>
        <p:txBody>
          <a:bodyPr/>
          <a:lstStyle>
            <a:lvl1pPr>
              <a:defRPr/>
            </a:lvl1pPr>
          </a:lstStyle>
          <a:p>
            <a:fld id="{5D2A75CB-C293-4B34-A1AB-812F2094F5E3}" type="slidenum">
              <a:rPr lang="en-US" altLang="en-US"/>
              <a:pPr/>
              <a:t>‹#›</a:t>
            </a:fld>
            <a:endParaRPr lang="en-US" altLang="en-US"/>
          </a:p>
        </p:txBody>
      </p:sp>
    </p:spTree>
    <p:extLst>
      <p:ext uri="{BB962C8B-B14F-4D97-AF65-F5344CB8AC3E}">
        <p14:creationId xmlns:p14="http://schemas.microsoft.com/office/powerpoint/2010/main" val="2357478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7259B-6A49-4691-85C3-903B1B636089}"/>
              </a:ext>
            </a:extLst>
          </p:cNvPr>
          <p:cNvSpPr>
            <a:spLocks noGrp="1"/>
          </p:cNvSpPr>
          <p:nvPr>
            <p:ph type="title"/>
          </p:nvPr>
        </p:nvSpPr>
        <p:spPr>
          <a:xfrm>
            <a:off x="685800" y="609600"/>
            <a:ext cx="7764463" cy="1135063"/>
          </a:xfrm>
        </p:spPr>
        <p:txBody>
          <a:bodyPr/>
          <a:lstStyle/>
          <a:p>
            <a:r>
              <a:rPr lang="en-US"/>
              <a:t>Click to edit Master title style</a:t>
            </a:r>
          </a:p>
        </p:txBody>
      </p:sp>
      <p:sp>
        <p:nvSpPr>
          <p:cNvPr id="3" name="Rectangle 3">
            <a:extLst>
              <a:ext uri="{FF2B5EF4-FFF2-40B4-BE49-F238E27FC236}">
                <a16:creationId xmlns:a16="http://schemas.microsoft.com/office/drawing/2014/main" id="{32599FCC-C9DD-4586-96AF-2034CA4E021D}"/>
              </a:ext>
            </a:extLst>
          </p:cNvPr>
          <p:cNvSpPr>
            <a:spLocks noGrp="1" noChangeArrowheads="1"/>
          </p:cNvSpPr>
          <p:nvPr>
            <p:ph type="dt" idx="10"/>
          </p:nvPr>
        </p:nvSpPr>
        <p:spPr>
          <a:ln/>
        </p:spPr>
        <p:txBody>
          <a:bodyPr/>
          <a:lstStyle>
            <a:lvl1pPr>
              <a:defRPr/>
            </a:lvl1pPr>
          </a:lstStyle>
          <a:p>
            <a:pPr>
              <a:defRPr/>
            </a:pPr>
            <a:endParaRPr lang="en-US" altLang="en-US"/>
          </a:p>
        </p:txBody>
      </p:sp>
      <p:sp>
        <p:nvSpPr>
          <p:cNvPr id="4" name="Rectangle 4">
            <a:extLst>
              <a:ext uri="{FF2B5EF4-FFF2-40B4-BE49-F238E27FC236}">
                <a16:creationId xmlns:a16="http://schemas.microsoft.com/office/drawing/2014/main" id="{04197AD8-0724-4809-8BE8-84254DAE218F}"/>
              </a:ext>
            </a:extLst>
          </p:cNvPr>
          <p:cNvSpPr>
            <a:spLocks noGrp="1" noChangeArrowheads="1"/>
          </p:cNvSpPr>
          <p:nvPr>
            <p:ph type="ftr" idx="11"/>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6CB8ADE1-BC60-4F90-8B0A-40ECAF21B975}"/>
              </a:ext>
            </a:extLst>
          </p:cNvPr>
          <p:cNvSpPr>
            <a:spLocks noGrp="1" noChangeArrowheads="1"/>
          </p:cNvSpPr>
          <p:nvPr>
            <p:ph type="sldNum" idx="12"/>
          </p:nvPr>
        </p:nvSpPr>
        <p:spPr>
          <a:ln/>
        </p:spPr>
        <p:txBody>
          <a:bodyPr/>
          <a:lstStyle>
            <a:lvl1pPr>
              <a:defRPr/>
            </a:lvl1pPr>
          </a:lstStyle>
          <a:p>
            <a:fld id="{2EA13C40-0545-4B26-BF3F-B1276845DEFC}" type="slidenum">
              <a:rPr lang="en-US" altLang="en-US"/>
              <a:pPr/>
              <a:t>‹#›</a:t>
            </a:fld>
            <a:endParaRPr lang="en-US" altLang="en-US"/>
          </a:p>
        </p:txBody>
      </p:sp>
    </p:spTree>
    <p:extLst>
      <p:ext uri="{BB962C8B-B14F-4D97-AF65-F5344CB8AC3E}">
        <p14:creationId xmlns:p14="http://schemas.microsoft.com/office/powerpoint/2010/main" val="25649657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extLst>
              <a:ext uri="{BEBA8EAE-BF5A-486C-A8C5-ECC9F3942E4B}">
                <a14:imgProps xmlns:a14="http://schemas.microsoft.com/office/drawing/2010/main">
                  <a14:imgLayer r:embed="rId3">
                    <a14:imgEffect>
                      <a14:brightnessContrast bright="22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8" y="1828800"/>
            <a:ext cx="8215312" cy="4495800"/>
          </a:xfrm>
        </p:spPr>
        <p:txBody>
          <a:bodyPr anchor="ctr" anchorCtr="0"/>
          <a:lstStyle>
            <a:lvl1pPr>
              <a:defRPr sz="6000"/>
            </a:lvl1pPr>
          </a:lstStyle>
          <a:p>
            <a:r>
              <a:rPr lang="en-US"/>
              <a:t>Click to edit Master title style</a:t>
            </a:r>
            <a:endParaRPr lang="en-US" dirty="0"/>
          </a:p>
        </p:txBody>
      </p:sp>
    </p:spTree>
    <p:extLst>
      <p:ext uri="{BB962C8B-B14F-4D97-AF65-F5344CB8AC3E}">
        <p14:creationId xmlns:p14="http://schemas.microsoft.com/office/powerpoint/2010/main" val="500562524"/>
      </p:ext>
    </p:extLst>
  </p:cSld>
  <p:clrMapOvr>
    <a:masterClrMapping/>
  </p:clrMapOvr>
  <p:transition>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7706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4"/>
            <a:ext cx="3886200" cy="47706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32969875"/>
      </p:ext>
    </p:extLst>
  </p:cSld>
  <p:clrMapOvr>
    <a:masterClrMapping/>
  </p:clrMapOvr>
  <p:transition>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4"/>
            <a:ext cx="3868340" cy="40912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4091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84495157"/>
      </p:ext>
    </p:extLst>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072303854"/>
      </p:ext>
    </p:extLst>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8302114"/>
      </p:ext>
    </p:extLst>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1781504"/>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457200"/>
            <a:ext cx="4629150" cy="610756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3462108"/>
            <a:ext cx="2949178" cy="310265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174360907"/>
      </p:ext>
    </p:extLst>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1628578"/>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5589948"/>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3228778"/>
            <a:ext cx="2949178" cy="334859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446892063"/>
      </p:ext>
    </p:extLst>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03678" y="365126"/>
            <a:ext cx="6998678" cy="1325563"/>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6"/>
          <p:cNvSpPr txBox="1">
            <a:spLocks noChangeArrowheads="1"/>
          </p:cNvSpPr>
          <p:nvPr/>
        </p:nvSpPr>
        <p:spPr>
          <a:xfrm>
            <a:off x="8077200" y="6248400"/>
            <a:ext cx="914400" cy="457200"/>
          </a:xfrm>
          <a:prstGeom prst="rect">
            <a:avLst/>
          </a:prstGeom>
          <a:ln/>
        </p:spPr>
        <p:txBody>
          <a:bodyPr/>
          <a:lstStyle>
            <a:defPPr>
              <a:defRPr lang="en-US"/>
            </a:defPPr>
            <a:lvl1pPr marL="0" algn="r" defTabSz="457200" rtl="0" eaLnBrk="1" latinLnBrk="0" hangingPunct="1">
              <a:buNone/>
              <a:defRPr sz="2000" b="0" i="0" kern="1200">
                <a:solidFill>
                  <a:srgbClr val="00B0F0"/>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eaLnBrk="0" fontAlgn="base" hangingPunct="0">
              <a:spcBef>
                <a:spcPct val="20000"/>
              </a:spcBef>
              <a:spcAft>
                <a:spcPct val="0"/>
              </a:spcAft>
              <a:defRPr/>
            </a:pPr>
            <a:fld id="{28E1356C-5422-4EED-A7CB-C7FDE19DFFA2}" type="slidenum">
              <a:rPr lang="en-US" altLang="en-US" smtClean="0">
                <a:latin typeface="Georgia" panose="02040502050405020303"/>
              </a:rPr>
              <a:pPr defTabSz="914400" eaLnBrk="0" fontAlgn="base" hangingPunct="0">
                <a:spcBef>
                  <a:spcPct val="20000"/>
                </a:spcBef>
                <a:spcAft>
                  <a:spcPct val="0"/>
                </a:spcAft>
                <a:defRPr/>
              </a:pPr>
              <a:t>‹#›</a:t>
            </a:fld>
            <a:endParaRPr lang="en-US" altLang="en-US" dirty="0">
              <a:latin typeface="Georgia" panose="02040502050405020303"/>
            </a:endParaRPr>
          </a:p>
        </p:txBody>
      </p:sp>
      <p:pic>
        <p:nvPicPr>
          <p:cNvPr id="5" name="Picture 4">
            <a:extLst>
              <a:ext uri="{FF2B5EF4-FFF2-40B4-BE49-F238E27FC236}">
                <a16:creationId xmlns:a16="http://schemas.microsoft.com/office/drawing/2014/main" id="{99CA85AA-8941-42AB-BB8D-C7F1AED014F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57919" y="475069"/>
            <a:ext cx="1241903" cy="1215620"/>
          </a:xfrm>
          <a:prstGeom prst="rect">
            <a:avLst/>
          </a:prstGeom>
        </p:spPr>
      </p:pic>
    </p:spTree>
    <p:extLst>
      <p:ext uri="{BB962C8B-B14F-4D97-AF65-F5344CB8AC3E}">
        <p14:creationId xmlns:p14="http://schemas.microsoft.com/office/powerpoint/2010/main" val="3442728581"/>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ransition>
    <p:fade thruBlk="1"/>
  </p:transition>
  <p:txStyles>
    <p:titleStyle>
      <a:lvl1pPr algn="l" defTabSz="914400" rtl="0" eaLnBrk="1" latinLnBrk="0" hangingPunct="1">
        <a:lnSpc>
          <a:spcPct val="90000"/>
        </a:lnSpc>
        <a:spcBef>
          <a:spcPct val="0"/>
        </a:spcBef>
        <a:buNone/>
        <a:defRPr sz="4000" b="0" i="0" kern="1200">
          <a:solidFill>
            <a:srgbClr val="FFFF99"/>
          </a:solidFill>
          <a:latin typeface="Georgia" panose="020405020504050203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99CCFF"/>
          </a:solidFill>
          <a:latin typeface="Georgia" panose="020405020504050203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FFFFCC"/>
          </a:solidFill>
          <a:latin typeface="Georgia" panose="020405020504050203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FFFFCC"/>
          </a:solidFill>
          <a:latin typeface="Georgia" panose="020405020504050203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FFFFCC"/>
          </a:solidFill>
          <a:latin typeface="Georgia" panose="020405020504050203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FFFFCC"/>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
            <a:extLst>
              <a:ext uri="{FF2B5EF4-FFF2-40B4-BE49-F238E27FC236}">
                <a16:creationId xmlns:a16="http://schemas.microsoft.com/office/drawing/2014/main" id="{6937DAFB-1D88-4BDD-AD68-DF73121E0D7B}"/>
              </a:ext>
            </a:extLst>
          </p:cNvPr>
          <p:cNvSpPr>
            <a:spLocks noGrp="1" noChangeArrowheads="1"/>
          </p:cNvSpPr>
          <p:nvPr>
            <p:ph type="title"/>
          </p:nvPr>
        </p:nvSpPr>
        <p:spPr bwMode="auto">
          <a:xfrm>
            <a:off x="685800" y="609600"/>
            <a:ext cx="7764463" cy="1135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ctr" anchorCtr="0" compatLnSpc="1">
            <a:prstTxWarp prst="textNoShape">
              <a:avLst/>
            </a:prstTxWarp>
          </a:bodyPr>
          <a:lstStyle/>
          <a:p>
            <a:pPr lvl="0"/>
            <a:r>
              <a:rPr lang="en-GB" altLang="en-US"/>
              <a:t>Click to edit the title text format</a:t>
            </a:r>
          </a:p>
        </p:txBody>
      </p:sp>
      <p:sp>
        <p:nvSpPr>
          <p:cNvPr id="1027" name="Rectangle 2">
            <a:extLst>
              <a:ext uri="{FF2B5EF4-FFF2-40B4-BE49-F238E27FC236}">
                <a16:creationId xmlns:a16="http://schemas.microsoft.com/office/drawing/2014/main" id="{B2044B9C-1C15-43D1-94B6-5B65125C3918}"/>
              </a:ext>
            </a:extLst>
          </p:cNvPr>
          <p:cNvSpPr>
            <a:spLocks noGrp="1" noChangeArrowheads="1"/>
          </p:cNvSpPr>
          <p:nvPr>
            <p:ph type="body" idx="1"/>
          </p:nvPr>
        </p:nvSpPr>
        <p:spPr bwMode="auto">
          <a:xfrm>
            <a:off x="685800" y="1981200"/>
            <a:ext cx="7764463" cy="4106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p:txBody>
      </p:sp>
      <p:sp>
        <p:nvSpPr>
          <p:cNvPr id="2" name="Rectangle 3">
            <a:extLst>
              <a:ext uri="{FF2B5EF4-FFF2-40B4-BE49-F238E27FC236}">
                <a16:creationId xmlns:a16="http://schemas.microsoft.com/office/drawing/2014/main" id="{12C4C175-0E51-4620-8430-45F241C7C384}"/>
              </a:ext>
            </a:extLst>
          </p:cNvPr>
          <p:cNvSpPr>
            <a:spLocks noGrp="1" noChangeArrowheads="1"/>
          </p:cNvSpPr>
          <p:nvPr>
            <p:ph type="dt"/>
          </p:nvPr>
        </p:nvSpPr>
        <p:spPr bwMode="auto">
          <a:xfrm>
            <a:off x="685800" y="6248400"/>
            <a:ext cx="1897063" cy="449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ctr" anchorCtr="0" compatLnSpc="1">
            <a:prstTxWarp prst="textNoShape">
              <a:avLst/>
            </a:prstTxWarp>
          </a:bodyPr>
          <a:lstStyle>
            <a:lvl1pPr>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rgbClr val="000000"/>
                </a:solidFill>
                <a:latin typeface="+mn-lt"/>
                <a:cs typeface="Segoe UI" panose="020B0502040204020203" pitchFamily="34" charset="0"/>
              </a:defRPr>
            </a:lvl1pPr>
          </a:lstStyle>
          <a:p>
            <a:pPr>
              <a:defRPr/>
            </a:pPr>
            <a:endParaRPr lang="en-US" altLang="en-US"/>
          </a:p>
        </p:txBody>
      </p:sp>
      <p:sp>
        <p:nvSpPr>
          <p:cNvPr id="1028" name="Rectangle 4">
            <a:extLst>
              <a:ext uri="{FF2B5EF4-FFF2-40B4-BE49-F238E27FC236}">
                <a16:creationId xmlns:a16="http://schemas.microsoft.com/office/drawing/2014/main" id="{14E89EAF-FCBC-4ED4-BB1C-E2F931609023}"/>
              </a:ext>
            </a:extLst>
          </p:cNvPr>
          <p:cNvSpPr>
            <a:spLocks noGrp="1" noChangeArrowheads="1"/>
          </p:cNvSpPr>
          <p:nvPr>
            <p:ph type="ftr"/>
          </p:nvPr>
        </p:nvSpPr>
        <p:spPr bwMode="auto">
          <a:xfrm>
            <a:off x="3124200" y="6248400"/>
            <a:ext cx="2887663" cy="449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ctr" anchorCtr="0" compatLnSpc="1">
            <a:prstTxWarp prst="textNoShape">
              <a:avLst/>
            </a:prstTxWarp>
          </a:bodyPr>
          <a:lstStyle>
            <a:lvl1pPr algn="ctr">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rgbClr val="000000"/>
                </a:solidFill>
                <a:latin typeface="+mn-lt"/>
                <a:cs typeface="Segoe UI" panose="020B0502040204020203" pitchFamily="34" charset="0"/>
              </a:defRPr>
            </a:lvl1pPr>
          </a:lstStyle>
          <a:p>
            <a:pPr>
              <a:defRPr/>
            </a:pPr>
            <a:endParaRPr lang="en-US" altLang="en-US"/>
          </a:p>
        </p:txBody>
      </p:sp>
      <p:sp>
        <p:nvSpPr>
          <p:cNvPr id="1029" name="Rectangle 5">
            <a:extLst>
              <a:ext uri="{FF2B5EF4-FFF2-40B4-BE49-F238E27FC236}">
                <a16:creationId xmlns:a16="http://schemas.microsoft.com/office/drawing/2014/main" id="{BE9AF7FC-C681-41B9-991A-AECBE3CF1B8F}"/>
              </a:ext>
            </a:extLst>
          </p:cNvPr>
          <p:cNvSpPr>
            <a:spLocks noGrp="1" noChangeArrowheads="1"/>
          </p:cNvSpPr>
          <p:nvPr>
            <p:ph type="sldNum"/>
          </p:nvPr>
        </p:nvSpPr>
        <p:spPr bwMode="auto">
          <a:xfrm>
            <a:off x="6553200" y="6248400"/>
            <a:ext cx="1897063" cy="449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ctr" anchorCtr="0" compatLnSpc="1">
            <a:prstTxWarp prst="textNoShape">
              <a:avLst/>
            </a:prstTxWarp>
          </a:bodyPr>
          <a:lstStyle>
            <a:lvl1pPr algn="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rgbClr val="000000"/>
                </a:solidFill>
                <a:latin typeface="Arial" panose="020B0604020202020204" pitchFamily="34" charset="0"/>
                <a:cs typeface="Segoe UI" panose="020B0502040204020203" pitchFamily="34" charset="0"/>
              </a:defRPr>
            </a:lvl1pPr>
          </a:lstStyle>
          <a:p>
            <a:fld id="{8E129EAF-75E6-4611-B6DA-82C799E0F4EC}" type="slidenum">
              <a:rPr lang="en-US" altLang="en-US"/>
              <a:pPr/>
              <a:t>‹#›</a:t>
            </a:fld>
            <a:endParaRPr lang="en-US" altLang="en-US"/>
          </a:p>
        </p:txBody>
      </p:sp>
    </p:spTree>
    <p:extLst>
      <p:ext uri="{BB962C8B-B14F-4D97-AF65-F5344CB8AC3E}">
        <p14:creationId xmlns:p14="http://schemas.microsoft.com/office/powerpoint/2010/main" val="139555898"/>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Lst>
  <p:txStyles>
    <p:titleStyle>
      <a:lvl1pPr algn="ctr" defTabSz="457200" rtl="0" eaLnBrk="0" fontAlgn="base" hangingPunct="0">
        <a:spcBef>
          <a:spcPct val="0"/>
        </a:spcBef>
        <a:spcAft>
          <a:spcPct val="0"/>
        </a:spcAft>
        <a:buClr>
          <a:srgbClr val="000000"/>
        </a:buClr>
        <a:buSzPct val="100000"/>
        <a:buFont typeface="Times New Roman" panose="02020603050405020304" pitchFamily="18" charset="0"/>
        <a:defRPr sz="4400" kern="1200">
          <a:solidFill>
            <a:srgbClr val="000000"/>
          </a:solidFill>
          <a:latin typeface="+mj-lt"/>
          <a:ea typeface="+mj-ea"/>
          <a:cs typeface="+mj-cs"/>
        </a:defRPr>
      </a:lvl1pPr>
      <a:lvl2pPr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2pPr>
      <a:lvl3pPr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3pPr>
      <a:lvl4pPr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4pPr>
      <a:lvl5pPr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5pPr>
      <a:lvl6pPr marL="2514600" indent="-228600"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6pPr>
      <a:lvl7pPr marL="2971800" indent="-228600"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7pPr>
      <a:lvl8pPr marL="3429000" indent="-228600"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8pPr>
      <a:lvl9pPr marL="3886200" indent="-228600"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panose="02020603050405020304" pitchFamily="18" charset="0"/>
        <a:defRPr sz="3200" kern="1200">
          <a:solidFill>
            <a:srgbClr val="000000"/>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panose="02020603050405020304" pitchFamily="18" charset="0"/>
        <a:defRPr sz="2800" kern="12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panose="02020603050405020304" pitchFamily="18" charset="0"/>
        <a:defRPr sz="2400" kern="12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92.xml"/><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3.xml"/><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4.xml"/><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5.xml"/><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6.xml"/><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7.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8.xml"/><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0.xml"/><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1.xml"/><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102.xml"/><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104.xml"/><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5.xml"/><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7.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7.xml"/></Relationships>
</file>

<file path=ppt/slides/_rels/slide1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2.xml"/><Relationship Id="rId1" Type="http://schemas.openxmlformats.org/officeDocument/2006/relationships/slideLayout" Target="../slideLayouts/slideLayout17.xml"/></Relationships>
</file>

<file path=ppt/slides/_rels/slide12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13.xml"/><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4.xml"/><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9.xml"/><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20.xml"/><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21.xml"/><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23.xml"/><Relationship Id="rId1" Type="http://schemas.openxmlformats.org/officeDocument/2006/relationships/slideLayout" Target="../slideLayouts/slideLayout10.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4.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8.xml"/><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4.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4.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4.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4.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4.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4.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4.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4.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4.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4.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2.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6.png"/><Relationship Id="rId4" Type="http://schemas.openxmlformats.org/officeDocument/2006/relationships/hyperlink" Target="http://www.conovers.org/ftp/ASRC-Commo.pdf" TargetMode="Externa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4.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4.xml"/></Relationships>
</file>

<file path=ppt/slides/_rels/slide16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46.xml"/><Relationship Id="rId1" Type="http://schemas.openxmlformats.org/officeDocument/2006/relationships/slideLayout" Target="../slideLayouts/slideLayout6.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16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47.xml"/><Relationship Id="rId1" Type="http://schemas.openxmlformats.org/officeDocument/2006/relationships/slideLayout" Target="../slideLayouts/slideLayout6.xml"/></Relationships>
</file>

<file path=ppt/slides/_rels/slide16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48.xml"/><Relationship Id="rId1" Type="http://schemas.openxmlformats.org/officeDocument/2006/relationships/slideLayout" Target="../slideLayouts/slideLayout6.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4.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hyperlink" Target="http://www.conovers.org/ftp/ASRC-Commo.pdf" TargetMode="External"/><Relationship Id="rId4" Type="http://schemas.openxmlformats.org/officeDocument/2006/relationships/image" Target="../media/image8.png"/></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4.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4.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4.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4.xml"/></Relationships>
</file>

<file path=ppt/slides/_rels/slide17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55.xml"/><Relationship Id="rId1" Type="http://schemas.openxmlformats.org/officeDocument/2006/relationships/slideLayout" Target="../slideLayouts/slideLayout6.xml"/><Relationship Id="rId4" Type="http://schemas.openxmlformats.org/officeDocument/2006/relationships/image" Target="../media/image56.wmf"/></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4.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4.xml"/></Relationships>
</file>

<file path=ppt/slides/_rels/slide17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58.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0.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59.xml"/><Relationship Id="rId1" Type="http://schemas.openxmlformats.org/officeDocument/2006/relationships/slideLayout" Target="../slideLayouts/slideLayout6.xml"/></Relationships>
</file>

<file path=ppt/slides/_rels/slide181.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60.xml"/><Relationship Id="rId1" Type="http://schemas.openxmlformats.org/officeDocument/2006/relationships/slideLayout" Target="../slideLayouts/slideLayout6.xml"/><Relationship Id="rId4" Type="http://schemas.openxmlformats.org/officeDocument/2006/relationships/image" Target="../media/image60.jpg"/></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4.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4.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11.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4.xml"/></Relationships>
</file>

<file path=ppt/slides/_rels/slide186.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65.xml"/><Relationship Id="rId1" Type="http://schemas.openxmlformats.org/officeDocument/2006/relationships/slideLayout" Target="../slideLayouts/slideLayout6.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4.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3.xml"/></Relationships>
</file>

<file path=ppt/slides/_rels/slide189.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16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11.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11.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11.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11.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11.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11.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11.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4.xml"/></Relationships>
</file>

<file path=ppt/slides/_rels/slide19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178.xml"/><Relationship Id="rId1" Type="http://schemas.openxmlformats.org/officeDocument/2006/relationships/slideLayout" Target="../slideLayouts/slideLayout6.xml"/><Relationship Id="rId4" Type="http://schemas.openxmlformats.org/officeDocument/2006/relationships/image" Target="../media/image56.wmf"/></Relationships>
</file>

<file path=ppt/slides/_rels/slide2.xml.rels><?xml version="1.0" encoding="UTF-8" standalone="yes"?>
<Relationships xmlns="http://schemas.openxmlformats.org/package/2006/relationships"><Relationship Id="rId3" Type="http://schemas.openxmlformats.org/officeDocument/2006/relationships/hyperlink" Target="http://www.conovers.org/ftp/ASRC-Commo.pdf"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00.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179.xml"/><Relationship Id="rId1" Type="http://schemas.openxmlformats.org/officeDocument/2006/relationships/slideLayout" Target="../slideLayouts/slideLayout6.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1.xml"/></Relationships>
</file>

<file path=ppt/slides/_rels/slide20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64.png"/><Relationship Id="rId2" Type="http://schemas.openxmlformats.org/officeDocument/2006/relationships/notesSlide" Target="../notesSlides/notesSlide181.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hyperlink" Target="http://www.conovers.org/ftp/ASRC-Commo.pdf" TargetMode="External"/><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4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2.xml"/><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4.xml"/><Relationship Id="rId1" Type="http://schemas.openxmlformats.org/officeDocument/2006/relationships/tags" Target="../tags/tag1.xml"/><Relationship Id="rId4" Type="http://schemas.openxmlformats.org/officeDocument/2006/relationships/image" Target="../media/image18.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4.xml"/><Relationship Id="rId1" Type="http://schemas.openxmlformats.org/officeDocument/2006/relationships/tags" Target="../tags/tag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4.xml"/><Relationship Id="rId1" Type="http://schemas.openxmlformats.org/officeDocument/2006/relationships/slideLayout" Target="../slideLayouts/slideLayout6.xml"/><Relationship Id="rId4" Type="http://schemas.openxmlformats.org/officeDocument/2006/relationships/image" Target="../media/image23.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3.xml"/><Relationship Id="rId1" Type="http://schemas.openxmlformats.org/officeDocument/2006/relationships/slideLayout" Target="../slideLayouts/slideLayout6.xml"/><Relationship Id="rId4" Type="http://schemas.openxmlformats.org/officeDocument/2006/relationships/image" Target="../media/image29.jpeg"/></Relationships>
</file>

<file path=ppt/slides/_rels/slide9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4.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8.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hyperlink" Target="http://www.conovers.org/ftp/ASRC-Commo.pdf" TargetMode="Externa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4" name="Rectangle 6"/>
          <p:cNvSpPr>
            <a:spLocks noGrp="1" noChangeArrowheads="1"/>
          </p:cNvSpPr>
          <p:nvPr>
            <p:ph type="subTitle" idx="1"/>
          </p:nvPr>
        </p:nvSpPr>
        <p:spPr>
          <a:xfrm>
            <a:off x="3048000" y="2743200"/>
            <a:ext cx="5943600" cy="3276600"/>
          </a:xfrm>
        </p:spPr>
        <p:txBody>
          <a:bodyPr>
            <a:normAutofit fontScale="47500" lnSpcReduction="20000"/>
          </a:bodyPr>
          <a:lstStyle/>
          <a:p>
            <a:pPr algn="r">
              <a:lnSpc>
                <a:spcPct val="120000"/>
              </a:lnSpc>
            </a:pPr>
            <a:r>
              <a:rPr lang="en-US" sz="12400" dirty="0"/>
              <a:t>Communications </a:t>
            </a:r>
            <a:br>
              <a:rPr lang="en-US" sz="12400" dirty="0"/>
            </a:br>
            <a:r>
              <a:rPr lang="en-US" sz="12400" dirty="0"/>
              <a:t>101-104: </a:t>
            </a:r>
            <a:br>
              <a:rPr lang="en-US" sz="12400" dirty="0"/>
            </a:br>
            <a:r>
              <a:rPr lang="en-US" sz="12400" dirty="0"/>
              <a:t>Field IV, III, II, I </a:t>
            </a:r>
            <a:br>
              <a:rPr lang="en-US" sz="7200" dirty="0"/>
            </a:br>
            <a:endParaRPr lang="en-US" sz="4000" i="1" dirty="0">
              <a:solidFill>
                <a:srgbClr val="FF6600"/>
              </a:solidFill>
            </a:endParaRPr>
          </a:p>
        </p:txBody>
      </p:sp>
      <p:sp>
        <p:nvSpPr>
          <p:cNvPr id="2055" name="Text Box 7"/>
          <p:cNvSpPr txBox="1">
            <a:spLocks noChangeArrowheads="1"/>
          </p:cNvSpPr>
          <p:nvPr/>
        </p:nvSpPr>
        <p:spPr bwMode="auto">
          <a:xfrm>
            <a:off x="1981200" y="5715000"/>
            <a:ext cx="67818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dobe Caslon Pro Bold" pitchFamily="18" charset="0"/>
                <a:ea typeface="+mn-ea"/>
                <a:cs typeface="+mn-cs"/>
              </a:rPr>
              <a:t>Keith Conover, M.D., FACEP, FASRC</a:t>
            </a:r>
          </a:p>
        </p:txBody>
      </p:sp>
    </p:spTree>
    <p:extLst>
      <p:ext uri="{BB962C8B-B14F-4D97-AF65-F5344CB8AC3E}">
        <p14:creationId xmlns:p14="http://schemas.microsoft.com/office/powerpoint/2010/main" val="4028030070"/>
      </p:ext>
    </p:extLst>
  </p:cSld>
  <p:clrMapOvr>
    <a:masterClrMapping/>
  </p:clrMapOvr>
  <p:transition>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8578" name="Rectangle 2"/>
          <p:cNvSpPr>
            <a:spLocks noGrp="1" noChangeArrowheads="1"/>
          </p:cNvSpPr>
          <p:nvPr>
            <p:ph type="title"/>
          </p:nvPr>
        </p:nvSpPr>
        <p:spPr/>
        <p:txBody>
          <a:bodyPr/>
          <a:lstStyle/>
          <a:p>
            <a:r>
              <a:rPr kumimoji="0" lang="en-US" sz="4000" b="0" i="0" u="none" strike="noStrike" kern="1200" cap="none" spc="0" normalizeH="0" baseline="0" noProof="0" dirty="0">
                <a:ln>
                  <a:noFill/>
                </a:ln>
                <a:solidFill>
                  <a:srgbClr val="FFFF99"/>
                </a:solidFill>
                <a:effectLst/>
                <a:uLnTx/>
                <a:uFillTx/>
                <a:latin typeface="Georgia" panose="02040502050405020303" pitchFamily="18" charset="0"/>
                <a:ea typeface="+mj-ea"/>
                <a:cs typeface="+mj-cs"/>
              </a:rPr>
              <a:t>“standard best practices…”</a:t>
            </a:r>
            <a:endParaRPr lang="en-US" dirty="0"/>
          </a:p>
        </p:txBody>
      </p:sp>
      <p:sp>
        <p:nvSpPr>
          <p:cNvPr id="1688579" name="Rectangle 3"/>
          <p:cNvSpPr>
            <a:spLocks noGrp="1" noChangeArrowheads="1"/>
          </p:cNvSpPr>
          <p:nvPr>
            <p:ph idx="1"/>
          </p:nvPr>
        </p:nvSpPr>
        <p:spPr/>
        <p:txBody>
          <a:bodyPr/>
          <a:lstStyle/>
          <a:p>
            <a:pPr algn="ctr">
              <a:buFontTx/>
              <a:buNone/>
            </a:pPr>
            <a:r>
              <a:rPr lang="en-US" sz="8000" b="1" dirty="0"/>
              <a:t>Prowords:</a:t>
            </a:r>
            <a:br>
              <a:rPr lang="en-US" sz="8000" b="1" dirty="0"/>
            </a:br>
            <a:r>
              <a:rPr lang="en-US" sz="8000" b="1" dirty="0"/>
              <a:t>Roger Wilco Over and Out?</a:t>
            </a:r>
          </a:p>
        </p:txBody>
      </p:sp>
    </p:spTree>
    <p:extLst>
      <p:ext uri="{BB962C8B-B14F-4D97-AF65-F5344CB8AC3E}">
        <p14:creationId xmlns:p14="http://schemas.microsoft.com/office/powerpoint/2010/main" val="1986763141"/>
      </p:ext>
    </p:extLst>
  </p:cSld>
  <p:clrMapOvr>
    <a:masterClrMapping/>
  </p:clrMapOvr>
  <p:transition>
    <p:fade thruBlk="1"/>
  </p:transition>
</p:sld>
</file>

<file path=ppt/slides/slide10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4" name="Rectangle 6"/>
          <p:cNvSpPr>
            <a:spLocks noGrp="1" noChangeArrowheads="1"/>
          </p:cNvSpPr>
          <p:nvPr>
            <p:ph type="subTitle" idx="1"/>
          </p:nvPr>
        </p:nvSpPr>
        <p:spPr>
          <a:xfrm>
            <a:off x="1524000" y="2819400"/>
            <a:ext cx="7467600" cy="2895600"/>
          </a:xfrm>
        </p:spPr>
        <p:txBody>
          <a:bodyPr>
            <a:normAutofit fontScale="47500" lnSpcReduction="20000"/>
          </a:bodyPr>
          <a:lstStyle/>
          <a:p>
            <a:pPr algn="r">
              <a:lnSpc>
                <a:spcPct val="120000"/>
              </a:lnSpc>
            </a:pPr>
            <a:r>
              <a:rPr lang="en-US" sz="12400" dirty="0"/>
              <a:t>Communications </a:t>
            </a:r>
            <a:br>
              <a:rPr lang="en-US" sz="12400" dirty="0"/>
            </a:br>
            <a:r>
              <a:rPr lang="en-US" sz="12400" dirty="0"/>
              <a:t>103: </a:t>
            </a:r>
            <a:r>
              <a:rPr lang="en-US" sz="12400" b="1" dirty="0"/>
              <a:t>Field II </a:t>
            </a:r>
            <a:r>
              <a:rPr lang="en-US" sz="12400" dirty="0"/>
              <a:t>Level </a:t>
            </a:r>
            <a:br>
              <a:rPr lang="en-US" sz="7200" dirty="0"/>
            </a:br>
            <a:endParaRPr lang="en-US" sz="4000" i="1" dirty="0">
              <a:solidFill>
                <a:srgbClr val="FF6600"/>
              </a:solidFill>
            </a:endParaRPr>
          </a:p>
        </p:txBody>
      </p:sp>
      <p:sp>
        <p:nvSpPr>
          <p:cNvPr id="2055" name="Text Box 7"/>
          <p:cNvSpPr txBox="1">
            <a:spLocks noChangeArrowheads="1"/>
          </p:cNvSpPr>
          <p:nvPr/>
        </p:nvSpPr>
        <p:spPr bwMode="auto">
          <a:xfrm>
            <a:off x="1981200" y="5562600"/>
            <a:ext cx="67818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dobe Caslon Pro Bold" pitchFamily="18" charset="0"/>
                <a:ea typeface="+mn-ea"/>
                <a:cs typeface="+mn-cs"/>
              </a:rPr>
              <a:t>Keith Conover, M.D., FACEP, FASRC</a:t>
            </a:r>
          </a:p>
        </p:txBody>
      </p:sp>
    </p:spTree>
    <p:extLst>
      <p:ext uri="{BB962C8B-B14F-4D97-AF65-F5344CB8AC3E}">
        <p14:creationId xmlns:p14="http://schemas.microsoft.com/office/powerpoint/2010/main" val="3808555396"/>
      </p:ext>
    </p:extLst>
  </p:cSld>
  <p:clrMapOvr>
    <a:masterClrMapping/>
  </p:clrMapOvr>
  <p:transition>
    <p:fade thruBlk="1"/>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5220" name="Rectangle 4"/>
          <p:cNvSpPr>
            <a:spLocks noGrp="1" noChangeArrowheads="1"/>
          </p:cNvSpPr>
          <p:nvPr>
            <p:ph type="title"/>
          </p:nvPr>
        </p:nvSpPr>
        <p:spPr/>
        <p:txBody>
          <a:bodyPr/>
          <a:lstStyle/>
          <a:p>
            <a:r>
              <a:rPr lang="en-US" i="1" dirty="0"/>
              <a:t>Field II Training Standards</a:t>
            </a:r>
          </a:p>
        </p:txBody>
      </p:sp>
      <p:sp>
        <p:nvSpPr>
          <p:cNvPr id="1545222" name="Rectangle 6"/>
          <p:cNvSpPr>
            <a:spLocks noGrp="1" noChangeArrowheads="1"/>
          </p:cNvSpPr>
          <p:nvPr>
            <p:ph sz="half" idx="1"/>
          </p:nvPr>
        </p:nvSpPr>
        <p:spPr>
          <a:xfrm>
            <a:off x="609600" y="1752600"/>
            <a:ext cx="8305800" cy="4876800"/>
          </a:xfrm>
        </p:spPr>
        <p:txBody>
          <a:bodyPr>
            <a:normAutofit/>
          </a:bodyPr>
          <a:lstStyle/>
          <a:p>
            <a:pPr marL="0" indent="0">
              <a:lnSpc>
                <a:spcPct val="100000"/>
              </a:lnSpc>
              <a:buNone/>
            </a:pPr>
            <a:r>
              <a:rPr lang="en-US" sz="3600" b="1" dirty="0"/>
              <a:t>Know basic radio principles relevant to the ASRC, including</a:t>
            </a:r>
          </a:p>
          <a:p>
            <a:pPr lvl="1">
              <a:lnSpc>
                <a:spcPct val="100000"/>
              </a:lnSpc>
            </a:pPr>
            <a:r>
              <a:rPr lang="en-US" sz="3600" b="1" dirty="0"/>
              <a:t>Electromagnetic waves, wavelength and frequency, and effect of frequency on radio signal propagation</a:t>
            </a:r>
          </a:p>
        </p:txBody>
      </p:sp>
    </p:spTree>
    <p:extLst>
      <p:ext uri="{BB962C8B-B14F-4D97-AF65-F5344CB8AC3E}">
        <p14:creationId xmlns:p14="http://schemas.microsoft.com/office/powerpoint/2010/main" val="3898777294"/>
      </p:ext>
    </p:extLst>
  </p:cSld>
  <p:clrMapOvr>
    <a:masterClrMapping/>
  </p:clrMapOvr>
  <p:transition>
    <p:fade thruBlk="1"/>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B84C8-30E2-475D-9433-171004FC6682}"/>
              </a:ext>
            </a:extLst>
          </p:cNvPr>
          <p:cNvSpPr>
            <a:spLocks noGrp="1"/>
          </p:cNvSpPr>
          <p:nvPr>
            <p:ph type="title"/>
          </p:nvPr>
        </p:nvSpPr>
        <p:spPr/>
        <p:txBody>
          <a:bodyPr/>
          <a:lstStyle/>
          <a:p>
            <a:r>
              <a:rPr lang="en-US" dirty="0"/>
              <a:t>Electromagnetic waves, Frequency, Wavelength, Bands and Propagation</a:t>
            </a:r>
          </a:p>
        </p:txBody>
      </p:sp>
    </p:spTree>
    <p:extLst>
      <p:ext uri="{BB962C8B-B14F-4D97-AF65-F5344CB8AC3E}">
        <p14:creationId xmlns:p14="http://schemas.microsoft.com/office/powerpoint/2010/main" val="760207452"/>
      </p:ext>
    </p:extLst>
  </p:cSld>
  <p:clrMapOvr>
    <a:masterClrMapping/>
  </p:clrMapOvr>
  <p:transition>
    <p:fade thruBlk="1"/>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3BC85C4-8DD9-4FA5-89A7-A3D6BB151EEE}"/>
              </a:ext>
            </a:extLst>
          </p:cNvPr>
          <p:cNvSpPr>
            <a:spLocks noGrp="1"/>
          </p:cNvSpPr>
          <p:nvPr>
            <p:ph type="title"/>
          </p:nvPr>
        </p:nvSpPr>
        <p:spPr/>
        <p:txBody>
          <a:bodyPr/>
          <a:lstStyle/>
          <a:p>
            <a:r>
              <a:rPr lang="en-US" dirty="0"/>
              <a:t>Show Slinky!</a:t>
            </a:r>
          </a:p>
        </p:txBody>
      </p:sp>
    </p:spTree>
    <p:extLst>
      <p:ext uri="{BB962C8B-B14F-4D97-AF65-F5344CB8AC3E}">
        <p14:creationId xmlns:p14="http://schemas.microsoft.com/office/powerpoint/2010/main" val="1761446224"/>
      </p:ext>
    </p:extLst>
  </p:cSld>
  <p:clrMapOvr>
    <a:masterClrMapping/>
  </p:clrMapOvr>
  <p:transition>
    <p:fade thruBlk="1"/>
  </p:transition>
</p:sld>
</file>

<file path=ppt/slides/slide10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887FCDDE-99AB-468C-8712-825A693A88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43702"/>
            <a:ext cx="8742872" cy="6814297"/>
          </a:xfrm>
          <a:prstGeom prst="rect">
            <a:avLst/>
          </a:prstGeom>
        </p:spPr>
      </p:pic>
    </p:spTree>
  </p:cSld>
  <p:clrMapOvr>
    <a:masterClrMapping/>
  </p:clrMapOvr>
  <p:transition>
    <p:fade thruBlk="1"/>
  </p:transition>
</p:sld>
</file>

<file path=ppt/slides/slide10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grpSp>
        <p:nvGrpSpPr>
          <p:cNvPr id="1295365" name="Group 5"/>
          <p:cNvGrpSpPr>
            <a:grpSpLocks/>
          </p:cNvGrpSpPr>
          <p:nvPr/>
        </p:nvGrpSpPr>
        <p:grpSpPr bwMode="auto">
          <a:xfrm>
            <a:off x="0" y="0"/>
            <a:ext cx="9144000" cy="6858000"/>
            <a:chOff x="1356" y="2242"/>
            <a:chExt cx="2243" cy="1607"/>
          </a:xfrm>
        </p:grpSpPr>
        <p:pic>
          <p:nvPicPr>
            <p:cNvPr id="129536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6" y="2242"/>
              <a:ext cx="2244" cy="16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95367" name="Text Box 7"/>
            <p:cNvSpPr txBox="1">
              <a:spLocks noChangeArrowheads="1"/>
            </p:cNvSpPr>
            <p:nvPr/>
          </p:nvSpPr>
          <p:spPr bwMode="auto">
            <a:xfrm>
              <a:off x="1356" y="2242"/>
              <a:ext cx="2244" cy="16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Tree>
  </p:cSld>
  <p:clrMapOvr>
    <a:masterClrMapping/>
  </p:clrMapOvr>
  <p:transition>
    <p:fade thruBlk="1"/>
  </p:transition>
</p:sld>
</file>

<file path=ppt/slides/slide10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573890" name="Picture 2" descr="Visible spectru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219200"/>
            <a:ext cx="9144000" cy="4364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3872058"/>
      </p:ext>
    </p:extLst>
  </p:cSld>
  <p:clrMapOvr>
    <a:masterClrMapping/>
  </p:clrMapOvr>
  <p:transition>
    <p:fade thruBlk="1"/>
  </p:transition>
</p:sld>
</file>

<file path=ppt/slides/slide10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 name="Picture 4" descr="A picture containing smoke, different, long, chain&#10;&#10;Description automatically generated">
            <a:extLst>
              <a:ext uri="{FF2B5EF4-FFF2-40B4-BE49-F238E27FC236}">
                <a16:creationId xmlns:a16="http://schemas.microsoft.com/office/drawing/2014/main" id="{689E470B-1B44-4252-9DFB-C4376666CF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362200"/>
            <a:ext cx="8988879" cy="1371600"/>
          </a:xfrm>
          <a:prstGeom prst="rect">
            <a:avLst/>
          </a:prstGeom>
        </p:spPr>
      </p:pic>
    </p:spTree>
    <p:extLst>
      <p:ext uri="{BB962C8B-B14F-4D97-AF65-F5344CB8AC3E}">
        <p14:creationId xmlns:p14="http://schemas.microsoft.com/office/powerpoint/2010/main" val="3718312819"/>
      </p:ext>
    </p:extLst>
  </p:cSld>
  <p:clrMapOvr>
    <a:masterClrMapping/>
  </p:clrMapOvr>
  <p:transition>
    <p:fade thruBlk="1"/>
  </p:transition>
</p:sld>
</file>

<file path=ppt/slides/slide10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A9C38835-1944-48BB-A2F2-BD86A181B8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397"/>
            <a:ext cx="9126209" cy="6871397"/>
          </a:xfrm>
          <a:prstGeom prst="rect">
            <a:avLst/>
          </a:prstGeom>
        </p:spPr>
      </p:pic>
    </p:spTree>
    <p:extLst>
      <p:ext uri="{BB962C8B-B14F-4D97-AF65-F5344CB8AC3E}">
        <p14:creationId xmlns:p14="http://schemas.microsoft.com/office/powerpoint/2010/main" val="1724454905"/>
      </p:ext>
    </p:extLst>
  </p:cSld>
  <p:clrMapOvr>
    <a:masterClrMapping/>
  </p:clrMapOvr>
  <p:transition>
    <p:fade thruBlk="1"/>
  </p:transition>
</p:sld>
</file>

<file path=ppt/slides/slide10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5708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255588"/>
            <a:ext cx="9163050" cy="6145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70819" name="Rectangle 3"/>
          <p:cNvSpPr>
            <a:spLocks noChangeArrowheads="1"/>
          </p:cNvSpPr>
          <p:nvPr/>
        </p:nvSpPr>
        <p:spPr bwMode="auto">
          <a:xfrm>
            <a:off x="0" y="4114800"/>
            <a:ext cx="9144000" cy="838200"/>
          </a:xfrm>
          <a:prstGeom prst="rect">
            <a:avLst/>
          </a:prstGeom>
          <a:noFill/>
          <a:ln w="50800">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5ED3A-9CB0-45AE-8135-703F50E970DC}"/>
              </a:ext>
            </a:extLst>
          </p:cNvPr>
          <p:cNvSpPr>
            <a:spLocks noGrp="1"/>
          </p:cNvSpPr>
          <p:nvPr>
            <p:ph type="title"/>
          </p:nvPr>
        </p:nvSpPr>
        <p:spPr/>
        <p:txBody>
          <a:bodyPr/>
          <a:lstStyle/>
          <a:p>
            <a:r>
              <a:rPr lang="en-US" dirty="0"/>
              <a:t>Essential Prowords</a:t>
            </a:r>
          </a:p>
        </p:txBody>
      </p:sp>
      <p:sp>
        <p:nvSpPr>
          <p:cNvPr id="3" name="Content Placeholder 2">
            <a:extLst>
              <a:ext uri="{FF2B5EF4-FFF2-40B4-BE49-F238E27FC236}">
                <a16:creationId xmlns:a16="http://schemas.microsoft.com/office/drawing/2014/main" id="{B582E70E-9680-4466-83ED-82C9CAE18435}"/>
              </a:ext>
            </a:extLst>
          </p:cNvPr>
          <p:cNvSpPr>
            <a:spLocks noGrp="1"/>
          </p:cNvSpPr>
          <p:nvPr>
            <p:ph idx="1"/>
          </p:nvPr>
        </p:nvSpPr>
        <p:spPr>
          <a:xfrm>
            <a:off x="628650" y="1825624"/>
            <a:ext cx="8515350" cy="4956176"/>
          </a:xfrm>
        </p:spPr>
        <p:txBody>
          <a:bodyPr>
            <a:normAutofit lnSpcReduction="10000"/>
          </a:bodyPr>
          <a:lstStyle/>
          <a:p>
            <a:r>
              <a:rPr lang="en-US" dirty="0">
                <a:solidFill>
                  <a:schemeClr val="accent4"/>
                </a:solidFill>
              </a:rPr>
              <a:t>This Is </a:t>
            </a:r>
            <a:r>
              <a:rPr lang="en-US" dirty="0"/>
              <a:t>[insert team name here]</a:t>
            </a:r>
          </a:p>
          <a:p>
            <a:r>
              <a:rPr lang="en-US" dirty="0">
                <a:solidFill>
                  <a:schemeClr val="accent4"/>
                </a:solidFill>
              </a:rPr>
              <a:t>Over\Go Ahead</a:t>
            </a:r>
            <a:r>
              <a:rPr lang="en-US" dirty="0"/>
              <a:t>: OK for other person to talk now</a:t>
            </a:r>
          </a:p>
          <a:p>
            <a:r>
              <a:rPr lang="en-US" dirty="0">
                <a:solidFill>
                  <a:schemeClr val="accent4"/>
                </a:solidFill>
              </a:rPr>
              <a:t>Roger</a:t>
            </a:r>
            <a:r>
              <a:rPr lang="en-US" dirty="0"/>
              <a:t>: I received and understand your message</a:t>
            </a:r>
          </a:p>
          <a:p>
            <a:r>
              <a:rPr lang="en-US" dirty="0">
                <a:solidFill>
                  <a:schemeClr val="accent4"/>
                </a:solidFill>
              </a:rPr>
              <a:t>Affirmative</a:t>
            </a:r>
            <a:r>
              <a:rPr lang="en-US" dirty="0"/>
              <a:t>: easier to understand than “yes”</a:t>
            </a:r>
          </a:p>
          <a:p>
            <a:r>
              <a:rPr lang="en-US" dirty="0">
                <a:solidFill>
                  <a:schemeClr val="accent4"/>
                </a:solidFill>
              </a:rPr>
              <a:t>Negative</a:t>
            </a:r>
            <a:r>
              <a:rPr lang="en-US" dirty="0"/>
              <a:t>: easier to understand than “no”</a:t>
            </a:r>
          </a:p>
          <a:p>
            <a:r>
              <a:rPr lang="en-US" dirty="0">
                <a:solidFill>
                  <a:schemeClr val="accent4"/>
                </a:solidFill>
              </a:rPr>
              <a:t>Clear</a:t>
            </a:r>
            <a:r>
              <a:rPr lang="en-US" dirty="0"/>
              <a:t>: I’m done talking now</a:t>
            </a:r>
          </a:p>
          <a:p>
            <a:r>
              <a:rPr lang="en-US" dirty="0">
                <a:solidFill>
                  <a:schemeClr val="accent4"/>
                </a:solidFill>
              </a:rPr>
              <a:t>Clear the Net</a:t>
            </a:r>
            <a:r>
              <a:rPr lang="en-US" dirty="0"/>
              <a:t>: everyone shut up, I have something important to say</a:t>
            </a:r>
          </a:p>
          <a:p>
            <a:r>
              <a:rPr lang="en-US" dirty="0">
                <a:solidFill>
                  <a:schemeClr val="accent4"/>
                </a:solidFill>
              </a:rPr>
              <a:t>Secure the Net</a:t>
            </a:r>
            <a:r>
              <a:rPr lang="en-US" dirty="0"/>
              <a:t>: turn down radios, keep them away from reporters and family</a:t>
            </a:r>
          </a:p>
          <a:p>
            <a:r>
              <a:rPr lang="en-US" dirty="0">
                <a:solidFill>
                  <a:schemeClr val="accent4"/>
                </a:solidFill>
              </a:rPr>
              <a:t>Mayday</a:t>
            </a:r>
            <a:r>
              <a:rPr lang="en-US" dirty="0"/>
              <a:t>: I need help or I am going to die</a:t>
            </a:r>
          </a:p>
        </p:txBody>
      </p:sp>
    </p:spTree>
    <p:extLst>
      <p:ext uri="{BB962C8B-B14F-4D97-AF65-F5344CB8AC3E}">
        <p14:creationId xmlns:p14="http://schemas.microsoft.com/office/powerpoint/2010/main" val="1919200424"/>
      </p:ext>
    </p:extLst>
  </p:cSld>
  <p:clrMapOvr>
    <a:masterClrMapping/>
  </p:clrMapOvr>
  <p:transition>
    <p:fade thruBlk="1"/>
  </p:transition>
</p:sld>
</file>

<file path=ppt/slides/slide11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5749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9350"/>
            <a:ext cx="9144000" cy="455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fade thruBlk="1"/>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7499C3-F20E-498E-A3B4-09FEFAA59981}"/>
              </a:ext>
            </a:extLst>
          </p:cNvPr>
          <p:cNvSpPr>
            <a:spLocks noGrp="1"/>
          </p:cNvSpPr>
          <p:nvPr>
            <p:ph type="title"/>
          </p:nvPr>
        </p:nvSpPr>
        <p:spPr/>
        <p:txBody>
          <a:bodyPr/>
          <a:lstStyle/>
          <a:p>
            <a:r>
              <a:rPr lang="en-US" dirty="0"/>
              <a:t>National Interoperability VHF Channels</a:t>
            </a:r>
          </a:p>
        </p:txBody>
      </p:sp>
      <p:sp>
        <p:nvSpPr>
          <p:cNvPr id="4" name="Content Placeholder 3">
            <a:extLst>
              <a:ext uri="{FF2B5EF4-FFF2-40B4-BE49-F238E27FC236}">
                <a16:creationId xmlns:a16="http://schemas.microsoft.com/office/drawing/2014/main" id="{6B7C963A-F16C-461D-9CBB-4643A8AA6FDD}"/>
              </a:ext>
            </a:extLst>
          </p:cNvPr>
          <p:cNvSpPr>
            <a:spLocks noGrp="1"/>
          </p:cNvSpPr>
          <p:nvPr>
            <p:ph idx="1"/>
          </p:nvPr>
        </p:nvSpPr>
        <p:spPr/>
        <p:txBody>
          <a:bodyPr>
            <a:normAutofit/>
          </a:bodyPr>
          <a:lstStyle/>
          <a:p>
            <a:r>
              <a:rPr lang="en-US" sz="4800" dirty="0"/>
              <a:t>155.7525 MHz: VCALL 10</a:t>
            </a:r>
          </a:p>
          <a:p>
            <a:r>
              <a:rPr lang="en-US" sz="4800" dirty="0"/>
              <a:t>151.1375 MHz: VTAC 11</a:t>
            </a:r>
          </a:p>
          <a:p>
            <a:r>
              <a:rPr lang="en-US" sz="4800" dirty="0"/>
              <a:t>154.4525 MHz: VTAC 12</a:t>
            </a:r>
          </a:p>
          <a:p>
            <a:r>
              <a:rPr lang="en-US" sz="4800" dirty="0"/>
              <a:t>158.7375 MHz: VTAC 13</a:t>
            </a:r>
          </a:p>
        </p:txBody>
      </p:sp>
    </p:spTree>
    <p:extLst>
      <p:ext uri="{BB962C8B-B14F-4D97-AF65-F5344CB8AC3E}">
        <p14:creationId xmlns:p14="http://schemas.microsoft.com/office/powerpoint/2010/main" val="3228654049"/>
      </p:ext>
    </p:extLst>
  </p:cSld>
  <p:clrMapOvr>
    <a:masterClrMapping/>
  </p:clrMapOvr>
  <p:transition>
    <p:fade thruBlk="1"/>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0450" name="Rectangle 2"/>
          <p:cNvSpPr>
            <a:spLocks noGrp="1" noChangeArrowheads="1"/>
          </p:cNvSpPr>
          <p:nvPr>
            <p:ph type="title"/>
          </p:nvPr>
        </p:nvSpPr>
        <p:spPr/>
        <p:txBody>
          <a:bodyPr/>
          <a:lstStyle/>
          <a:p>
            <a:r>
              <a:rPr lang="en-US" dirty="0"/>
              <a:t>Download Radio-Communications Chapter</a:t>
            </a:r>
          </a:p>
        </p:txBody>
      </p:sp>
      <p:sp>
        <p:nvSpPr>
          <p:cNvPr id="1640451" name="Rectangle 3"/>
          <p:cNvSpPr>
            <a:spLocks noGrp="1" noChangeArrowheads="1"/>
          </p:cNvSpPr>
          <p:nvPr>
            <p:ph sz="half" idx="1"/>
          </p:nvPr>
        </p:nvSpPr>
        <p:spPr>
          <a:xfrm>
            <a:off x="495300" y="1905000"/>
            <a:ext cx="8039100" cy="1371600"/>
          </a:xfrm>
        </p:spPr>
        <p:txBody>
          <a:bodyPr>
            <a:normAutofit fontScale="77500" lnSpcReduction="20000"/>
          </a:bodyPr>
          <a:lstStyle/>
          <a:p>
            <a:pPr marL="0" indent="0">
              <a:lnSpc>
                <a:spcPct val="100000"/>
              </a:lnSpc>
              <a:buNone/>
            </a:pPr>
            <a:r>
              <a:rPr lang="en-US" sz="4400" b="1" dirty="0">
                <a:solidFill>
                  <a:schemeClr val="accent4">
                    <a:lumMod val="20000"/>
                    <a:lumOff val="80000"/>
                  </a:schemeClr>
                </a:solidFill>
              </a:rPr>
              <a:t>http://archive.asrc.net/ASRC-Training/1977-01-00-Radio-Communications.pdf</a:t>
            </a:r>
            <a:endParaRPr lang="en-US" sz="4400" b="1" dirty="0"/>
          </a:p>
        </p:txBody>
      </p:sp>
      <p:pic>
        <p:nvPicPr>
          <p:cNvPr id="3" name="Picture 2">
            <a:extLst>
              <a:ext uri="{FF2B5EF4-FFF2-40B4-BE49-F238E27FC236}">
                <a16:creationId xmlns:a16="http://schemas.microsoft.com/office/drawing/2014/main" id="{D819FBBC-D987-46B3-B22E-1E2C88B9328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253740" y="3581400"/>
            <a:ext cx="3147060" cy="3147060"/>
          </a:xfrm>
          <a:prstGeom prst="rect">
            <a:avLst/>
          </a:prstGeom>
          <a:solidFill>
            <a:schemeClr val="bg1"/>
          </a:solidFill>
        </p:spPr>
      </p:pic>
    </p:spTree>
    <p:extLst>
      <p:ext uri="{BB962C8B-B14F-4D97-AF65-F5344CB8AC3E}">
        <p14:creationId xmlns:p14="http://schemas.microsoft.com/office/powerpoint/2010/main" val="1615085815"/>
      </p:ext>
    </p:extLst>
  </p:cSld>
  <p:clrMapOvr>
    <a:masterClrMapping/>
  </p:clrMapOvr>
  <p:transition>
    <p:fade thruBlk="1"/>
  </p:transition>
</p:sld>
</file>

<file path=ppt/slides/slide11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559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3550" y="0"/>
            <a:ext cx="564515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902187245"/>
      </p:ext>
    </p:extLst>
  </p:cSld>
  <p:clrMapOvr>
    <a:masterClrMapping/>
  </p:clrMapOvr>
  <p:transition>
    <p:fade thruBlk="1"/>
  </p:transition>
</p:sld>
</file>

<file path=ppt/slides/slide11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0E5F4C6C-E095-4703-AFBA-F8A1E2CA817E}"/>
              </a:ext>
            </a:extLst>
          </p:cNvPr>
          <p:cNvPicPr>
            <a:picLocks noChangeAspect="1"/>
          </p:cNvPicPr>
          <p:nvPr/>
        </p:nvPicPr>
        <p:blipFill rotWithShape="1">
          <a:blip r:embed="rId3">
            <a:extLst>
              <a:ext uri="{28A0092B-C50C-407E-A947-70E740481C1C}">
                <a14:useLocalDpi xmlns:a14="http://schemas.microsoft.com/office/drawing/2010/main" val="0"/>
              </a:ext>
            </a:extLst>
          </a:blip>
          <a:srcRect l="689" t="3425" r="2328" b="3425"/>
          <a:stretch/>
        </p:blipFill>
        <p:spPr>
          <a:xfrm>
            <a:off x="0" y="1063054"/>
            <a:ext cx="9053008" cy="4728146"/>
          </a:xfrm>
          <a:prstGeom prst="rect">
            <a:avLst/>
          </a:prstGeom>
        </p:spPr>
      </p:pic>
    </p:spTree>
    <p:extLst>
      <p:ext uri="{BB962C8B-B14F-4D97-AF65-F5344CB8AC3E}">
        <p14:creationId xmlns:p14="http://schemas.microsoft.com/office/powerpoint/2010/main" val="3346226071"/>
      </p:ext>
    </p:extLst>
  </p:cSld>
  <p:clrMapOvr>
    <a:masterClrMapping/>
  </p:clrMapOvr>
  <p:transition>
    <p:fade thruBlk="1"/>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F733F-42D1-4DAA-B36A-26B29BD13CDE}"/>
              </a:ext>
            </a:extLst>
          </p:cNvPr>
          <p:cNvSpPr>
            <a:spLocks noGrp="1"/>
          </p:cNvSpPr>
          <p:nvPr>
            <p:ph type="title"/>
          </p:nvPr>
        </p:nvSpPr>
        <p:spPr/>
        <p:txBody>
          <a:bodyPr/>
          <a:lstStyle/>
          <a:p>
            <a:r>
              <a:rPr lang="en-US" dirty="0"/>
              <a:t>AM, FM and Overmodulation</a:t>
            </a:r>
          </a:p>
        </p:txBody>
      </p:sp>
    </p:spTree>
    <p:extLst>
      <p:ext uri="{BB962C8B-B14F-4D97-AF65-F5344CB8AC3E}">
        <p14:creationId xmlns:p14="http://schemas.microsoft.com/office/powerpoint/2010/main" val="2940033831"/>
      </p:ext>
    </p:extLst>
  </p:cSld>
  <p:clrMapOvr>
    <a:masterClrMapping/>
  </p:clrMapOvr>
  <p:transition>
    <p:fade thruBlk="1"/>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5220" name="Rectangle 4"/>
          <p:cNvSpPr>
            <a:spLocks noGrp="1" noChangeArrowheads="1"/>
          </p:cNvSpPr>
          <p:nvPr>
            <p:ph type="title"/>
          </p:nvPr>
        </p:nvSpPr>
        <p:spPr/>
        <p:txBody>
          <a:bodyPr/>
          <a:lstStyle/>
          <a:p>
            <a:r>
              <a:rPr lang="en-US" i="1" dirty="0"/>
              <a:t>Field II Training Standards</a:t>
            </a:r>
          </a:p>
        </p:txBody>
      </p:sp>
      <p:sp>
        <p:nvSpPr>
          <p:cNvPr id="1545222" name="Rectangle 6"/>
          <p:cNvSpPr>
            <a:spLocks noGrp="1" noChangeArrowheads="1"/>
          </p:cNvSpPr>
          <p:nvPr>
            <p:ph sz="half" idx="1"/>
          </p:nvPr>
        </p:nvSpPr>
        <p:spPr>
          <a:xfrm>
            <a:off x="609600" y="1752600"/>
            <a:ext cx="8192756" cy="4876800"/>
          </a:xfrm>
        </p:spPr>
        <p:txBody>
          <a:bodyPr>
            <a:normAutofit/>
          </a:bodyPr>
          <a:lstStyle/>
          <a:p>
            <a:pPr marL="0" indent="0">
              <a:lnSpc>
                <a:spcPct val="100000"/>
              </a:lnSpc>
              <a:buNone/>
            </a:pPr>
            <a:r>
              <a:rPr lang="en-US" sz="3200" b="1" dirty="0"/>
              <a:t>Know basic radio principles relevant to the ASRC, including</a:t>
            </a:r>
          </a:p>
          <a:p>
            <a:pPr lvl="1">
              <a:lnSpc>
                <a:spcPct val="100000"/>
              </a:lnSpc>
            </a:pPr>
            <a:r>
              <a:rPr lang="en-US" sz="3200" b="1" dirty="0"/>
              <a:t>The difference between AM and FM and how speaking loudly on FM decreases signal strength</a:t>
            </a:r>
          </a:p>
        </p:txBody>
      </p:sp>
    </p:spTree>
    <p:extLst>
      <p:ext uri="{BB962C8B-B14F-4D97-AF65-F5344CB8AC3E}">
        <p14:creationId xmlns:p14="http://schemas.microsoft.com/office/powerpoint/2010/main" val="1913625766"/>
      </p:ext>
    </p:extLst>
  </p:cSld>
  <p:clrMapOvr>
    <a:masterClrMapping/>
  </p:clrMapOvr>
  <p:transition>
    <p:fade thruBlk="1"/>
  </p:transition>
</p:sld>
</file>

<file path=ppt/slides/slide11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594370" name="Picture 2" descr="ful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212725"/>
            <a:ext cx="9144000" cy="6400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thruBlk="1"/>
  </p:transition>
</p:sld>
</file>

<file path=ppt/slides/slide11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descr="Calendar&#10;&#10;Description automatically generated">
            <a:extLst>
              <a:ext uri="{FF2B5EF4-FFF2-40B4-BE49-F238E27FC236}">
                <a16:creationId xmlns:a16="http://schemas.microsoft.com/office/drawing/2014/main" id="{5180547A-E8B0-44FC-8644-AE52E7CBF1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0"/>
            <a:ext cx="6858000" cy="6858000"/>
          </a:xfrm>
          <a:prstGeom prst="rect">
            <a:avLst/>
          </a:prstGeom>
        </p:spPr>
      </p:pic>
    </p:spTree>
  </p:cSld>
  <p:clrMapOvr>
    <a:masterClrMapping/>
  </p:clrMapOvr>
  <p:transition>
    <p:fade thruBlk="1"/>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6178" name="Rectangle 2"/>
          <p:cNvSpPr>
            <a:spLocks noGrp="1" noChangeArrowheads="1"/>
          </p:cNvSpPr>
          <p:nvPr>
            <p:ph type="title"/>
          </p:nvPr>
        </p:nvSpPr>
        <p:spPr>
          <a:xfrm>
            <a:off x="1828800" y="381000"/>
            <a:ext cx="7162800" cy="1143000"/>
          </a:xfrm>
        </p:spPr>
        <p:txBody>
          <a:bodyPr>
            <a:normAutofit fontScale="90000"/>
          </a:bodyPr>
          <a:lstStyle/>
          <a:p>
            <a:r>
              <a:rPr lang="en-US" sz="4000" dirty="0"/>
              <a:t>FM Paradox: “speak softly and carry a big antenna”</a:t>
            </a:r>
          </a:p>
        </p:txBody>
      </p:sp>
      <p:sp>
        <p:nvSpPr>
          <p:cNvPr id="1586179" name="Rectangle 3"/>
          <p:cNvSpPr>
            <a:spLocks noGrp="1" noChangeArrowheads="1"/>
          </p:cNvSpPr>
          <p:nvPr>
            <p:ph idx="1"/>
          </p:nvPr>
        </p:nvSpPr>
        <p:spPr>
          <a:xfrm>
            <a:off x="628650" y="1825624"/>
            <a:ext cx="8210550" cy="4770667"/>
          </a:xfrm>
        </p:spPr>
        <p:txBody>
          <a:bodyPr/>
          <a:lstStyle/>
          <a:p>
            <a:pPr>
              <a:buFontTx/>
              <a:buNone/>
            </a:pPr>
            <a:r>
              <a:rPr lang="en-US" sz="6600" b="1" dirty="0"/>
              <a:t>	Talking </a:t>
            </a:r>
            <a:r>
              <a:rPr lang="en-US" sz="5400" b="1" dirty="0"/>
              <a:t>more</a:t>
            </a:r>
            <a:r>
              <a:rPr lang="en-US" sz="6000" b="1" dirty="0"/>
              <a:t> </a:t>
            </a:r>
            <a:r>
              <a:rPr lang="en-US" sz="4000" b="1" dirty="0"/>
              <a:t>loudly</a:t>
            </a:r>
            <a:r>
              <a:rPr lang="en-US" sz="5400" b="1" dirty="0"/>
              <a:t> </a:t>
            </a:r>
            <a:r>
              <a:rPr lang="en-US" sz="3200" b="1" dirty="0"/>
              <a:t>decreases</a:t>
            </a:r>
            <a:r>
              <a:rPr lang="en-US" sz="4800" b="1" dirty="0"/>
              <a:t> </a:t>
            </a:r>
            <a:r>
              <a:rPr lang="en-US" sz="2000" b="1" dirty="0"/>
              <a:t>FM  </a:t>
            </a:r>
            <a:r>
              <a:rPr lang="en-US" sz="1800" b="1" dirty="0"/>
              <a:t>signal </a:t>
            </a:r>
            <a:r>
              <a:rPr lang="en-US" sz="1400" b="1" dirty="0"/>
              <a:t>strength</a:t>
            </a:r>
            <a:r>
              <a:rPr lang="en-US" sz="3600" b="1" dirty="0"/>
              <a:t> </a:t>
            </a:r>
          </a:p>
          <a:p>
            <a:pPr>
              <a:buFontTx/>
              <a:buNone/>
            </a:pPr>
            <a:r>
              <a:rPr lang="en-US" sz="3600" b="1" dirty="0"/>
              <a:t>	</a:t>
            </a:r>
          </a:p>
          <a:p>
            <a:pPr>
              <a:buFontTx/>
              <a:buNone/>
            </a:pPr>
            <a:r>
              <a:rPr lang="en-US" sz="3600" b="1" dirty="0"/>
              <a:t>	And, even on AM, speaking too loudly (overmodulating) distorts your voice so it is hard to understand</a:t>
            </a:r>
            <a:endParaRPr lang="en-US" sz="6600" b="1" dirty="0"/>
          </a:p>
        </p:txBody>
      </p:sp>
    </p:spTree>
  </p:cSld>
  <p:clrMapOvr>
    <a:masterClrMapping/>
  </p:clrMapOvr>
  <p:transition>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2498" name="Rectangle 2"/>
          <p:cNvSpPr>
            <a:spLocks noGrp="1" noChangeArrowheads="1"/>
          </p:cNvSpPr>
          <p:nvPr>
            <p:ph type="title"/>
          </p:nvPr>
        </p:nvSpPr>
        <p:spPr/>
        <p:txBody>
          <a:bodyPr/>
          <a:lstStyle/>
          <a:p>
            <a:r>
              <a:rPr lang="en-US"/>
              <a:t>Status Codes</a:t>
            </a:r>
          </a:p>
        </p:txBody>
      </p:sp>
      <p:sp>
        <p:nvSpPr>
          <p:cNvPr id="1642499" name="Rectangle 3"/>
          <p:cNvSpPr>
            <a:spLocks noGrp="1" noChangeArrowheads="1"/>
          </p:cNvSpPr>
          <p:nvPr>
            <p:ph idx="1"/>
          </p:nvPr>
        </p:nvSpPr>
        <p:spPr>
          <a:xfrm>
            <a:off x="628650" y="1981200"/>
            <a:ext cx="7886700" cy="4724400"/>
          </a:xfrm>
        </p:spPr>
        <p:txBody>
          <a:bodyPr>
            <a:normAutofit fontScale="92500" lnSpcReduction="10000"/>
          </a:bodyPr>
          <a:lstStyle/>
          <a:p>
            <a:pPr marL="0" indent="0">
              <a:buNone/>
            </a:pPr>
            <a:r>
              <a:rPr lang="en-US" sz="4400" b="1" dirty="0"/>
              <a:t>Status One: </a:t>
            </a:r>
            <a:br>
              <a:rPr lang="en-US" sz="4400" b="1" dirty="0"/>
            </a:br>
            <a:r>
              <a:rPr lang="en-US" sz="4400" b="1" dirty="0"/>
              <a:t>alive and well</a:t>
            </a:r>
          </a:p>
          <a:p>
            <a:pPr marL="0" indent="0">
              <a:buNone/>
            </a:pPr>
            <a:endParaRPr lang="en-US" sz="4400" b="1" dirty="0"/>
          </a:p>
          <a:p>
            <a:pPr marL="0" indent="0">
              <a:buNone/>
            </a:pPr>
            <a:r>
              <a:rPr lang="en-US" sz="4400" b="1" dirty="0"/>
              <a:t>Status Two: </a:t>
            </a:r>
            <a:br>
              <a:rPr lang="en-US" sz="4400" b="1" dirty="0"/>
            </a:br>
            <a:r>
              <a:rPr lang="en-US" sz="4400" b="1" dirty="0"/>
              <a:t>needs evac and/or medical care</a:t>
            </a:r>
          </a:p>
          <a:p>
            <a:pPr marL="0" indent="0">
              <a:buNone/>
            </a:pPr>
            <a:endParaRPr lang="en-US" sz="4400" b="1" dirty="0"/>
          </a:p>
          <a:p>
            <a:pPr marL="0" indent="0">
              <a:buNone/>
            </a:pPr>
            <a:r>
              <a:rPr lang="en-US" sz="4400" b="1" dirty="0"/>
              <a:t>Status Three: dead</a:t>
            </a:r>
          </a:p>
        </p:txBody>
      </p:sp>
    </p:spTree>
    <p:extLst>
      <p:ext uri="{BB962C8B-B14F-4D97-AF65-F5344CB8AC3E}">
        <p14:creationId xmlns:p14="http://schemas.microsoft.com/office/powerpoint/2010/main" val="238580002"/>
      </p:ext>
    </p:extLst>
  </p:cSld>
  <p:clrMapOvr>
    <a:masterClrMapping/>
  </p:clrMapOvr>
  <p:transition>
    <p:fade thruBlk="1"/>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D9448-302E-468E-A11D-8ADC1408FF84}"/>
              </a:ext>
            </a:extLst>
          </p:cNvPr>
          <p:cNvSpPr>
            <a:spLocks noGrp="1"/>
          </p:cNvSpPr>
          <p:nvPr>
            <p:ph type="title"/>
          </p:nvPr>
        </p:nvSpPr>
        <p:spPr/>
        <p:txBody>
          <a:bodyPr/>
          <a:lstStyle/>
          <a:p>
            <a:r>
              <a:rPr lang="en-US" dirty="0"/>
              <a:t>Simplex vs Duplex and Repeaters vs Remote Bases</a:t>
            </a:r>
          </a:p>
        </p:txBody>
      </p:sp>
    </p:spTree>
    <p:extLst>
      <p:ext uri="{BB962C8B-B14F-4D97-AF65-F5344CB8AC3E}">
        <p14:creationId xmlns:p14="http://schemas.microsoft.com/office/powerpoint/2010/main" val="797366294"/>
      </p:ext>
    </p:extLst>
  </p:cSld>
  <p:clrMapOvr>
    <a:masterClrMapping/>
  </p:clrMapOvr>
  <p:transition>
    <p:fade thruBlk="1"/>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5220" name="Rectangle 4"/>
          <p:cNvSpPr>
            <a:spLocks noGrp="1" noChangeArrowheads="1"/>
          </p:cNvSpPr>
          <p:nvPr>
            <p:ph type="title"/>
          </p:nvPr>
        </p:nvSpPr>
        <p:spPr/>
        <p:txBody>
          <a:bodyPr/>
          <a:lstStyle/>
          <a:p>
            <a:r>
              <a:rPr lang="en-US" i="1" dirty="0"/>
              <a:t>Field II Training Standards</a:t>
            </a:r>
          </a:p>
        </p:txBody>
      </p:sp>
      <p:sp>
        <p:nvSpPr>
          <p:cNvPr id="1545222" name="Rectangle 6"/>
          <p:cNvSpPr>
            <a:spLocks noGrp="1" noChangeArrowheads="1"/>
          </p:cNvSpPr>
          <p:nvPr>
            <p:ph sz="half" idx="1"/>
          </p:nvPr>
        </p:nvSpPr>
        <p:spPr>
          <a:xfrm>
            <a:off x="609600" y="1752600"/>
            <a:ext cx="8192756" cy="4876800"/>
          </a:xfrm>
        </p:spPr>
        <p:txBody>
          <a:bodyPr>
            <a:normAutofit/>
          </a:bodyPr>
          <a:lstStyle/>
          <a:p>
            <a:pPr marL="0" indent="0">
              <a:lnSpc>
                <a:spcPct val="100000"/>
              </a:lnSpc>
              <a:buNone/>
            </a:pPr>
            <a:r>
              <a:rPr lang="en-US" sz="3200" b="1" dirty="0"/>
              <a:t>Know basic radio principles relevant to the ASRC, including</a:t>
            </a:r>
          </a:p>
          <a:p>
            <a:pPr lvl="1">
              <a:lnSpc>
                <a:spcPct val="100000"/>
              </a:lnSpc>
            </a:pPr>
            <a:r>
              <a:rPr lang="en-US" sz="3200" b="1" dirty="0"/>
              <a:t>…</a:t>
            </a:r>
          </a:p>
          <a:p>
            <a:pPr lvl="1">
              <a:lnSpc>
                <a:spcPct val="100000"/>
              </a:lnSpc>
            </a:pPr>
            <a:r>
              <a:rPr lang="en-US" sz="3200" b="1" dirty="0"/>
              <a:t>Simplex vs duplex</a:t>
            </a:r>
          </a:p>
        </p:txBody>
      </p:sp>
    </p:spTree>
    <p:extLst>
      <p:ext uri="{BB962C8B-B14F-4D97-AF65-F5344CB8AC3E}">
        <p14:creationId xmlns:p14="http://schemas.microsoft.com/office/powerpoint/2010/main" val="2054782349"/>
      </p:ext>
    </p:extLst>
  </p:cSld>
  <p:clrMapOvr>
    <a:masterClrMapping/>
  </p:clrMapOvr>
  <p:transition>
    <p:fade thruBlk="1"/>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8338" name="Rectangle 2"/>
          <p:cNvSpPr>
            <a:spLocks noGrp="1" noChangeArrowheads="1"/>
          </p:cNvSpPr>
          <p:nvPr>
            <p:ph type="title"/>
          </p:nvPr>
        </p:nvSpPr>
        <p:spPr>
          <a:xfrm>
            <a:off x="2438400" y="381000"/>
            <a:ext cx="5524500" cy="1143000"/>
          </a:xfrm>
        </p:spPr>
        <p:txBody>
          <a:bodyPr/>
          <a:lstStyle/>
          <a:p>
            <a:r>
              <a:rPr lang="en-US" dirty="0"/>
              <a:t>Simplex and Duplex</a:t>
            </a:r>
          </a:p>
        </p:txBody>
      </p:sp>
      <p:sp>
        <p:nvSpPr>
          <p:cNvPr id="1678339" name="Rectangle 3"/>
          <p:cNvSpPr>
            <a:spLocks noGrp="1" noChangeArrowheads="1"/>
          </p:cNvSpPr>
          <p:nvPr>
            <p:ph idx="1"/>
          </p:nvPr>
        </p:nvSpPr>
        <p:spPr>
          <a:xfrm>
            <a:off x="628650" y="1825624"/>
            <a:ext cx="8286750" cy="4770667"/>
          </a:xfrm>
        </p:spPr>
        <p:txBody>
          <a:bodyPr>
            <a:normAutofit fontScale="92500"/>
          </a:bodyPr>
          <a:lstStyle/>
          <a:p>
            <a:r>
              <a:rPr lang="en-US" sz="6600" b="1" dirty="0"/>
              <a:t>Phones and cellphones are full duplex</a:t>
            </a:r>
          </a:p>
          <a:p>
            <a:r>
              <a:rPr lang="en-US" sz="6600" b="1" dirty="0"/>
              <a:t>Push-to-talk Radios are simplex </a:t>
            </a:r>
          </a:p>
        </p:txBody>
      </p:sp>
    </p:spTree>
    <p:extLst>
      <p:ext uri="{BB962C8B-B14F-4D97-AF65-F5344CB8AC3E}">
        <p14:creationId xmlns:p14="http://schemas.microsoft.com/office/powerpoint/2010/main" val="1170420641"/>
      </p:ext>
    </p:extLst>
  </p:cSld>
  <p:clrMapOvr>
    <a:masterClrMapping/>
  </p:clrMapOvr>
  <p:transition>
    <p:fade thruBlk="1"/>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5220" name="Rectangle 4"/>
          <p:cNvSpPr>
            <a:spLocks noGrp="1" noChangeArrowheads="1"/>
          </p:cNvSpPr>
          <p:nvPr>
            <p:ph type="title"/>
          </p:nvPr>
        </p:nvSpPr>
        <p:spPr/>
        <p:txBody>
          <a:bodyPr/>
          <a:lstStyle/>
          <a:p>
            <a:r>
              <a:rPr lang="en-US" i="1" dirty="0"/>
              <a:t>Field II Training Standards</a:t>
            </a:r>
          </a:p>
        </p:txBody>
      </p:sp>
      <p:sp>
        <p:nvSpPr>
          <p:cNvPr id="1545222" name="Rectangle 6"/>
          <p:cNvSpPr>
            <a:spLocks noGrp="1" noChangeArrowheads="1"/>
          </p:cNvSpPr>
          <p:nvPr>
            <p:ph sz="half" idx="1"/>
          </p:nvPr>
        </p:nvSpPr>
        <p:spPr>
          <a:xfrm>
            <a:off x="609600" y="1752600"/>
            <a:ext cx="8192756" cy="4876800"/>
          </a:xfrm>
        </p:spPr>
        <p:txBody>
          <a:bodyPr>
            <a:normAutofit/>
          </a:bodyPr>
          <a:lstStyle/>
          <a:p>
            <a:pPr marL="0" indent="0">
              <a:lnSpc>
                <a:spcPct val="100000"/>
              </a:lnSpc>
              <a:buNone/>
            </a:pPr>
            <a:r>
              <a:rPr lang="en-US" sz="3600" b="1" dirty="0"/>
              <a:t>Know basic radio principles relevant to the ASRC, including</a:t>
            </a:r>
          </a:p>
          <a:p>
            <a:pPr lvl="1">
              <a:lnSpc>
                <a:spcPct val="100000"/>
              </a:lnSpc>
            </a:pPr>
            <a:r>
              <a:rPr lang="en-US" sz="3600" b="1" dirty="0"/>
              <a:t>…</a:t>
            </a:r>
          </a:p>
          <a:p>
            <a:pPr lvl="1">
              <a:lnSpc>
                <a:spcPct val="100000"/>
              </a:lnSpc>
            </a:pPr>
            <a:r>
              <a:rPr lang="en-US" sz="3600" b="1" dirty="0" err="1"/>
              <a:t>Retransmitters</a:t>
            </a:r>
            <a:r>
              <a:rPr lang="en-US" sz="3600" b="1" dirty="0"/>
              <a:t> (remote bases) and repeaters…</a:t>
            </a:r>
          </a:p>
        </p:txBody>
      </p:sp>
    </p:spTree>
    <p:extLst>
      <p:ext uri="{BB962C8B-B14F-4D97-AF65-F5344CB8AC3E}">
        <p14:creationId xmlns:p14="http://schemas.microsoft.com/office/powerpoint/2010/main" val="1396019141"/>
      </p:ext>
    </p:extLst>
  </p:cSld>
  <p:clrMapOvr>
    <a:masterClrMapping/>
  </p:clrMapOvr>
  <p:transition>
    <p:fade thruBlk="1"/>
  </p:transition>
</p:sld>
</file>

<file path=ppt/slides/slide1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6" name="Footer Placeholder 3">
            <a:extLst>
              <a:ext uri="{FF2B5EF4-FFF2-40B4-BE49-F238E27FC236}">
                <a16:creationId xmlns:a16="http://schemas.microsoft.com/office/drawing/2014/main" id="{14870F72-ED96-4782-863A-42BBFC52D252}"/>
              </a:ext>
            </a:extLst>
          </p:cNvPr>
          <p:cNvSpPr>
            <a:spLocks noGrp="1"/>
          </p:cNvSpPr>
          <p:nvPr>
            <p:ph type="ftr" sz="quarter" idx="11"/>
          </p:nvPr>
        </p:nvSpPr>
        <p:spPr/>
        <p:txBody>
          <a:bodyPr/>
          <a:lstStyle/>
          <a:p>
            <a:pPr marL="0" marR="0" lvl="0" indent="0" algn="ctr" defTabSz="457200" rtl="0" eaLnBrk="0" fontAlgn="base" latinLnBrk="0" hangingPunct="0">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altLang="en-US" sz="1400" b="0" i="0" u="none" strike="noStrike" kern="1200" cap="none" spc="0" normalizeH="0" baseline="0" noProof="0">
                <a:ln>
                  <a:noFill/>
                </a:ln>
                <a:solidFill>
                  <a:srgbClr val="000000"/>
                </a:solidFill>
                <a:effectLst/>
                <a:uLnTx/>
                <a:uFillTx/>
                <a:latin typeface="Arial"/>
                <a:ea typeface="Microsoft YaHei" panose="020B0503020204020204" pitchFamily="34" charset="-122"/>
                <a:cs typeface="Segoe UI" panose="020B0502040204020203" pitchFamily="34" charset="0"/>
              </a:rPr>
              <a:t>Rev 2.0  10JAN03  (C) G.Harrison</a:t>
            </a:r>
          </a:p>
        </p:txBody>
      </p:sp>
      <p:sp>
        <p:nvSpPr>
          <p:cNvPr id="87" name="Slide Number Placeholder 4">
            <a:extLst>
              <a:ext uri="{FF2B5EF4-FFF2-40B4-BE49-F238E27FC236}">
                <a16:creationId xmlns:a16="http://schemas.microsoft.com/office/drawing/2014/main" id="{899C59E1-4735-417C-AB35-EBF1444E0DE7}"/>
              </a:ext>
            </a:extLst>
          </p:cNvPr>
          <p:cNvSpPr>
            <a:spLocks noGrp="1"/>
          </p:cNvSpPr>
          <p:nvPr>
            <p:ph type="sldNum" sz="quarter" idx="12"/>
          </p:nvPr>
        </p:nvSpPr>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9pPr>
          </a:lstStyle>
          <a:p>
            <a:pPr marL="0" marR="0" lvl="0" indent="0" algn="r" defTabSz="457200" rtl="0" eaLnBrk="0" fontAlgn="base" latinLnBrk="0" hangingPunct="0">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0095ECBF-D176-44BD-8BAE-917D67C7118F}"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icrosoft YaHei" panose="020B0503020204020204" pitchFamily="34" charset="-122"/>
                <a:cs typeface="Segoe UI" panose="020B0502040204020203" pitchFamily="34" charset="0"/>
              </a:rPr>
              <a:pPr marL="0" marR="0" lvl="0" indent="0" algn="r" defTabSz="457200" rtl="0" eaLnBrk="0" fontAlgn="base" latinLnBrk="0" hangingPunct="0">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124</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cs typeface="Segoe UI" panose="020B0502040204020203" pitchFamily="34" charset="0"/>
            </a:endParaRPr>
          </a:p>
        </p:txBody>
      </p:sp>
      <p:sp>
        <p:nvSpPr>
          <p:cNvPr id="13316" name="Rectangle 1">
            <a:extLst>
              <a:ext uri="{FF2B5EF4-FFF2-40B4-BE49-F238E27FC236}">
                <a16:creationId xmlns:a16="http://schemas.microsoft.com/office/drawing/2014/main" id="{72ED73C6-E5D4-4469-BC7F-163E37B5AF0D}"/>
              </a:ext>
            </a:extLst>
          </p:cNvPr>
          <p:cNvSpPr>
            <a:spLocks noGrp="1" noChangeArrowheads="1"/>
          </p:cNvSpPr>
          <p:nvPr>
            <p:ph type="title"/>
          </p:nvPr>
        </p:nvSpPr>
        <p:spPr>
          <a:xfrm>
            <a:off x="685800" y="609600"/>
            <a:ext cx="7772400" cy="1143000"/>
          </a:xfrm>
        </p:spPr>
        <p:txBody>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t>MULTIPOINT NETWORK</a:t>
            </a:r>
            <a:br>
              <a:rPr lang="en-US" altLang="en-US"/>
            </a:br>
            <a:r>
              <a:rPr lang="en-US" altLang="en-US"/>
              <a:t>(SIMPLEX)</a:t>
            </a:r>
          </a:p>
        </p:txBody>
      </p:sp>
      <p:grpSp>
        <p:nvGrpSpPr>
          <p:cNvPr id="13317" name="Group 2">
            <a:extLst>
              <a:ext uri="{FF2B5EF4-FFF2-40B4-BE49-F238E27FC236}">
                <a16:creationId xmlns:a16="http://schemas.microsoft.com/office/drawing/2014/main" id="{BA2ADFF0-7AFF-401A-AD4E-04C1032D506D}"/>
              </a:ext>
            </a:extLst>
          </p:cNvPr>
          <p:cNvGrpSpPr>
            <a:grpSpLocks/>
          </p:cNvGrpSpPr>
          <p:nvPr/>
        </p:nvGrpSpPr>
        <p:grpSpPr bwMode="auto">
          <a:xfrm>
            <a:off x="828675" y="1993900"/>
            <a:ext cx="7396163" cy="4256088"/>
            <a:chOff x="522" y="1256"/>
            <a:chExt cx="4659" cy="2681"/>
          </a:xfrm>
        </p:grpSpPr>
        <p:grpSp>
          <p:nvGrpSpPr>
            <p:cNvPr id="13319" name="Group 3">
              <a:extLst>
                <a:ext uri="{FF2B5EF4-FFF2-40B4-BE49-F238E27FC236}">
                  <a16:creationId xmlns:a16="http://schemas.microsoft.com/office/drawing/2014/main" id="{F797BC3C-782B-4D70-9D3C-D5364EAA6A22}"/>
                </a:ext>
              </a:extLst>
            </p:cNvPr>
            <p:cNvGrpSpPr>
              <a:grpSpLocks/>
            </p:cNvGrpSpPr>
            <p:nvPr/>
          </p:nvGrpSpPr>
          <p:grpSpPr bwMode="auto">
            <a:xfrm>
              <a:off x="522" y="1256"/>
              <a:ext cx="4659" cy="2681"/>
              <a:chOff x="522" y="1256"/>
              <a:chExt cx="4659" cy="2681"/>
            </a:xfrm>
          </p:grpSpPr>
          <p:grpSp>
            <p:nvGrpSpPr>
              <p:cNvPr id="13327" name="Group 4">
                <a:extLst>
                  <a:ext uri="{FF2B5EF4-FFF2-40B4-BE49-F238E27FC236}">
                    <a16:creationId xmlns:a16="http://schemas.microsoft.com/office/drawing/2014/main" id="{18D67F0D-160C-467D-950F-76375A9A2D9A}"/>
                  </a:ext>
                </a:extLst>
              </p:cNvPr>
              <p:cNvGrpSpPr>
                <a:grpSpLocks/>
              </p:cNvGrpSpPr>
              <p:nvPr/>
            </p:nvGrpSpPr>
            <p:grpSpPr bwMode="auto">
              <a:xfrm>
                <a:off x="4616" y="2504"/>
                <a:ext cx="123" cy="603"/>
                <a:chOff x="4616" y="2504"/>
                <a:chExt cx="123" cy="603"/>
              </a:xfrm>
            </p:grpSpPr>
            <p:sp>
              <p:nvSpPr>
                <p:cNvPr id="13397" name="Rectangle 5">
                  <a:extLst>
                    <a:ext uri="{FF2B5EF4-FFF2-40B4-BE49-F238E27FC236}">
                      <a16:creationId xmlns:a16="http://schemas.microsoft.com/office/drawing/2014/main" id="{1D1EE176-3408-4BC2-8B60-2977CFB17D54}"/>
                    </a:ext>
                  </a:extLst>
                </p:cNvPr>
                <p:cNvSpPr>
                  <a:spLocks noChangeArrowheads="1"/>
                </p:cNvSpPr>
                <p:nvPr/>
              </p:nvSpPr>
              <p:spPr bwMode="auto">
                <a:xfrm>
                  <a:off x="4616" y="2724"/>
                  <a:ext cx="123" cy="383"/>
                </a:xfrm>
                <a:prstGeom prst="rect">
                  <a:avLst/>
                </a:prstGeom>
                <a:noFill/>
                <a:ln w="255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sp>
              <p:nvSpPr>
                <p:cNvPr id="13398" name="Rectangle 6">
                  <a:extLst>
                    <a:ext uri="{FF2B5EF4-FFF2-40B4-BE49-F238E27FC236}">
                      <a16:creationId xmlns:a16="http://schemas.microsoft.com/office/drawing/2014/main" id="{29FCD6D5-BF97-4E1C-95FB-026DE0E13F3E}"/>
                    </a:ext>
                  </a:extLst>
                </p:cNvPr>
                <p:cNvSpPr>
                  <a:spLocks noChangeArrowheads="1"/>
                </p:cNvSpPr>
                <p:nvPr/>
              </p:nvSpPr>
              <p:spPr bwMode="auto">
                <a:xfrm>
                  <a:off x="4648" y="2504"/>
                  <a:ext cx="0" cy="199"/>
                </a:xfrm>
                <a:prstGeom prst="rect">
                  <a:avLst/>
                </a:prstGeom>
                <a:noFill/>
                <a:ln w="255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grpSp>
          <p:grpSp>
            <p:nvGrpSpPr>
              <p:cNvPr id="13328" name="Group 7">
                <a:extLst>
                  <a:ext uri="{FF2B5EF4-FFF2-40B4-BE49-F238E27FC236}">
                    <a16:creationId xmlns:a16="http://schemas.microsoft.com/office/drawing/2014/main" id="{8AB44FF4-4351-4B1F-BF19-C930CE38C72C}"/>
                  </a:ext>
                </a:extLst>
              </p:cNvPr>
              <p:cNvGrpSpPr>
                <a:grpSpLocks/>
              </p:cNvGrpSpPr>
              <p:nvPr/>
            </p:nvGrpSpPr>
            <p:grpSpPr bwMode="auto">
              <a:xfrm>
                <a:off x="4904" y="1256"/>
                <a:ext cx="123" cy="603"/>
                <a:chOff x="4904" y="1256"/>
                <a:chExt cx="123" cy="603"/>
              </a:xfrm>
            </p:grpSpPr>
            <p:sp>
              <p:nvSpPr>
                <p:cNvPr id="13395" name="Rectangle 8">
                  <a:extLst>
                    <a:ext uri="{FF2B5EF4-FFF2-40B4-BE49-F238E27FC236}">
                      <a16:creationId xmlns:a16="http://schemas.microsoft.com/office/drawing/2014/main" id="{775A7D60-528E-46CD-9F45-B5C7B77245E1}"/>
                    </a:ext>
                  </a:extLst>
                </p:cNvPr>
                <p:cNvSpPr>
                  <a:spLocks noChangeArrowheads="1"/>
                </p:cNvSpPr>
                <p:nvPr/>
              </p:nvSpPr>
              <p:spPr bwMode="auto">
                <a:xfrm>
                  <a:off x="4904" y="1476"/>
                  <a:ext cx="123" cy="383"/>
                </a:xfrm>
                <a:prstGeom prst="rect">
                  <a:avLst/>
                </a:prstGeom>
                <a:noFill/>
                <a:ln w="255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sp>
              <p:nvSpPr>
                <p:cNvPr id="13396" name="Rectangle 9">
                  <a:extLst>
                    <a:ext uri="{FF2B5EF4-FFF2-40B4-BE49-F238E27FC236}">
                      <a16:creationId xmlns:a16="http://schemas.microsoft.com/office/drawing/2014/main" id="{11EA55CC-AB46-46B7-B621-09ED0E556D83}"/>
                    </a:ext>
                  </a:extLst>
                </p:cNvPr>
                <p:cNvSpPr>
                  <a:spLocks noChangeArrowheads="1"/>
                </p:cNvSpPr>
                <p:nvPr/>
              </p:nvSpPr>
              <p:spPr bwMode="auto">
                <a:xfrm>
                  <a:off x="4936" y="1256"/>
                  <a:ext cx="0" cy="199"/>
                </a:xfrm>
                <a:prstGeom prst="rect">
                  <a:avLst/>
                </a:prstGeom>
                <a:noFill/>
                <a:ln w="255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grpSp>
          <p:grpSp>
            <p:nvGrpSpPr>
              <p:cNvPr id="13329" name="Group 10">
                <a:extLst>
                  <a:ext uri="{FF2B5EF4-FFF2-40B4-BE49-F238E27FC236}">
                    <a16:creationId xmlns:a16="http://schemas.microsoft.com/office/drawing/2014/main" id="{22D23CF1-ECD2-462F-847E-660D76B45BCA}"/>
                  </a:ext>
                </a:extLst>
              </p:cNvPr>
              <p:cNvGrpSpPr>
                <a:grpSpLocks/>
              </p:cNvGrpSpPr>
              <p:nvPr/>
            </p:nvGrpSpPr>
            <p:grpSpPr bwMode="auto">
              <a:xfrm>
                <a:off x="3800" y="3320"/>
                <a:ext cx="123" cy="603"/>
                <a:chOff x="3800" y="3320"/>
                <a:chExt cx="123" cy="603"/>
              </a:xfrm>
            </p:grpSpPr>
            <p:sp>
              <p:nvSpPr>
                <p:cNvPr id="13393" name="Rectangle 11">
                  <a:extLst>
                    <a:ext uri="{FF2B5EF4-FFF2-40B4-BE49-F238E27FC236}">
                      <a16:creationId xmlns:a16="http://schemas.microsoft.com/office/drawing/2014/main" id="{7AA65C84-B138-48D2-8BE3-2659BFCB2AFF}"/>
                    </a:ext>
                  </a:extLst>
                </p:cNvPr>
                <p:cNvSpPr>
                  <a:spLocks noChangeArrowheads="1"/>
                </p:cNvSpPr>
                <p:nvPr/>
              </p:nvSpPr>
              <p:spPr bwMode="auto">
                <a:xfrm>
                  <a:off x="3800" y="3540"/>
                  <a:ext cx="123" cy="383"/>
                </a:xfrm>
                <a:prstGeom prst="rect">
                  <a:avLst/>
                </a:prstGeom>
                <a:noFill/>
                <a:ln w="255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sp>
              <p:nvSpPr>
                <p:cNvPr id="13394" name="Rectangle 12">
                  <a:extLst>
                    <a:ext uri="{FF2B5EF4-FFF2-40B4-BE49-F238E27FC236}">
                      <a16:creationId xmlns:a16="http://schemas.microsoft.com/office/drawing/2014/main" id="{D3FB6BA5-7921-4378-B317-6556393213BF}"/>
                    </a:ext>
                  </a:extLst>
                </p:cNvPr>
                <p:cNvSpPr>
                  <a:spLocks noChangeArrowheads="1"/>
                </p:cNvSpPr>
                <p:nvPr/>
              </p:nvSpPr>
              <p:spPr bwMode="auto">
                <a:xfrm>
                  <a:off x="3832" y="3320"/>
                  <a:ext cx="0" cy="199"/>
                </a:xfrm>
                <a:prstGeom prst="rect">
                  <a:avLst/>
                </a:prstGeom>
                <a:noFill/>
                <a:ln w="255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grpSp>
          <p:sp>
            <p:nvSpPr>
              <p:cNvPr id="13330" name="Line 13">
                <a:extLst>
                  <a:ext uri="{FF2B5EF4-FFF2-40B4-BE49-F238E27FC236}">
                    <a16:creationId xmlns:a16="http://schemas.microsoft.com/office/drawing/2014/main" id="{E8368887-543F-4A54-9BAA-73D18969C3DA}"/>
                  </a:ext>
                </a:extLst>
              </p:cNvPr>
              <p:cNvSpPr>
                <a:spLocks noChangeShapeType="1"/>
              </p:cNvSpPr>
              <p:nvPr/>
            </p:nvSpPr>
            <p:spPr bwMode="auto">
              <a:xfrm flipV="1">
                <a:off x="2544" y="1291"/>
                <a:ext cx="2347" cy="1253"/>
              </a:xfrm>
              <a:prstGeom prst="line">
                <a:avLst/>
              </a:prstGeom>
              <a:noFill/>
              <a:ln w="25560" cap="sq">
                <a:solidFill>
                  <a:srgbClr val="000000"/>
                </a:solidFill>
                <a:miter lim="800000"/>
                <a:headEnd type="stealth" w="med" len="lg"/>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sp>
            <p:nvSpPr>
              <p:cNvPr id="13331" name="Line 14">
                <a:extLst>
                  <a:ext uri="{FF2B5EF4-FFF2-40B4-BE49-F238E27FC236}">
                    <a16:creationId xmlns:a16="http://schemas.microsoft.com/office/drawing/2014/main" id="{774326B8-5BC3-4238-9C74-13773C680494}"/>
                  </a:ext>
                </a:extLst>
              </p:cNvPr>
              <p:cNvSpPr>
                <a:spLocks noChangeShapeType="1"/>
              </p:cNvSpPr>
              <p:nvPr/>
            </p:nvSpPr>
            <p:spPr bwMode="auto">
              <a:xfrm flipV="1">
                <a:off x="2544" y="2539"/>
                <a:ext cx="2059" cy="53"/>
              </a:xfrm>
              <a:prstGeom prst="line">
                <a:avLst/>
              </a:prstGeom>
              <a:noFill/>
              <a:ln w="25560" cap="sq">
                <a:solidFill>
                  <a:srgbClr val="000000"/>
                </a:solidFill>
                <a:miter lim="800000"/>
                <a:headEnd type="stealth" w="med" len="lg"/>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sp>
            <p:nvSpPr>
              <p:cNvPr id="13332" name="Line 15">
                <a:extLst>
                  <a:ext uri="{FF2B5EF4-FFF2-40B4-BE49-F238E27FC236}">
                    <a16:creationId xmlns:a16="http://schemas.microsoft.com/office/drawing/2014/main" id="{067FA024-DAE9-4917-9C97-F238E46F55B4}"/>
                  </a:ext>
                </a:extLst>
              </p:cNvPr>
              <p:cNvSpPr>
                <a:spLocks noChangeShapeType="1"/>
              </p:cNvSpPr>
              <p:nvPr/>
            </p:nvSpPr>
            <p:spPr bwMode="auto">
              <a:xfrm>
                <a:off x="2592" y="2688"/>
                <a:ext cx="1195" cy="667"/>
              </a:xfrm>
              <a:prstGeom prst="line">
                <a:avLst/>
              </a:prstGeom>
              <a:noFill/>
              <a:ln w="25560" cap="sq">
                <a:solidFill>
                  <a:srgbClr val="000000"/>
                </a:solidFill>
                <a:miter lim="800000"/>
                <a:headEnd type="stealth" w="med" len="lg"/>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sp>
            <p:nvSpPr>
              <p:cNvPr id="13333" name="Line 16">
                <a:extLst>
                  <a:ext uri="{FF2B5EF4-FFF2-40B4-BE49-F238E27FC236}">
                    <a16:creationId xmlns:a16="http://schemas.microsoft.com/office/drawing/2014/main" id="{773451A2-DBD3-490C-B78A-E956E8AC563B}"/>
                  </a:ext>
                </a:extLst>
              </p:cNvPr>
              <p:cNvSpPr>
                <a:spLocks noChangeShapeType="1"/>
              </p:cNvSpPr>
              <p:nvPr/>
            </p:nvSpPr>
            <p:spPr bwMode="auto">
              <a:xfrm flipV="1">
                <a:off x="1440" y="2683"/>
                <a:ext cx="955" cy="725"/>
              </a:xfrm>
              <a:prstGeom prst="line">
                <a:avLst/>
              </a:prstGeom>
              <a:noFill/>
              <a:ln w="25560" cap="sq">
                <a:solidFill>
                  <a:srgbClr val="000000"/>
                </a:solidFill>
                <a:miter lim="800000"/>
                <a:headEnd type="stealth" w="med" len="lg"/>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sp>
            <p:nvSpPr>
              <p:cNvPr id="13334" name="Line 17">
                <a:extLst>
                  <a:ext uri="{FF2B5EF4-FFF2-40B4-BE49-F238E27FC236}">
                    <a16:creationId xmlns:a16="http://schemas.microsoft.com/office/drawing/2014/main" id="{11B0854D-1B17-4D9D-8469-35E10477403F}"/>
                  </a:ext>
                </a:extLst>
              </p:cNvPr>
              <p:cNvSpPr>
                <a:spLocks noChangeShapeType="1"/>
              </p:cNvSpPr>
              <p:nvPr/>
            </p:nvSpPr>
            <p:spPr bwMode="auto">
              <a:xfrm>
                <a:off x="768" y="1536"/>
                <a:ext cx="1627" cy="1051"/>
              </a:xfrm>
              <a:prstGeom prst="line">
                <a:avLst/>
              </a:prstGeom>
              <a:noFill/>
              <a:ln w="25560" cap="sq">
                <a:solidFill>
                  <a:srgbClr val="000000"/>
                </a:solidFill>
                <a:miter lim="800000"/>
                <a:headEnd type="stealth" w="med" len="lg"/>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grpSp>
            <p:nvGrpSpPr>
              <p:cNvPr id="13335" name="Group 18">
                <a:extLst>
                  <a:ext uri="{FF2B5EF4-FFF2-40B4-BE49-F238E27FC236}">
                    <a16:creationId xmlns:a16="http://schemas.microsoft.com/office/drawing/2014/main" id="{DA9E8CC8-5D79-4C7E-883A-9318C228BC80}"/>
                  </a:ext>
                </a:extLst>
              </p:cNvPr>
              <p:cNvGrpSpPr>
                <a:grpSpLocks/>
              </p:cNvGrpSpPr>
              <p:nvPr/>
            </p:nvGrpSpPr>
            <p:grpSpPr bwMode="auto">
              <a:xfrm>
                <a:off x="2264" y="2216"/>
                <a:ext cx="507" cy="939"/>
                <a:chOff x="2264" y="2216"/>
                <a:chExt cx="507" cy="939"/>
              </a:xfrm>
            </p:grpSpPr>
            <p:grpSp>
              <p:nvGrpSpPr>
                <p:cNvPr id="13383" name="Group 19">
                  <a:extLst>
                    <a:ext uri="{FF2B5EF4-FFF2-40B4-BE49-F238E27FC236}">
                      <a16:creationId xmlns:a16="http://schemas.microsoft.com/office/drawing/2014/main" id="{B5758A7C-199B-4C81-9D3C-B197FE0791CA}"/>
                    </a:ext>
                  </a:extLst>
                </p:cNvPr>
                <p:cNvGrpSpPr>
                  <a:grpSpLocks/>
                </p:cNvGrpSpPr>
                <p:nvPr/>
              </p:nvGrpSpPr>
              <p:grpSpPr bwMode="auto">
                <a:xfrm>
                  <a:off x="2360" y="2552"/>
                  <a:ext cx="411" cy="603"/>
                  <a:chOff x="2360" y="2552"/>
                  <a:chExt cx="411" cy="603"/>
                </a:xfrm>
              </p:grpSpPr>
              <p:sp>
                <p:nvSpPr>
                  <p:cNvPr id="13391" name="Rectangle 20">
                    <a:extLst>
                      <a:ext uri="{FF2B5EF4-FFF2-40B4-BE49-F238E27FC236}">
                        <a16:creationId xmlns:a16="http://schemas.microsoft.com/office/drawing/2014/main" id="{FE567CD9-415C-46AF-A91F-3FFF6FB5DB9B}"/>
                      </a:ext>
                    </a:extLst>
                  </p:cNvPr>
                  <p:cNvSpPr>
                    <a:spLocks noChangeArrowheads="1"/>
                  </p:cNvSpPr>
                  <p:nvPr/>
                </p:nvSpPr>
                <p:spPr bwMode="auto">
                  <a:xfrm>
                    <a:off x="2360" y="2772"/>
                    <a:ext cx="411" cy="383"/>
                  </a:xfrm>
                  <a:prstGeom prst="rect">
                    <a:avLst/>
                  </a:prstGeom>
                  <a:noFill/>
                  <a:ln w="255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sp>
                <p:nvSpPr>
                  <p:cNvPr id="13392" name="Rectangle 21">
                    <a:extLst>
                      <a:ext uri="{FF2B5EF4-FFF2-40B4-BE49-F238E27FC236}">
                        <a16:creationId xmlns:a16="http://schemas.microsoft.com/office/drawing/2014/main" id="{60B2C943-4A71-498A-A75D-108583F5D216}"/>
                      </a:ext>
                    </a:extLst>
                  </p:cNvPr>
                  <p:cNvSpPr>
                    <a:spLocks noChangeArrowheads="1"/>
                  </p:cNvSpPr>
                  <p:nvPr/>
                </p:nvSpPr>
                <p:spPr bwMode="auto">
                  <a:xfrm>
                    <a:off x="2456" y="2552"/>
                    <a:ext cx="27" cy="199"/>
                  </a:xfrm>
                  <a:prstGeom prst="rect">
                    <a:avLst/>
                  </a:prstGeom>
                  <a:noFill/>
                  <a:ln w="255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grpSp>
            <p:grpSp>
              <p:nvGrpSpPr>
                <p:cNvPr id="13384" name="Group 22">
                  <a:extLst>
                    <a:ext uri="{FF2B5EF4-FFF2-40B4-BE49-F238E27FC236}">
                      <a16:creationId xmlns:a16="http://schemas.microsoft.com/office/drawing/2014/main" id="{8A7B5307-6CE4-40CC-AA1C-EF584E2CCBD3}"/>
                    </a:ext>
                  </a:extLst>
                </p:cNvPr>
                <p:cNvGrpSpPr>
                  <a:grpSpLocks/>
                </p:cNvGrpSpPr>
                <p:nvPr/>
              </p:nvGrpSpPr>
              <p:grpSpPr bwMode="auto">
                <a:xfrm>
                  <a:off x="2264" y="2216"/>
                  <a:ext cx="267" cy="219"/>
                  <a:chOff x="2264" y="2216"/>
                  <a:chExt cx="267" cy="219"/>
                </a:xfrm>
              </p:grpSpPr>
              <p:sp>
                <p:nvSpPr>
                  <p:cNvPr id="13385" name="Oval 23">
                    <a:extLst>
                      <a:ext uri="{FF2B5EF4-FFF2-40B4-BE49-F238E27FC236}">
                        <a16:creationId xmlns:a16="http://schemas.microsoft.com/office/drawing/2014/main" id="{65D4C777-93F8-4E94-9F13-AC78EB2D92AD}"/>
                      </a:ext>
                    </a:extLst>
                  </p:cNvPr>
                  <p:cNvSpPr>
                    <a:spLocks noChangeArrowheads="1"/>
                  </p:cNvSpPr>
                  <p:nvPr/>
                </p:nvSpPr>
                <p:spPr bwMode="auto">
                  <a:xfrm>
                    <a:off x="2264" y="2216"/>
                    <a:ext cx="267" cy="219"/>
                  </a:xfrm>
                  <a:prstGeom prst="ellipse">
                    <a:avLst/>
                  </a:prstGeom>
                  <a:noFill/>
                  <a:ln w="255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grpSp>
                <p:nvGrpSpPr>
                  <p:cNvPr id="13386" name="Group 24">
                    <a:extLst>
                      <a:ext uri="{FF2B5EF4-FFF2-40B4-BE49-F238E27FC236}">
                        <a16:creationId xmlns:a16="http://schemas.microsoft.com/office/drawing/2014/main" id="{A5321C0C-AD8F-4178-A58F-52D5745CF908}"/>
                      </a:ext>
                    </a:extLst>
                  </p:cNvPr>
                  <p:cNvGrpSpPr>
                    <a:grpSpLocks/>
                  </p:cNvGrpSpPr>
                  <p:nvPr/>
                </p:nvGrpSpPr>
                <p:grpSpPr bwMode="auto">
                  <a:xfrm>
                    <a:off x="2352" y="2304"/>
                    <a:ext cx="92" cy="91"/>
                    <a:chOff x="2352" y="2304"/>
                    <a:chExt cx="92" cy="91"/>
                  </a:xfrm>
                </p:grpSpPr>
                <p:sp>
                  <p:nvSpPr>
                    <p:cNvPr id="13389" name="AutoShape 25">
                      <a:extLst>
                        <a:ext uri="{FF2B5EF4-FFF2-40B4-BE49-F238E27FC236}">
                          <a16:creationId xmlns:a16="http://schemas.microsoft.com/office/drawing/2014/main" id="{84389563-882C-4B5E-9043-6DF428029335}"/>
                        </a:ext>
                      </a:extLst>
                    </p:cNvPr>
                    <p:cNvSpPr>
                      <a:spLocks noChangeArrowheads="1"/>
                    </p:cNvSpPr>
                    <p:nvPr/>
                  </p:nvSpPr>
                  <p:spPr bwMode="auto">
                    <a:xfrm>
                      <a:off x="2352" y="2304"/>
                      <a:ext cx="91" cy="9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10681 w 21600"/>
                        <a:gd name="T19" fmla="*/ 10681 h 21600"/>
                        <a:gd name="T20" fmla="*/ 21600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stroke="0">
                          <a:moveTo>
                            <a:pt x="21600" y="10800"/>
                          </a:moveTo>
                          <a:cubicBezTo>
                            <a:pt x="21600" y="16764"/>
                            <a:pt x="16764" y="21600"/>
                            <a:pt x="10800" y="21600"/>
                          </a:cubicBezTo>
                          <a:lnTo>
                            <a:pt x="10800" y="10800"/>
                          </a:lnTo>
                          <a:lnTo>
                            <a:pt x="21600" y="10800"/>
                          </a:lnTo>
                          <a:close/>
                        </a:path>
                        <a:path w="21600" h="21600" fill="none">
                          <a:moveTo>
                            <a:pt x="21600" y="10800"/>
                          </a:moveTo>
                          <a:cubicBezTo>
                            <a:pt x="21600" y="16764"/>
                            <a:pt x="16764" y="21600"/>
                            <a:pt x="10800" y="21600"/>
                          </a:cubicBezTo>
                        </a:path>
                      </a:pathLst>
                    </a:custGeom>
                    <a:noFill/>
                    <a:ln w="12600" cap="rnd">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sp>
                  <p:nvSpPr>
                    <p:cNvPr id="13390" name="AutoShape 26">
                      <a:extLst>
                        <a:ext uri="{FF2B5EF4-FFF2-40B4-BE49-F238E27FC236}">
                          <a16:creationId xmlns:a16="http://schemas.microsoft.com/office/drawing/2014/main" id="{A44590DD-62C7-4709-BC2B-C7B3887F3EDA}"/>
                        </a:ext>
                      </a:extLst>
                    </p:cNvPr>
                    <p:cNvSpPr>
                      <a:spLocks noChangeArrowheads="1"/>
                    </p:cNvSpPr>
                    <p:nvPr/>
                  </p:nvSpPr>
                  <p:spPr bwMode="auto">
                    <a:xfrm>
                      <a:off x="2353" y="2304"/>
                      <a:ext cx="91" cy="9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0 w 21600"/>
                        <a:gd name="T19" fmla="*/ 10681 h 21600"/>
                        <a:gd name="T20" fmla="*/ 1068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stroke="0">
                          <a:moveTo>
                            <a:pt x="10800" y="21600"/>
                          </a:moveTo>
                          <a:cubicBezTo>
                            <a:pt x="4835" y="21600"/>
                            <a:pt x="0" y="16764"/>
                            <a:pt x="0" y="10800"/>
                          </a:cubicBezTo>
                          <a:lnTo>
                            <a:pt x="10800" y="10800"/>
                          </a:lnTo>
                          <a:lnTo>
                            <a:pt x="10800" y="21600"/>
                          </a:lnTo>
                          <a:close/>
                        </a:path>
                        <a:path w="21600" h="21600" fill="none">
                          <a:moveTo>
                            <a:pt x="10800" y="21600"/>
                          </a:moveTo>
                          <a:cubicBezTo>
                            <a:pt x="4835" y="21600"/>
                            <a:pt x="0" y="16764"/>
                            <a:pt x="0" y="10800"/>
                          </a:cubicBezTo>
                        </a:path>
                      </a:pathLst>
                    </a:custGeom>
                    <a:noFill/>
                    <a:ln w="12600" cap="rnd">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grpSp>
              <p:sp>
                <p:nvSpPr>
                  <p:cNvPr id="13387" name="Oval 27">
                    <a:extLst>
                      <a:ext uri="{FF2B5EF4-FFF2-40B4-BE49-F238E27FC236}">
                        <a16:creationId xmlns:a16="http://schemas.microsoft.com/office/drawing/2014/main" id="{A01FC4C1-2305-488A-A56E-E42B467E9308}"/>
                      </a:ext>
                    </a:extLst>
                  </p:cNvPr>
                  <p:cNvSpPr>
                    <a:spLocks noChangeArrowheads="1"/>
                  </p:cNvSpPr>
                  <p:nvPr/>
                </p:nvSpPr>
                <p:spPr bwMode="auto">
                  <a:xfrm>
                    <a:off x="2308" y="2260"/>
                    <a:ext cx="35" cy="35"/>
                  </a:xfrm>
                  <a:prstGeom prst="ellipse">
                    <a:avLst/>
                  </a:prstGeom>
                  <a:solidFill>
                    <a:srgbClr val="000000"/>
                  </a:solidFill>
                  <a:ln w="1260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sp>
                <p:nvSpPr>
                  <p:cNvPr id="13388" name="Oval 28">
                    <a:extLst>
                      <a:ext uri="{FF2B5EF4-FFF2-40B4-BE49-F238E27FC236}">
                        <a16:creationId xmlns:a16="http://schemas.microsoft.com/office/drawing/2014/main" id="{135549A5-CDDD-491B-AF5C-5DDC55093037}"/>
                      </a:ext>
                    </a:extLst>
                  </p:cNvPr>
                  <p:cNvSpPr>
                    <a:spLocks noChangeArrowheads="1"/>
                  </p:cNvSpPr>
                  <p:nvPr/>
                </p:nvSpPr>
                <p:spPr bwMode="auto">
                  <a:xfrm>
                    <a:off x="2452" y="2260"/>
                    <a:ext cx="35" cy="35"/>
                  </a:xfrm>
                  <a:prstGeom prst="ellipse">
                    <a:avLst/>
                  </a:prstGeom>
                  <a:solidFill>
                    <a:srgbClr val="000000"/>
                  </a:solidFill>
                  <a:ln w="1260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grpSp>
          </p:grpSp>
          <p:grpSp>
            <p:nvGrpSpPr>
              <p:cNvPr id="13336" name="Group 29">
                <a:extLst>
                  <a:ext uri="{FF2B5EF4-FFF2-40B4-BE49-F238E27FC236}">
                    <a16:creationId xmlns:a16="http://schemas.microsoft.com/office/drawing/2014/main" id="{F11923BE-7F41-4F28-B9E4-7E3DA55E94A5}"/>
                  </a:ext>
                </a:extLst>
              </p:cNvPr>
              <p:cNvGrpSpPr>
                <a:grpSpLocks/>
              </p:cNvGrpSpPr>
              <p:nvPr/>
            </p:nvGrpSpPr>
            <p:grpSpPr bwMode="auto">
              <a:xfrm>
                <a:off x="4808" y="2840"/>
                <a:ext cx="267" cy="219"/>
                <a:chOff x="4808" y="2840"/>
                <a:chExt cx="267" cy="219"/>
              </a:xfrm>
            </p:grpSpPr>
            <p:sp>
              <p:nvSpPr>
                <p:cNvPr id="13377" name="Oval 30">
                  <a:extLst>
                    <a:ext uri="{FF2B5EF4-FFF2-40B4-BE49-F238E27FC236}">
                      <a16:creationId xmlns:a16="http://schemas.microsoft.com/office/drawing/2014/main" id="{FCC8C157-F0C8-48B4-9364-80FC86AA396D}"/>
                    </a:ext>
                  </a:extLst>
                </p:cNvPr>
                <p:cNvSpPr>
                  <a:spLocks noChangeArrowheads="1"/>
                </p:cNvSpPr>
                <p:nvPr/>
              </p:nvSpPr>
              <p:spPr bwMode="auto">
                <a:xfrm>
                  <a:off x="4808" y="2840"/>
                  <a:ext cx="267" cy="219"/>
                </a:xfrm>
                <a:prstGeom prst="ellipse">
                  <a:avLst/>
                </a:prstGeom>
                <a:noFill/>
                <a:ln w="255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grpSp>
              <p:nvGrpSpPr>
                <p:cNvPr id="13378" name="Group 31">
                  <a:extLst>
                    <a:ext uri="{FF2B5EF4-FFF2-40B4-BE49-F238E27FC236}">
                      <a16:creationId xmlns:a16="http://schemas.microsoft.com/office/drawing/2014/main" id="{97E2213D-545A-43F4-B28A-0CC1C0DE0254}"/>
                    </a:ext>
                  </a:extLst>
                </p:cNvPr>
                <p:cNvGrpSpPr>
                  <a:grpSpLocks/>
                </p:cNvGrpSpPr>
                <p:nvPr/>
              </p:nvGrpSpPr>
              <p:grpSpPr bwMode="auto">
                <a:xfrm>
                  <a:off x="4896" y="2928"/>
                  <a:ext cx="92" cy="91"/>
                  <a:chOff x="4896" y="2928"/>
                  <a:chExt cx="92" cy="91"/>
                </a:xfrm>
              </p:grpSpPr>
              <p:sp>
                <p:nvSpPr>
                  <p:cNvPr id="13381" name="AutoShape 32">
                    <a:extLst>
                      <a:ext uri="{FF2B5EF4-FFF2-40B4-BE49-F238E27FC236}">
                        <a16:creationId xmlns:a16="http://schemas.microsoft.com/office/drawing/2014/main" id="{91F16A39-8F8F-4897-949E-57F4B106C842}"/>
                      </a:ext>
                    </a:extLst>
                  </p:cNvPr>
                  <p:cNvSpPr>
                    <a:spLocks noChangeArrowheads="1"/>
                  </p:cNvSpPr>
                  <p:nvPr/>
                </p:nvSpPr>
                <p:spPr bwMode="auto">
                  <a:xfrm>
                    <a:off x="4896" y="2928"/>
                    <a:ext cx="91" cy="9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10681 w 21600"/>
                      <a:gd name="T19" fmla="*/ 10681 h 21600"/>
                      <a:gd name="T20" fmla="*/ 21600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stroke="0">
                        <a:moveTo>
                          <a:pt x="21600" y="10800"/>
                        </a:moveTo>
                        <a:cubicBezTo>
                          <a:pt x="21600" y="16764"/>
                          <a:pt x="16764" y="21600"/>
                          <a:pt x="10800" y="21600"/>
                        </a:cubicBezTo>
                        <a:lnTo>
                          <a:pt x="10800" y="10800"/>
                        </a:lnTo>
                        <a:lnTo>
                          <a:pt x="21600" y="10800"/>
                        </a:lnTo>
                        <a:close/>
                      </a:path>
                      <a:path w="21600" h="21600" fill="none">
                        <a:moveTo>
                          <a:pt x="21600" y="10800"/>
                        </a:moveTo>
                        <a:cubicBezTo>
                          <a:pt x="21600" y="16764"/>
                          <a:pt x="16764" y="21600"/>
                          <a:pt x="10800" y="21600"/>
                        </a:cubicBezTo>
                      </a:path>
                    </a:pathLst>
                  </a:custGeom>
                  <a:noFill/>
                  <a:ln w="12600" cap="rnd">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sp>
                <p:nvSpPr>
                  <p:cNvPr id="13382" name="AutoShape 33">
                    <a:extLst>
                      <a:ext uri="{FF2B5EF4-FFF2-40B4-BE49-F238E27FC236}">
                        <a16:creationId xmlns:a16="http://schemas.microsoft.com/office/drawing/2014/main" id="{AC30F4AB-1712-47BB-A3F5-14B48930C92D}"/>
                      </a:ext>
                    </a:extLst>
                  </p:cNvPr>
                  <p:cNvSpPr>
                    <a:spLocks noChangeArrowheads="1"/>
                  </p:cNvSpPr>
                  <p:nvPr/>
                </p:nvSpPr>
                <p:spPr bwMode="auto">
                  <a:xfrm>
                    <a:off x="4897" y="2928"/>
                    <a:ext cx="91" cy="9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0 w 21600"/>
                      <a:gd name="T19" fmla="*/ 10681 h 21600"/>
                      <a:gd name="T20" fmla="*/ 1068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stroke="0">
                        <a:moveTo>
                          <a:pt x="10800" y="21600"/>
                        </a:moveTo>
                        <a:cubicBezTo>
                          <a:pt x="4835" y="21600"/>
                          <a:pt x="0" y="16764"/>
                          <a:pt x="0" y="10800"/>
                        </a:cubicBezTo>
                        <a:lnTo>
                          <a:pt x="10800" y="10800"/>
                        </a:lnTo>
                        <a:lnTo>
                          <a:pt x="10800" y="21600"/>
                        </a:lnTo>
                        <a:close/>
                      </a:path>
                      <a:path w="21600" h="21600" fill="none">
                        <a:moveTo>
                          <a:pt x="10800" y="21600"/>
                        </a:moveTo>
                        <a:cubicBezTo>
                          <a:pt x="4835" y="21600"/>
                          <a:pt x="0" y="16764"/>
                          <a:pt x="0" y="10800"/>
                        </a:cubicBezTo>
                      </a:path>
                    </a:pathLst>
                  </a:custGeom>
                  <a:noFill/>
                  <a:ln w="12600" cap="rnd">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grpSp>
            <p:sp>
              <p:nvSpPr>
                <p:cNvPr id="13379" name="Oval 34">
                  <a:extLst>
                    <a:ext uri="{FF2B5EF4-FFF2-40B4-BE49-F238E27FC236}">
                      <a16:creationId xmlns:a16="http://schemas.microsoft.com/office/drawing/2014/main" id="{7F7C4B87-1262-466B-AC19-0EF3589EC87E}"/>
                    </a:ext>
                  </a:extLst>
                </p:cNvPr>
                <p:cNvSpPr>
                  <a:spLocks noChangeArrowheads="1"/>
                </p:cNvSpPr>
                <p:nvPr/>
              </p:nvSpPr>
              <p:spPr bwMode="auto">
                <a:xfrm>
                  <a:off x="4852" y="2884"/>
                  <a:ext cx="35" cy="35"/>
                </a:xfrm>
                <a:prstGeom prst="ellipse">
                  <a:avLst/>
                </a:prstGeom>
                <a:solidFill>
                  <a:srgbClr val="000000"/>
                </a:solidFill>
                <a:ln w="1260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sp>
              <p:nvSpPr>
                <p:cNvPr id="13380" name="Oval 35">
                  <a:extLst>
                    <a:ext uri="{FF2B5EF4-FFF2-40B4-BE49-F238E27FC236}">
                      <a16:creationId xmlns:a16="http://schemas.microsoft.com/office/drawing/2014/main" id="{0F076124-611A-4987-818F-892408BE7031}"/>
                    </a:ext>
                  </a:extLst>
                </p:cNvPr>
                <p:cNvSpPr>
                  <a:spLocks noChangeArrowheads="1"/>
                </p:cNvSpPr>
                <p:nvPr/>
              </p:nvSpPr>
              <p:spPr bwMode="auto">
                <a:xfrm>
                  <a:off x="4996" y="2884"/>
                  <a:ext cx="35" cy="35"/>
                </a:xfrm>
                <a:prstGeom prst="ellipse">
                  <a:avLst/>
                </a:prstGeom>
                <a:solidFill>
                  <a:srgbClr val="000000"/>
                </a:solidFill>
                <a:ln w="1260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grpSp>
          <p:grpSp>
            <p:nvGrpSpPr>
              <p:cNvPr id="13337" name="Group 36">
                <a:extLst>
                  <a:ext uri="{FF2B5EF4-FFF2-40B4-BE49-F238E27FC236}">
                    <a16:creationId xmlns:a16="http://schemas.microsoft.com/office/drawing/2014/main" id="{03EA8E69-7589-4DB4-A886-73431AD39266}"/>
                  </a:ext>
                </a:extLst>
              </p:cNvPr>
              <p:cNvGrpSpPr>
                <a:grpSpLocks/>
              </p:cNvGrpSpPr>
              <p:nvPr/>
            </p:nvGrpSpPr>
            <p:grpSpPr bwMode="auto">
              <a:xfrm>
                <a:off x="1352" y="3320"/>
                <a:ext cx="123" cy="603"/>
                <a:chOff x="1352" y="3320"/>
                <a:chExt cx="123" cy="603"/>
              </a:xfrm>
            </p:grpSpPr>
            <p:sp>
              <p:nvSpPr>
                <p:cNvPr id="13375" name="Rectangle 37">
                  <a:extLst>
                    <a:ext uri="{FF2B5EF4-FFF2-40B4-BE49-F238E27FC236}">
                      <a16:creationId xmlns:a16="http://schemas.microsoft.com/office/drawing/2014/main" id="{C478D314-0F42-4292-A628-6309F6425722}"/>
                    </a:ext>
                  </a:extLst>
                </p:cNvPr>
                <p:cNvSpPr>
                  <a:spLocks noChangeArrowheads="1"/>
                </p:cNvSpPr>
                <p:nvPr/>
              </p:nvSpPr>
              <p:spPr bwMode="auto">
                <a:xfrm>
                  <a:off x="1352" y="3540"/>
                  <a:ext cx="123" cy="383"/>
                </a:xfrm>
                <a:prstGeom prst="rect">
                  <a:avLst/>
                </a:prstGeom>
                <a:noFill/>
                <a:ln w="255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sp>
              <p:nvSpPr>
                <p:cNvPr id="13376" name="Rectangle 38">
                  <a:extLst>
                    <a:ext uri="{FF2B5EF4-FFF2-40B4-BE49-F238E27FC236}">
                      <a16:creationId xmlns:a16="http://schemas.microsoft.com/office/drawing/2014/main" id="{8F4BD81D-A2C0-4EC1-8FAC-AC2664713E49}"/>
                    </a:ext>
                  </a:extLst>
                </p:cNvPr>
                <p:cNvSpPr>
                  <a:spLocks noChangeArrowheads="1"/>
                </p:cNvSpPr>
                <p:nvPr/>
              </p:nvSpPr>
              <p:spPr bwMode="auto">
                <a:xfrm>
                  <a:off x="1384" y="3320"/>
                  <a:ext cx="0" cy="199"/>
                </a:xfrm>
                <a:prstGeom prst="rect">
                  <a:avLst/>
                </a:prstGeom>
                <a:noFill/>
                <a:ln w="255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grpSp>
          <p:grpSp>
            <p:nvGrpSpPr>
              <p:cNvPr id="13338" name="Group 39">
                <a:extLst>
                  <a:ext uri="{FF2B5EF4-FFF2-40B4-BE49-F238E27FC236}">
                    <a16:creationId xmlns:a16="http://schemas.microsoft.com/office/drawing/2014/main" id="{C2A9352D-83E3-43A8-BE52-E6E471BB1BA4}"/>
                  </a:ext>
                </a:extLst>
              </p:cNvPr>
              <p:cNvGrpSpPr>
                <a:grpSpLocks/>
              </p:cNvGrpSpPr>
              <p:nvPr/>
            </p:nvGrpSpPr>
            <p:grpSpPr bwMode="auto">
              <a:xfrm>
                <a:off x="680" y="1448"/>
                <a:ext cx="123" cy="603"/>
                <a:chOff x="680" y="1448"/>
                <a:chExt cx="123" cy="603"/>
              </a:xfrm>
            </p:grpSpPr>
            <p:sp>
              <p:nvSpPr>
                <p:cNvPr id="13373" name="Rectangle 40">
                  <a:extLst>
                    <a:ext uri="{FF2B5EF4-FFF2-40B4-BE49-F238E27FC236}">
                      <a16:creationId xmlns:a16="http://schemas.microsoft.com/office/drawing/2014/main" id="{3F749555-3AC5-4136-B295-39E0E460B83B}"/>
                    </a:ext>
                  </a:extLst>
                </p:cNvPr>
                <p:cNvSpPr>
                  <a:spLocks noChangeArrowheads="1"/>
                </p:cNvSpPr>
                <p:nvPr/>
              </p:nvSpPr>
              <p:spPr bwMode="auto">
                <a:xfrm>
                  <a:off x="680" y="1668"/>
                  <a:ext cx="123" cy="383"/>
                </a:xfrm>
                <a:prstGeom prst="rect">
                  <a:avLst/>
                </a:prstGeom>
                <a:noFill/>
                <a:ln w="255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sp>
              <p:nvSpPr>
                <p:cNvPr id="13374" name="Rectangle 41">
                  <a:extLst>
                    <a:ext uri="{FF2B5EF4-FFF2-40B4-BE49-F238E27FC236}">
                      <a16:creationId xmlns:a16="http://schemas.microsoft.com/office/drawing/2014/main" id="{B6D68490-A566-496F-8C54-199B14AEA557}"/>
                    </a:ext>
                  </a:extLst>
                </p:cNvPr>
                <p:cNvSpPr>
                  <a:spLocks noChangeArrowheads="1"/>
                </p:cNvSpPr>
                <p:nvPr/>
              </p:nvSpPr>
              <p:spPr bwMode="auto">
                <a:xfrm>
                  <a:off x="712" y="1448"/>
                  <a:ext cx="0" cy="199"/>
                </a:xfrm>
                <a:prstGeom prst="rect">
                  <a:avLst/>
                </a:prstGeom>
                <a:noFill/>
                <a:ln w="255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grpSp>
          <p:grpSp>
            <p:nvGrpSpPr>
              <p:cNvPr id="13339" name="Group 42">
                <a:extLst>
                  <a:ext uri="{FF2B5EF4-FFF2-40B4-BE49-F238E27FC236}">
                    <a16:creationId xmlns:a16="http://schemas.microsoft.com/office/drawing/2014/main" id="{5377B139-7DEC-4D49-AC90-F81EBB75BD46}"/>
                  </a:ext>
                </a:extLst>
              </p:cNvPr>
              <p:cNvGrpSpPr>
                <a:grpSpLocks/>
              </p:cNvGrpSpPr>
              <p:nvPr/>
            </p:nvGrpSpPr>
            <p:grpSpPr bwMode="auto">
              <a:xfrm>
                <a:off x="968" y="3608"/>
                <a:ext cx="267" cy="219"/>
                <a:chOff x="968" y="3608"/>
                <a:chExt cx="267" cy="219"/>
              </a:xfrm>
            </p:grpSpPr>
            <p:sp>
              <p:nvSpPr>
                <p:cNvPr id="13367" name="Oval 43">
                  <a:extLst>
                    <a:ext uri="{FF2B5EF4-FFF2-40B4-BE49-F238E27FC236}">
                      <a16:creationId xmlns:a16="http://schemas.microsoft.com/office/drawing/2014/main" id="{B2539719-A5C6-4E65-A902-E1A2F6B788CF}"/>
                    </a:ext>
                  </a:extLst>
                </p:cNvPr>
                <p:cNvSpPr>
                  <a:spLocks noChangeArrowheads="1"/>
                </p:cNvSpPr>
                <p:nvPr/>
              </p:nvSpPr>
              <p:spPr bwMode="auto">
                <a:xfrm>
                  <a:off x="968" y="3608"/>
                  <a:ext cx="267" cy="219"/>
                </a:xfrm>
                <a:prstGeom prst="ellipse">
                  <a:avLst/>
                </a:prstGeom>
                <a:noFill/>
                <a:ln w="255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grpSp>
              <p:nvGrpSpPr>
                <p:cNvPr id="13368" name="Group 44">
                  <a:extLst>
                    <a:ext uri="{FF2B5EF4-FFF2-40B4-BE49-F238E27FC236}">
                      <a16:creationId xmlns:a16="http://schemas.microsoft.com/office/drawing/2014/main" id="{B1CBD6EE-81D6-4164-AD7C-D2EB5FBFF1AC}"/>
                    </a:ext>
                  </a:extLst>
                </p:cNvPr>
                <p:cNvGrpSpPr>
                  <a:grpSpLocks/>
                </p:cNvGrpSpPr>
                <p:nvPr/>
              </p:nvGrpSpPr>
              <p:grpSpPr bwMode="auto">
                <a:xfrm>
                  <a:off x="1056" y="3696"/>
                  <a:ext cx="92" cy="91"/>
                  <a:chOff x="1056" y="3696"/>
                  <a:chExt cx="92" cy="91"/>
                </a:xfrm>
              </p:grpSpPr>
              <p:sp>
                <p:nvSpPr>
                  <p:cNvPr id="13371" name="AutoShape 45">
                    <a:extLst>
                      <a:ext uri="{FF2B5EF4-FFF2-40B4-BE49-F238E27FC236}">
                        <a16:creationId xmlns:a16="http://schemas.microsoft.com/office/drawing/2014/main" id="{C852573A-F730-4430-A2BA-206ECDB182BD}"/>
                      </a:ext>
                    </a:extLst>
                  </p:cNvPr>
                  <p:cNvSpPr>
                    <a:spLocks noChangeArrowheads="1"/>
                  </p:cNvSpPr>
                  <p:nvPr/>
                </p:nvSpPr>
                <p:spPr bwMode="auto">
                  <a:xfrm>
                    <a:off x="1056" y="3696"/>
                    <a:ext cx="91" cy="9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10681 w 21600"/>
                      <a:gd name="T19" fmla="*/ 10681 h 21600"/>
                      <a:gd name="T20" fmla="*/ 21600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stroke="0">
                        <a:moveTo>
                          <a:pt x="21600" y="10800"/>
                        </a:moveTo>
                        <a:cubicBezTo>
                          <a:pt x="21600" y="16764"/>
                          <a:pt x="16764" y="21600"/>
                          <a:pt x="10800" y="21600"/>
                        </a:cubicBezTo>
                        <a:lnTo>
                          <a:pt x="10800" y="10800"/>
                        </a:lnTo>
                        <a:lnTo>
                          <a:pt x="21600" y="10800"/>
                        </a:lnTo>
                        <a:close/>
                      </a:path>
                      <a:path w="21600" h="21600" fill="none">
                        <a:moveTo>
                          <a:pt x="21600" y="10800"/>
                        </a:moveTo>
                        <a:cubicBezTo>
                          <a:pt x="21600" y="16764"/>
                          <a:pt x="16764" y="21600"/>
                          <a:pt x="10800" y="21600"/>
                        </a:cubicBezTo>
                      </a:path>
                    </a:pathLst>
                  </a:custGeom>
                  <a:noFill/>
                  <a:ln w="12600" cap="rnd">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sp>
                <p:nvSpPr>
                  <p:cNvPr id="13372" name="AutoShape 46">
                    <a:extLst>
                      <a:ext uri="{FF2B5EF4-FFF2-40B4-BE49-F238E27FC236}">
                        <a16:creationId xmlns:a16="http://schemas.microsoft.com/office/drawing/2014/main" id="{10A87CA5-7160-4DB7-BA07-6D4471183107}"/>
                      </a:ext>
                    </a:extLst>
                  </p:cNvPr>
                  <p:cNvSpPr>
                    <a:spLocks noChangeArrowheads="1"/>
                  </p:cNvSpPr>
                  <p:nvPr/>
                </p:nvSpPr>
                <p:spPr bwMode="auto">
                  <a:xfrm>
                    <a:off x="1057" y="3696"/>
                    <a:ext cx="91" cy="9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0 w 21600"/>
                      <a:gd name="T19" fmla="*/ 10681 h 21600"/>
                      <a:gd name="T20" fmla="*/ 1068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stroke="0">
                        <a:moveTo>
                          <a:pt x="10800" y="21600"/>
                        </a:moveTo>
                        <a:cubicBezTo>
                          <a:pt x="4835" y="21600"/>
                          <a:pt x="0" y="16764"/>
                          <a:pt x="0" y="10800"/>
                        </a:cubicBezTo>
                        <a:lnTo>
                          <a:pt x="10800" y="10800"/>
                        </a:lnTo>
                        <a:lnTo>
                          <a:pt x="10800" y="21600"/>
                        </a:lnTo>
                        <a:close/>
                      </a:path>
                      <a:path w="21600" h="21600" fill="none">
                        <a:moveTo>
                          <a:pt x="10800" y="21600"/>
                        </a:moveTo>
                        <a:cubicBezTo>
                          <a:pt x="4835" y="21600"/>
                          <a:pt x="0" y="16764"/>
                          <a:pt x="0" y="10800"/>
                        </a:cubicBezTo>
                      </a:path>
                    </a:pathLst>
                  </a:custGeom>
                  <a:noFill/>
                  <a:ln w="12600" cap="rnd">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grpSp>
            <p:sp>
              <p:nvSpPr>
                <p:cNvPr id="13369" name="Oval 47">
                  <a:extLst>
                    <a:ext uri="{FF2B5EF4-FFF2-40B4-BE49-F238E27FC236}">
                      <a16:creationId xmlns:a16="http://schemas.microsoft.com/office/drawing/2014/main" id="{31505A70-AFDD-4819-8899-EFC35AF8D75A}"/>
                    </a:ext>
                  </a:extLst>
                </p:cNvPr>
                <p:cNvSpPr>
                  <a:spLocks noChangeArrowheads="1"/>
                </p:cNvSpPr>
                <p:nvPr/>
              </p:nvSpPr>
              <p:spPr bwMode="auto">
                <a:xfrm>
                  <a:off x="1012" y="3652"/>
                  <a:ext cx="35" cy="35"/>
                </a:xfrm>
                <a:prstGeom prst="ellipse">
                  <a:avLst/>
                </a:prstGeom>
                <a:solidFill>
                  <a:srgbClr val="000000"/>
                </a:solidFill>
                <a:ln w="1260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sp>
              <p:nvSpPr>
                <p:cNvPr id="13370" name="Oval 48">
                  <a:extLst>
                    <a:ext uri="{FF2B5EF4-FFF2-40B4-BE49-F238E27FC236}">
                      <a16:creationId xmlns:a16="http://schemas.microsoft.com/office/drawing/2014/main" id="{42F378D1-2807-48DD-B492-BF4B3243ABEA}"/>
                    </a:ext>
                  </a:extLst>
                </p:cNvPr>
                <p:cNvSpPr>
                  <a:spLocks noChangeArrowheads="1"/>
                </p:cNvSpPr>
                <p:nvPr/>
              </p:nvSpPr>
              <p:spPr bwMode="auto">
                <a:xfrm>
                  <a:off x="1156" y="3652"/>
                  <a:ext cx="35" cy="35"/>
                </a:xfrm>
                <a:prstGeom prst="ellipse">
                  <a:avLst/>
                </a:prstGeom>
                <a:solidFill>
                  <a:srgbClr val="000000"/>
                </a:solidFill>
                <a:ln w="1260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grpSp>
          <p:sp>
            <p:nvSpPr>
              <p:cNvPr id="13340" name="Rectangle 49">
                <a:extLst>
                  <a:ext uri="{FF2B5EF4-FFF2-40B4-BE49-F238E27FC236}">
                    <a16:creationId xmlns:a16="http://schemas.microsoft.com/office/drawing/2014/main" id="{63952C52-0E32-4301-95D7-5A7EC69E7BC7}"/>
                  </a:ext>
                </a:extLst>
              </p:cNvPr>
              <p:cNvSpPr>
                <a:spLocks noChangeArrowheads="1"/>
              </p:cNvSpPr>
              <p:nvPr/>
            </p:nvSpPr>
            <p:spPr bwMode="auto">
              <a:xfrm>
                <a:off x="2414" y="3161"/>
                <a:ext cx="339"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160" tIns="46080" rIns="92160" bIns="46080">
                <a:spAutoFit/>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9pPr>
              </a:lstStyle>
              <a:p>
                <a:pPr marL="0" marR="0" lvl="0" indent="0" algn="l" defTabSz="457200" rtl="0" eaLnBrk="0" fontAlgn="base" latinLnBrk="0" hangingPunct="0">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cs typeface="+mn-cs"/>
                  </a:rPr>
                  <a:t>F1</a:t>
                </a:r>
              </a:p>
            </p:txBody>
          </p:sp>
          <p:sp>
            <p:nvSpPr>
              <p:cNvPr id="13341" name="Rectangle 50">
                <a:extLst>
                  <a:ext uri="{FF2B5EF4-FFF2-40B4-BE49-F238E27FC236}">
                    <a16:creationId xmlns:a16="http://schemas.microsoft.com/office/drawing/2014/main" id="{B3B61A87-4CB0-4A30-9500-39CA443BA9CB}"/>
                  </a:ext>
                </a:extLst>
              </p:cNvPr>
              <p:cNvSpPr>
                <a:spLocks noChangeArrowheads="1"/>
              </p:cNvSpPr>
              <p:nvPr/>
            </p:nvSpPr>
            <p:spPr bwMode="auto">
              <a:xfrm>
                <a:off x="4266" y="2593"/>
                <a:ext cx="339"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160" tIns="46080" rIns="92160" bIns="46080">
                <a:spAutoFit/>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9pPr>
              </a:lstStyle>
              <a:p>
                <a:pPr marL="0" marR="0" lvl="0" indent="0" algn="l" defTabSz="457200" rtl="0" eaLnBrk="0" fontAlgn="base" latinLnBrk="0" hangingPunct="0">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cs typeface="+mn-cs"/>
                  </a:rPr>
                  <a:t>F1</a:t>
                </a:r>
              </a:p>
            </p:txBody>
          </p:sp>
          <p:grpSp>
            <p:nvGrpSpPr>
              <p:cNvPr id="13342" name="Group 51">
                <a:extLst>
                  <a:ext uri="{FF2B5EF4-FFF2-40B4-BE49-F238E27FC236}">
                    <a16:creationId xmlns:a16="http://schemas.microsoft.com/office/drawing/2014/main" id="{37747B3E-072A-4C2D-8168-8109980E01BB}"/>
                  </a:ext>
                </a:extLst>
              </p:cNvPr>
              <p:cNvGrpSpPr>
                <a:grpSpLocks/>
              </p:cNvGrpSpPr>
              <p:nvPr/>
            </p:nvGrpSpPr>
            <p:grpSpPr bwMode="auto">
              <a:xfrm>
                <a:off x="3983" y="3718"/>
                <a:ext cx="267" cy="219"/>
                <a:chOff x="3983" y="3718"/>
                <a:chExt cx="267" cy="219"/>
              </a:xfrm>
            </p:grpSpPr>
            <p:sp>
              <p:nvSpPr>
                <p:cNvPr id="13361" name="Oval 52">
                  <a:extLst>
                    <a:ext uri="{FF2B5EF4-FFF2-40B4-BE49-F238E27FC236}">
                      <a16:creationId xmlns:a16="http://schemas.microsoft.com/office/drawing/2014/main" id="{54345F12-D563-4BCD-A28E-66CCB7E6634A}"/>
                    </a:ext>
                  </a:extLst>
                </p:cNvPr>
                <p:cNvSpPr>
                  <a:spLocks noChangeArrowheads="1"/>
                </p:cNvSpPr>
                <p:nvPr/>
              </p:nvSpPr>
              <p:spPr bwMode="auto">
                <a:xfrm>
                  <a:off x="3983" y="3718"/>
                  <a:ext cx="267" cy="219"/>
                </a:xfrm>
                <a:prstGeom prst="ellipse">
                  <a:avLst/>
                </a:prstGeom>
                <a:noFill/>
                <a:ln w="255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grpSp>
              <p:nvGrpSpPr>
                <p:cNvPr id="13362" name="Group 53">
                  <a:extLst>
                    <a:ext uri="{FF2B5EF4-FFF2-40B4-BE49-F238E27FC236}">
                      <a16:creationId xmlns:a16="http://schemas.microsoft.com/office/drawing/2014/main" id="{97FF6BFB-8C71-4C60-A523-F0B581D6033A}"/>
                    </a:ext>
                  </a:extLst>
                </p:cNvPr>
                <p:cNvGrpSpPr>
                  <a:grpSpLocks/>
                </p:cNvGrpSpPr>
                <p:nvPr/>
              </p:nvGrpSpPr>
              <p:grpSpPr bwMode="auto">
                <a:xfrm>
                  <a:off x="4071" y="3806"/>
                  <a:ext cx="92" cy="91"/>
                  <a:chOff x="4071" y="3806"/>
                  <a:chExt cx="92" cy="91"/>
                </a:xfrm>
              </p:grpSpPr>
              <p:sp>
                <p:nvSpPr>
                  <p:cNvPr id="13365" name="AutoShape 54">
                    <a:extLst>
                      <a:ext uri="{FF2B5EF4-FFF2-40B4-BE49-F238E27FC236}">
                        <a16:creationId xmlns:a16="http://schemas.microsoft.com/office/drawing/2014/main" id="{5BFF2D35-8229-445A-B632-2457C91D92E4}"/>
                      </a:ext>
                    </a:extLst>
                  </p:cNvPr>
                  <p:cNvSpPr>
                    <a:spLocks noChangeArrowheads="1"/>
                  </p:cNvSpPr>
                  <p:nvPr/>
                </p:nvSpPr>
                <p:spPr bwMode="auto">
                  <a:xfrm>
                    <a:off x="4071" y="3806"/>
                    <a:ext cx="91" cy="9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10681 w 21600"/>
                      <a:gd name="T19" fmla="*/ 10681 h 21600"/>
                      <a:gd name="T20" fmla="*/ 21600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stroke="0">
                        <a:moveTo>
                          <a:pt x="21600" y="10800"/>
                        </a:moveTo>
                        <a:cubicBezTo>
                          <a:pt x="21600" y="16764"/>
                          <a:pt x="16764" y="21600"/>
                          <a:pt x="10800" y="21600"/>
                        </a:cubicBezTo>
                        <a:lnTo>
                          <a:pt x="10800" y="10800"/>
                        </a:lnTo>
                        <a:lnTo>
                          <a:pt x="21600" y="10800"/>
                        </a:lnTo>
                        <a:close/>
                      </a:path>
                      <a:path w="21600" h="21600" fill="none">
                        <a:moveTo>
                          <a:pt x="21600" y="10800"/>
                        </a:moveTo>
                        <a:cubicBezTo>
                          <a:pt x="21600" y="16764"/>
                          <a:pt x="16764" y="21600"/>
                          <a:pt x="10800" y="21600"/>
                        </a:cubicBezTo>
                      </a:path>
                    </a:pathLst>
                  </a:custGeom>
                  <a:noFill/>
                  <a:ln w="12600" cap="rnd">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sp>
                <p:nvSpPr>
                  <p:cNvPr id="13366" name="AutoShape 55">
                    <a:extLst>
                      <a:ext uri="{FF2B5EF4-FFF2-40B4-BE49-F238E27FC236}">
                        <a16:creationId xmlns:a16="http://schemas.microsoft.com/office/drawing/2014/main" id="{CAD3701C-D4F8-4CD7-9471-E45FFE2B10FB}"/>
                      </a:ext>
                    </a:extLst>
                  </p:cNvPr>
                  <p:cNvSpPr>
                    <a:spLocks noChangeArrowheads="1"/>
                  </p:cNvSpPr>
                  <p:nvPr/>
                </p:nvSpPr>
                <p:spPr bwMode="auto">
                  <a:xfrm>
                    <a:off x="4072" y="3806"/>
                    <a:ext cx="91" cy="9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0 w 21600"/>
                      <a:gd name="T19" fmla="*/ 10681 h 21600"/>
                      <a:gd name="T20" fmla="*/ 1068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stroke="0">
                        <a:moveTo>
                          <a:pt x="10800" y="21600"/>
                        </a:moveTo>
                        <a:cubicBezTo>
                          <a:pt x="4835" y="21600"/>
                          <a:pt x="0" y="16764"/>
                          <a:pt x="0" y="10800"/>
                        </a:cubicBezTo>
                        <a:lnTo>
                          <a:pt x="10800" y="10800"/>
                        </a:lnTo>
                        <a:lnTo>
                          <a:pt x="10800" y="21600"/>
                        </a:lnTo>
                        <a:close/>
                      </a:path>
                      <a:path w="21600" h="21600" fill="none">
                        <a:moveTo>
                          <a:pt x="10800" y="21600"/>
                        </a:moveTo>
                        <a:cubicBezTo>
                          <a:pt x="4835" y="21600"/>
                          <a:pt x="0" y="16764"/>
                          <a:pt x="0" y="10800"/>
                        </a:cubicBezTo>
                      </a:path>
                    </a:pathLst>
                  </a:custGeom>
                  <a:noFill/>
                  <a:ln w="12600" cap="rnd">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grpSp>
            <p:sp>
              <p:nvSpPr>
                <p:cNvPr id="13363" name="Oval 56">
                  <a:extLst>
                    <a:ext uri="{FF2B5EF4-FFF2-40B4-BE49-F238E27FC236}">
                      <a16:creationId xmlns:a16="http://schemas.microsoft.com/office/drawing/2014/main" id="{1B8B77D1-B46D-4760-B6B8-F596C32DE385}"/>
                    </a:ext>
                  </a:extLst>
                </p:cNvPr>
                <p:cNvSpPr>
                  <a:spLocks noChangeArrowheads="1"/>
                </p:cNvSpPr>
                <p:nvPr/>
              </p:nvSpPr>
              <p:spPr bwMode="auto">
                <a:xfrm>
                  <a:off x="4027" y="3762"/>
                  <a:ext cx="35" cy="35"/>
                </a:xfrm>
                <a:prstGeom prst="ellipse">
                  <a:avLst/>
                </a:prstGeom>
                <a:solidFill>
                  <a:srgbClr val="000000"/>
                </a:solidFill>
                <a:ln w="1260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sp>
              <p:nvSpPr>
                <p:cNvPr id="13364" name="Oval 57">
                  <a:extLst>
                    <a:ext uri="{FF2B5EF4-FFF2-40B4-BE49-F238E27FC236}">
                      <a16:creationId xmlns:a16="http://schemas.microsoft.com/office/drawing/2014/main" id="{9AEA273A-5EF5-4ACB-9CA6-5CA2E7292444}"/>
                    </a:ext>
                  </a:extLst>
                </p:cNvPr>
                <p:cNvSpPr>
                  <a:spLocks noChangeArrowheads="1"/>
                </p:cNvSpPr>
                <p:nvPr/>
              </p:nvSpPr>
              <p:spPr bwMode="auto">
                <a:xfrm>
                  <a:off x="4171" y="3762"/>
                  <a:ext cx="35" cy="35"/>
                </a:xfrm>
                <a:prstGeom prst="ellipse">
                  <a:avLst/>
                </a:prstGeom>
                <a:solidFill>
                  <a:srgbClr val="000000"/>
                </a:solidFill>
                <a:ln w="1260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grpSp>
          <p:grpSp>
            <p:nvGrpSpPr>
              <p:cNvPr id="13343" name="Group 58">
                <a:extLst>
                  <a:ext uri="{FF2B5EF4-FFF2-40B4-BE49-F238E27FC236}">
                    <a16:creationId xmlns:a16="http://schemas.microsoft.com/office/drawing/2014/main" id="{963D6343-C81C-4645-AE37-3855B749A3F1}"/>
                  </a:ext>
                </a:extLst>
              </p:cNvPr>
              <p:cNvGrpSpPr>
                <a:grpSpLocks/>
              </p:cNvGrpSpPr>
              <p:nvPr/>
            </p:nvGrpSpPr>
            <p:grpSpPr bwMode="auto">
              <a:xfrm>
                <a:off x="522" y="2111"/>
                <a:ext cx="267" cy="219"/>
                <a:chOff x="522" y="2111"/>
                <a:chExt cx="267" cy="219"/>
              </a:xfrm>
            </p:grpSpPr>
            <p:sp>
              <p:nvSpPr>
                <p:cNvPr id="13355" name="Oval 59">
                  <a:extLst>
                    <a:ext uri="{FF2B5EF4-FFF2-40B4-BE49-F238E27FC236}">
                      <a16:creationId xmlns:a16="http://schemas.microsoft.com/office/drawing/2014/main" id="{1492455E-A1CC-4FB9-A590-F4BC84CB10E7}"/>
                    </a:ext>
                  </a:extLst>
                </p:cNvPr>
                <p:cNvSpPr>
                  <a:spLocks noChangeArrowheads="1"/>
                </p:cNvSpPr>
                <p:nvPr/>
              </p:nvSpPr>
              <p:spPr bwMode="auto">
                <a:xfrm>
                  <a:off x="522" y="2111"/>
                  <a:ext cx="267" cy="219"/>
                </a:xfrm>
                <a:prstGeom prst="ellipse">
                  <a:avLst/>
                </a:prstGeom>
                <a:noFill/>
                <a:ln w="255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grpSp>
              <p:nvGrpSpPr>
                <p:cNvPr id="13356" name="Group 60">
                  <a:extLst>
                    <a:ext uri="{FF2B5EF4-FFF2-40B4-BE49-F238E27FC236}">
                      <a16:creationId xmlns:a16="http://schemas.microsoft.com/office/drawing/2014/main" id="{8816ED01-19B4-4F4A-96D6-9B895663E477}"/>
                    </a:ext>
                  </a:extLst>
                </p:cNvPr>
                <p:cNvGrpSpPr>
                  <a:grpSpLocks/>
                </p:cNvGrpSpPr>
                <p:nvPr/>
              </p:nvGrpSpPr>
              <p:grpSpPr bwMode="auto">
                <a:xfrm>
                  <a:off x="610" y="2199"/>
                  <a:ext cx="92" cy="91"/>
                  <a:chOff x="610" y="2199"/>
                  <a:chExt cx="92" cy="91"/>
                </a:xfrm>
              </p:grpSpPr>
              <p:sp>
                <p:nvSpPr>
                  <p:cNvPr id="13359" name="AutoShape 61">
                    <a:extLst>
                      <a:ext uri="{FF2B5EF4-FFF2-40B4-BE49-F238E27FC236}">
                        <a16:creationId xmlns:a16="http://schemas.microsoft.com/office/drawing/2014/main" id="{0B0D7A47-26AF-488A-8C28-F9F8803C423D}"/>
                      </a:ext>
                    </a:extLst>
                  </p:cNvPr>
                  <p:cNvSpPr>
                    <a:spLocks noChangeArrowheads="1"/>
                  </p:cNvSpPr>
                  <p:nvPr/>
                </p:nvSpPr>
                <p:spPr bwMode="auto">
                  <a:xfrm>
                    <a:off x="610" y="2199"/>
                    <a:ext cx="91" cy="9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10681 w 21600"/>
                      <a:gd name="T19" fmla="*/ 10681 h 21600"/>
                      <a:gd name="T20" fmla="*/ 21600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stroke="0">
                        <a:moveTo>
                          <a:pt x="21600" y="10800"/>
                        </a:moveTo>
                        <a:cubicBezTo>
                          <a:pt x="21600" y="16764"/>
                          <a:pt x="16764" y="21600"/>
                          <a:pt x="10800" y="21600"/>
                        </a:cubicBezTo>
                        <a:lnTo>
                          <a:pt x="10800" y="10800"/>
                        </a:lnTo>
                        <a:lnTo>
                          <a:pt x="21600" y="10800"/>
                        </a:lnTo>
                        <a:close/>
                      </a:path>
                      <a:path w="21600" h="21600" fill="none">
                        <a:moveTo>
                          <a:pt x="21600" y="10800"/>
                        </a:moveTo>
                        <a:cubicBezTo>
                          <a:pt x="21600" y="16764"/>
                          <a:pt x="16764" y="21600"/>
                          <a:pt x="10800" y="21600"/>
                        </a:cubicBezTo>
                      </a:path>
                    </a:pathLst>
                  </a:custGeom>
                  <a:noFill/>
                  <a:ln w="12600" cap="rnd">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sp>
                <p:nvSpPr>
                  <p:cNvPr id="13360" name="AutoShape 62">
                    <a:extLst>
                      <a:ext uri="{FF2B5EF4-FFF2-40B4-BE49-F238E27FC236}">
                        <a16:creationId xmlns:a16="http://schemas.microsoft.com/office/drawing/2014/main" id="{118485FC-CB07-459F-94F8-F4B8FF1659C0}"/>
                      </a:ext>
                    </a:extLst>
                  </p:cNvPr>
                  <p:cNvSpPr>
                    <a:spLocks noChangeArrowheads="1"/>
                  </p:cNvSpPr>
                  <p:nvPr/>
                </p:nvSpPr>
                <p:spPr bwMode="auto">
                  <a:xfrm>
                    <a:off x="611" y="2199"/>
                    <a:ext cx="91" cy="9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0 w 21600"/>
                      <a:gd name="T19" fmla="*/ 10681 h 21600"/>
                      <a:gd name="T20" fmla="*/ 1068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stroke="0">
                        <a:moveTo>
                          <a:pt x="10800" y="21600"/>
                        </a:moveTo>
                        <a:cubicBezTo>
                          <a:pt x="4835" y="21600"/>
                          <a:pt x="0" y="16764"/>
                          <a:pt x="0" y="10800"/>
                        </a:cubicBezTo>
                        <a:lnTo>
                          <a:pt x="10800" y="10800"/>
                        </a:lnTo>
                        <a:lnTo>
                          <a:pt x="10800" y="21600"/>
                        </a:lnTo>
                        <a:close/>
                      </a:path>
                      <a:path w="21600" h="21600" fill="none">
                        <a:moveTo>
                          <a:pt x="10800" y="21600"/>
                        </a:moveTo>
                        <a:cubicBezTo>
                          <a:pt x="4835" y="21600"/>
                          <a:pt x="0" y="16764"/>
                          <a:pt x="0" y="10800"/>
                        </a:cubicBezTo>
                      </a:path>
                    </a:pathLst>
                  </a:custGeom>
                  <a:noFill/>
                  <a:ln w="12600" cap="rnd">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grpSp>
            <p:sp>
              <p:nvSpPr>
                <p:cNvPr id="13357" name="Oval 63">
                  <a:extLst>
                    <a:ext uri="{FF2B5EF4-FFF2-40B4-BE49-F238E27FC236}">
                      <a16:creationId xmlns:a16="http://schemas.microsoft.com/office/drawing/2014/main" id="{409594A6-A129-413A-9923-B7FE3660032B}"/>
                    </a:ext>
                  </a:extLst>
                </p:cNvPr>
                <p:cNvSpPr>
                  <a:spLocks noChangeArrowheads="1"/>
                </p:cNvSpPr>
                <p:nvPr/>
              </p:nvSpPr>
              <p:spPr bwMode="auto">
                <a:xfrm>
                  <a:off x="566" y="2155"/>
                  <a:ext cx="35" cy="35"/>
                </a:xfrm>
                <a:prstGeom prst="ellipse">
                  <a:avLst/>
                </a:prstGeom>
                <a:solidFill>
                  <a:srgbClr val="000000"/>
                </a:solidFill>
                <a:ln w="1260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sp>
              <p:nvSpPr>
                <p:cNvPr id="13358" name="Oval 64">
                  <a:extLst>
                    <a:ext uri="{FF2B5EF4-FFF2-40B4-BE49-F238E27FC236}">
                      <a16:creationId xmlns:a16="http://schemas.microsoft.com/office/drawing/2014/main" id="{ED40E759-03AE-4487-B57F-0EEB0B0DB232}"/>
                    </a:ext>
                  </a:extLst>
                </p:cNvPr>
                <p:cNvSpPr>
                  <a:spLocks noChangeArrowheads="1"/>
                </p:cNvSpPr>
                <p:nvPr/>
              </p:nvSpPr>
              <p:spPr bwMode="auto">
                <a:xfrm>
                  <a:off x="710" y="2155"/>
                  <a:ext cx="35" cy="35"/>
                </a:xfrm>
                <a:prstGeom prst="ellipse">
                  <a:avLst/>
                </a:prstGeom>
                <a:solidFill>
                  <a:srgbClr val="000000"/>
                </a:solidFill>
                <a:ln w="1260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grpSp>
          <p:grpSp>
            <p:nvGrpSpPr>
              <p:cNvPr id="13344" name="Group 65">
                <a:extLst>
                  <a:ext uri="{FF2B5EF4-FFF2-40B4-BE49-F238E27FC236}">
                    <a16:creationId xmlns:a16="http://schemas.microsoft.com/office/drawing/2014/main" id="{6F129B91-16DF-41D3-97F4-F51C6DFF4A12}"/>
                  </a:ext>
                </a:extLst>
              </p:cNvPr>
              <p:cNvGrpSpPr>
                <a:grpSpLocks/>
              </p:cNvGrpSpPr>
              <p:nvPr/>
            </p:nvGrpSpPr>
            <p:grpSpPr bwMode="auto">
              <a:xfrm>
                <a:off x="4914" y="1929"/>
                <a:ext cx="267" cy="219"/>
                <a:chOff x="4914" y="1929"/>
                <a:chExt cx="267" cy="219"/>
              </a:xfrm>
            </p:grpSpPr>
            <p:sp>
              <p:nvSpPr>
                <p:cNvPr id="13349" name="Oval 66">
                  <a:extLst>
                    <a:ext uri="{FF2B5EF4-FFF2-40B4-BE49-F238E27FC236}">
                      <a16:creationId xmlns:a16="http://schemas.microsoft.com/office/drawing/2014/main" id="{9788B690-E015-44E3-A97E-C369A31B0304}"/>
                    </a:ext>
                  </a:extLst>
                </p:cNvPr>
                <p:cNvSpPr>
                  <a:spLocks noChangeArrowheads="1"/>
                </p:cNvSpPr>
                <p:nvPr/>
              </p:nvSpPr>
              <p:spPr bwMode="auto">
                <a:xfrm>
                  <a:off x="4914" y="1929"/>
                  <a:ext cx="267" cy="219"/>
                </a:xfrm>
                <a:prstGeom prst="ellipse">
                  <a:avLst/>
                </a:prstGeom>
                <a:noFill/>
                <a:ln w="255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grpSp>
              <p:nvGrpSpPr>
                <p:cNvPr id="13350" name="Group 67">
                  <a:extLst>
                    <a:ext uri="{FF2B5EF4-FFF2-40B4-BE49-F238E27FC236}">
                      <a16:creationId xmlns:a16="http://schemas.microsoft.com/office/drawing/2014/main" id="{4E8DA094-840B-4863-AEE2-C03548A19C65}"/>
                    </a:ext>
                  </a:extLst>
                </p:cNvPr>
                <p:cNvGrpSpPr>
                  <a:grpSpLocks/>
                </p:cNvGrpSpPr>
                <p:nvPr/>
              </p:nvGrpSpPr>
              <p:grpSpPr bwMode="auto">
                <a:xfrm>
                  <a:off x="5002" y="2017"/>
                  <a:ext cx="92" cy="91"/>
                  <a:chOff x="5002" y="2017"/>
                  <a:chExt cx="92" cy="91"/>
                </a:xfrm>
              </p:grpSpPr>
              <p:sp>
                <p:nvSpPr>
                  <p:cNvPr id="13353" name="AutoShape 68">
                    <a:extLst>
                      <a:ext uri="{FF2B5EF4-FFF2-40B4-BE49-F238E27FC236}">
                        <a16:creationId xmlns:a16="http://schemas.microsoft.com/office/drawing/2014/main" id="{37035B22-C010-4BE7-A521-448EC9030702}"/>
                      </a:ext>
                    </a:extLst>
                  </p:cNvPr>
                  <p:cNvSpPr>
                    <a:spLocks noChangeArrowheads="1"/>
                  </p:cNvSpPr>
                  <p:nvPr/>
                </p:nvSpPr>
                <p:spPr bwMode="auto">
                  <a:xfrm>
                    <a:off x="5002" y="2017"/>
                    <a:ext cx="91" cy="9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10681 w 21600"/>
                      <a:gd name="T19" fmla="*/ 10681 h 21600"/>
                      <a:gd name="T20" fmla="*/ 21600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stroke="0">
                        <a:moveTo>
                          <a:pt x="21600" y="10800"/>
                        </a:moveTo>
                        <a:cubicBezTo>
                          <a:pt x="21600" y="16764"/>
                          <a:pt x="16764" y="21600"/>
                          <a:pt x="10800" y="21600"/>
                        </a:cubicBezTo>
                        <a:lnTo>
                          <a:pt x="10800" y="10800"/>
                        </a:lnTo>
                        <a:lnTo>
                          <a:pt x="21600" y="10800"/>
                        </a:lnTo>
                        <a:close/>
                      </a:path>
                      <a:path w="21600" h="21600" fill="none">
                        <a:moveTo>
                          <a:pt x="21600" y="10800"/>
                        </a:moveTo>
                        <a:cubicBezTo>
                          <a:pt x="21600" y="16764"/>
                          <a:pt x="16764" y="21600"/>
                          <a:pt x="10800" y="21600"/>
                        </a:cubicBezTo>
                      </a:path>
                    </a:pathLst>
                  </a:custGeom>
                  <a:noFill/>
                  <a:ln w="12600" cap="rnd">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sp>
                <p:nvSpPr>
                  <p:cNvPr id="13354" name="AutoShape 69">
                    <a:extLst>
                      <a:ext uri="{FF2B5EF4-FFF2-40B4-BE49-F238E27FC236}">
                        <a16:creationId xmlns:a16="http://schemas.microsoft.com/office/drawing/2014/main" id="{4FB4A988-D32F-4403-A12B-EA1FB50388F5}"/>
                      </a:ext>
                    </a:extLst>
                  </p:cNvPr>
                  <p:cNvSpPr>
                    <a:spLocks noChangeArrowheads="1"/>
                  </p:cNvSpPr>
                  <p:nvPr/>
                </p:nvSpPr>
                <p:spPr bwMode="auto">
                  <a:xfrm>
                    <a:off x="5003" y="2017"/>
                    <a:ext cx="91" cy="9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0 w 21600"/>
                      <a:gd name="T19" fmla="*/ 10681 h 21600"/>
                      <a:gd name="T20" fmla="*/ 1068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stroke="0">
                        <a:moveTo>
                          <a:pt x="10800" y="21600"/>
                        </a:moveTo>
                        <a:cubicBezTo>
                          <a:pt x="4835" y="21600"/>
                          <a:pt x="0" y="16764"/>
                          <a:pt x="0" y="10800"/>
                        </a:cubicBezTo>
                        <a:lnTo>
                          <a:pt x="10800" y="10800"/>
                        </a:lnTo>
                        <a:lnTo>
                          <a:pt x="10800" y="21600"/>
                        </a:lnTo>
                        <a:close/>
                      </a:path>
                      <a:path w="21600" h="21600" fill="none">
                        <a:moveTo>
                          <a:pt x="10800" y="21600"/>
                        </a:moveTo>
                        <a:cubicBezTo>
                          <a:pt x="4835" y="21600"/>
                          <a:pt x="0" y="16764"/>
                          <a:pt x="0" y="10800"/>
                        </a:cubicBezTo>
                      </a:path>
                    </a:pathLst>
                  </a:custGeom>
                  <a:noFill/>
                  <a:ln w="12600" cap="rnd">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grpSp>
            <p:sp>
              <p:nvSpPr>
                <p:cNvPr id="13351" name="Oval 70">
                  <a:extLst>
                    <a:ext uri="{FF2B5EF4-FFF2-40B4-BE49-F238E27FC236}">
                      <a16:creationId xmlns:a16="http://schemas.microsoft.com/office/drawing/2014/main" id="{CB94E352-AF2A-4FC9-91A6-53C7F85A6FEB}"/>
                    </a:ext>
                  </a:extLst>
                </p:cNvPr>
                <p:cNvSpPr>
                  <a:spLocks noChangeArrowheads="1"/>
                </p:cNvSpPr>
                <p:nvPr/>
              </p:nvSpPr>
              <p:spPr bwMode="auto">
                <a:xfrm>
                  <a:off x="4958" y="1973"/>
                  <a:ext cx="35" cy="35"/>
                </a:xfrm>
                <a:prstGeom prst="ellipse">
                  <a:avLst/>
                </a:prstGeom>
                <a:solidFill>
                  <a:srgbClr val="000000"/>
                </a:solidFill>
                <a:ln w="1260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sp>
              <p:nvSpPr>
                <p:cNvPr id="13352" name="Oval 71">
                  <a:extLst>
                    <a:ext uri="{FF2B5EF4-FFF2-40B4-BE49-F238E27FC236}">
                      <a16:creationId xmlns:a16="http://schemas.microsoft.com/office/drawing/2014/main" id="{39D27D14-674D-437A-91B5-1E86C8898148}"/>
                    </a:ext>
                  </a:extLst>
                </p:cNvPr>
                <p:cNvSpPr>
                  <a:spLocks noChangeArrowheads="1"/>
                </p:cNvSpPr>
                <p:nvPr/>
              </p:nvSpPr>
              <p:spPr bwMode="auto">
                <a:xfrm>
                  <a:off x="5102" y="1973"/>
                  <a:ext cx="35" cy="35"/>
                </a:xfrm>
                <a:prstGeom prst="ellipse">
                  <a:avLst/>
                </a:prstGeom>
                <a:solidFill>
                  <a:srgbClr val="000000"/>
                </a:solidFill>
                <a:ln w="1260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grpSp>
          <p:sp>
            <p:nvSpPr>
              <p:cNvPr id="13345" name="Rectangle 72">
                <a:extLst>
                  <a:ext uri="{FF2B5EF4-FFF2-40B4-BE49-F238E27FC236}">
                    <a16:creationId xmlns:a16="http://schemas.microsoft.com/office/drawing/2014/main" id="{159A4D2C-C4FD-498E-A18D-E61DA67E4B0E}"/>
                  </a:ext>
                </a:extLst>
              </p:cNvPr>
              <p:cNvSpPr>
                <a:spLocks noChangeArrowheads="1"/>
              </p:cNvSpPr>
              <p:nvPr/>
            </p:nvSpPr>
            <p:spPr bwMode="auto">
              <a:xfrm>
                <a:off x="4554" y="1415"/>
                <a:ext cx="339"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160" tIns="46080" rIns="92160" bIns="46080">
                <a:spAutoFit/>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9pPr>
              </a:lstStyle>
              <a:p>
                <a:pPr marL="0" marR="0" lvl="0" indent="0" algn="l" defTabSz="457200" rtl="0" eaLnBrk="0" fontAlgn="base" latinLnBrk="0" hangingPunct="0">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cs typeface="+mn-cs"/>
                  </a:rPr>
                  <a:t>F1</a:t>
                </a:r>
              </a:p>
            </p:txBody>
          </p:sp>
          <p:sp>
            <p:nvSpPr>
              <p:cNvPr id="13346" name="Rectangle 73">
                <a:extLst>
                  <a:ext uri="{FF2B5EF4-FFF2-40B4-BE49-F238E27FC236}">
                    <a16:creationId xmlns:a16="http://schemas.microsoft.com/office/drawing/2014/main" id="{F45EFF8A-B3C7-4914-A83A-D983E29B8205}"/>
                  </a:ext>
                </a:extLst>
              </p:cNvPr>
              <p:cNvSpPr>
                <a:spLocks noChangeArrowheads="1"/>
              </p:cNvSpPr>
              <p:nvPr/>
            </p:nvSpPr>
            <p:spPr bwMode="auto">
              <a:xfrm>
                <a:off x="815" y="1725"/>
                <a:ext cx="339"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160" tIns="46080" rIns="92160" bIns="46080">
                <a:spAutoFit/>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9pPr>
              </a:lstStyle>
              <a:p>
                <a:pPr marL="0" marR="0" lvl="0" indent="0" algn="l" defTabSz="457200" rtl="0" eaLnBrk="0" fontAlgn="base" latinLnBrk="0" hangingPunct="0">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cs typeface="+mn-cs"/>
                  </a:rPr>
                  <a:t>F1</a:t>
                </a:r>
              </a:p>
            </p:txBody>
          </p:sp>
          <p:sp>
            <p:nvSpPr>
              <p:cNvPr id="13347" name="Rectangle 74">
                <a:extLst>
                  <a:ext uri="{FF2B5EF4-FFF2-40B4-BE49-F238E27FC236}">
                    <a16:creationId xmlns:a16="http://schemas.microsoft.com/office/drawing/2014/main" id="{2862E528-5902-4CF1-9CEC-558CE2A411D0}"/>
                  </a:ext>
                </a:extLst>
              </p:cNvPr>
              <p:cNvSpPr>
                <a:spLocks noChangeArrowheads="1"/>
              </p:cNvSpPr>
              <p:nvPr/>
            </p:nvSpPr>
            <p:spPr bwMode="auto">
              <a:xfrm>
                <a:off x="3397" y="3322"/>
                <a:ext cx="339"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160" tIns="46080" rIns="92160" bIns="46080">
                <a:spAutoFit/>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9pPr>
              </a:lstStyle>
              <a:p>
                <a:pPr marL="0" marR="0" lvl="0" indent="0" algn="l" defTabSz="457200" rtl="0" eaLnBrk="0" fontAlgn="base" latinLnBrk="0" hangingPunct="0">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cs typeface="+mn-cs"/>
                  </a:rPr>
                  <a:t>F1</a:t>
                </a:r>
              </a:p>
            </p:txBody>
          </p:sp>
          <p:sp>
            <p:nvSpPr>
              <p:cNvPr id="13348" name="Rectangle 75">
                <a:extLst>
                  <a:ext uri="{FF2B5EF4-FFF2-40B4-BE49-F238E27FC236}">
                    <a16:creationId xmlns:a16="http://schemas.microsoft.com/office/drawing/2014/main" id="{F1C2353A-4234-4B3F-89CC-CD9C5A5FA00E}"/>
                  </a:ext>
                </a:extLst>
              </p:cNvPr>
              <p:cNvSpPr>
                <a:spLocks noChangeArrowheads="1"/>
              </p:cNvSpPr>
              <p:nvPr/>
            </p:nvSpPr>
            <p:spPr bwMode="auto">
              <a:xfrm>
                <a:off x="1491" y="3344"/>
                <a:ext cx="339"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160" tIns="46080" rIns="92160" bIns="46080">
                <a:spAutoFit/>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9pPr>
              </a:lstStyle>
              <a:p>
                <a:pPr marL="0" marR="0" lvl="0" indent="0" algn="l" defTabSz="457200" rtl="0" eaLnBrk="0" fontAlgn="base" latinLnBrk="0" hangingPunct="0">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cs typeface="+mn-cs"/>
                  </a:rPr>
                  <a:t>F1</a:t>
                </a:r>
              </a:p>
            </p:txBody>
          </p:sp>
        </p:grpSp>
        <p:sp>
          <p:nvSpPr>
            <p:cNvPr id="13320" name="Line 76">
              <a:extLst>
                <a:ext uri="{FF2B5EF4-FFF2-40B4-BE49-F238E27FC236}">
                  <a16:creationId xmlns:a16="http://schemas.microsoft.com/office/drawing/2014/main" id="{DE722F54-550D-46F8-B089-31850D6DA3B7}"/>
                </a:ext>
              </a:extLst>
            </p:cNvPr>
            <p:cNvSpPr>
              <a:spLocks noChangeShapeType="1"/>
            </p:cNvSpPr>
            <p:nvPr/>
          </p:nvSpPr>
          <p:spPr bwMode="auto">
            <a:xfrm flipV="1">
              <a:off x="812" y="1255"/>
              <a:ext cx="4013" cy="187"/>
            </a:xfrm>
            <a:prstGeom prst="line">
              <a:avLst/>
            </a:prstGeom>
            <a:noFill/>
            <a:ln w="12600" cap="sq">
              <a:solidFill>
                <a:srgbClr val="000000"/>
              </a:solidFill>
              <a:prstDash val="lgDash"/>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sp>
          <p:nvSpPr>
            <p:cNvPr id="13321" name="Line 77">
              <a:extLst>
                <a:ext uri="{FF2B5EF4-FFF2-40B4-BE49-F238E27FC236}">
                  <a16:creationId xmlns:a16="http://schemas.microsoft.com/office/drawing/2014/main" id="{649DBD0C-5FBA-449F-837C-2400002A5D29}"/>
                </a:ext>
              </a:extLst>
            </p:cNvPr>
            <p:cNvSpPr>
              <a:spLocks noChangeShapeType="1"/>
            </p:cNvSpPr>
            <p:nvPr/>
          </p:nvSpPr>
          <p:spPr bwMode="auto">
            <a:xfrm>
              <a:off x="877" y="1967"/>
              <a:ext cx="402" cy="1484"/>
            </a:xfrm>
            <a:prstGeom prst="line">
              <a:avLst/>
            </a:prstGeom>
            <a:noFill/>
            <a:ln w="12600" cap="sq">
              <a:solidFill>
                <a:srgbClr val="000000"/>
              </a:solidFill>
              <a:prstDash val="lgDash"/>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sp>
          <p:nvSpPr>
            <p:cNvPr id="13322" name="Line 78">
              <a:extLst>
                <a:ext uri="{FF2B5EF4-FFF2-40B4-BE49-F238E27FC236}">
                  <a16:creationId xmlns:a16="http://schemas.microsoft.com/office/drawing/2014/main" id="{9906B4F0-882F-46ED-A507-44B47F500912}"/>
                </a:ext>
              </a:extLst>
            </p:cNvPr>
            <p:cNvSpPr>
              <a:spLocks noChangeShapeType="1"/>
            </p:cNvSpPr>
            <p:nvPr/>
          </p:nvSpPr>
          <p:spPr bwMode="auto">
            <a:xfrm flipH="1">
              <a:off x="4739" y="1646"/>
              <a:ext cx="69" cy="862"/>
            </a:xfrm>
            <a:prstGeom prst="line">
              <a:avLst/>
            </a:prstGeom>
            <a:noFill/>
            <a:ln w="12600" cap="sq">
              <a:solidFill>
                <a:srgbClr val="000000"/>
              </a:solidFill>
              <a:prstDash val="lgDash"/>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sp>
          <p:nvSpPr>
            <p:cNvPr id="13323" name="Line 79">
              <a:extLst>
                <a:ext uri="{FF2B5EF4-FFF2-40B4-BE49-F238E27FC236}">
                  <a16:creationId xmlns:a16="http://schemas.microsoft.com/office/drawing/2014/main" id="{309C6DFD-7B6E-45C5-97BF-6319D7C5B701}"/>
                </a:ext>
              </a:extLst>
            </p:cNvPr>
            <p:cNvSpPr>
              <a:spLocks noChangeShapeType="1"/>
            </p:cNvSpPr>
            <p:nvPr/>
          </p:nvSpPr>
          <p:spPr bwMode="auto">
            <a:xfrm flipH="1">
              <a:off x="3925" y="2771"/>
              <a:ext cx="605" cy="659"/>
            </a:xfrm>
            <a:prstGeom prst="line">
              <a:avLst/>
            </a:prstGeom>
            <a:noFill/>
            <a:ln w="12600" cap="sq">
              <a:solidFill>
                <a:srgbClr val="000000"/>
              </a:solidFill>
              <a:prstDash val="lgDash"/>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sp>
          <p:nvSpPr>
            <p:cNvPr id="13324" name="Line 80">
              <a:extLst>
                <a:ext uri="{FF2B5EF4-FFF2-40B4-BE49-F238E27FC236}">
                  <a16:creationId xmlns:a16="http://schemas.microsoft.com/office/drawing/2014/main" id="{D664093D-B0E1-4070-AE8E-321A5BA2C7D3}"/>
                </a:ext>
              </a:extLst>
            </p:cNvPr>
            <p:cNvSpPr>
              <a:spLocks noChangeShapeType="1"/>
            </p:cNvSpPr>
            <p:nvPr/>
          </p:nvSpPr>
          <p:spPr bwMode="auto">
            <a:xfrm>
              <a:off x="1562" y="3563"/>
              <a:ext cx="2074" cy="38"/>
            </a:xfrm>
            <a:prstGeom prst="line">
              <a:avLst/>
            </a:prstGeom>
            <a:noFill/>
            <a:ln w="12600" cap="sq">
              <a:solidFill>
                <a:srgbClr val="000000"/>
              </a:solidFill>
              <a:prstDash val="lgDash"/>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sp>
          <p:nvSpPr>
            <p:cNvPr id="13325" name="Line 81">
              <a:extLst>
                <a:ext uri="{FF2B5EF4-FFF2-40B4-BE49-F238E27FC236}">
                  <a16:creationId xmlns:a16="http://schemas.microsoft.com/office/drawing/2014/main" id="{56E0DEEE-4D56-47D8-A7C3-4F0D1CBB1097}"/>
                </a:ext>
              </a:extLst>
            </p:cNvPr>
            <p:cNvSpPr>
              <a:spLocks noChangeShapeType="1"/>
            </p:cNvSpPr>
            <p:nvPr/>
          </p:nvSpPr>
          <p:spPr bwMode="auto">
            <a:xfrm>
              <a:off x="834" y="1517"/>
              <a:ext cx="3734" cy="959"/>
            </a:xfrm>
            <a:prstGeom prst="line">
              <a:avLst/>
            </a:prstGeom>
            <a:noFill/>
            <a:ln w="12600" cap="sq">
              <a:solidFill>
                <a:srgbClr val="000000"/>
              </a:solidFill>
              <a:prstDash val="lgDash"/>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sp>
          <p:nvSpPr>
            <p:cNvPr id="13326" name="Line 82">
              <a:extLst>
                <a:ext uri="{FF2B5EF4-FFF2-40B4-BE49-F238E27FC236}">
                  <a16:creationId xmlns:a16="http://schemas.microsoft.com/office/drawing/2014/main" id="{5E901A53-7B6F-47D6-93FF-FCB442FDFCAF}"/>
                </a:ext>
              </a:extLst>
            </p:cNvPr>
            <p:cNvSpPr>
              <a:spLocks noChangeShapeType="1"/>
            </p:cNvSpPr>
            <p:nvPr/>
          </p:nvSpPr>
          <p:spPr bwMode="auto">
            <a:xfrm flipV="1">
              <a:off x="1809" y="2701"/>
              <a:ext cx="2459" cy="755"/>
            </a:xfrm>
            <a:prstGeom prst="line">
              <a:avLst/>
            </a:prstGeom>
            <a:noFill/>
            <a:ln w="12600" cap="sq">
              <a:solidFill>
                <a:srgbClr val="000000"/>
              </a:solidFill>
              <a:prstDash val="lgDash"/>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grpSp>
      <p:sp>
        <p:nvSpPr>
          <p:cNvPr id="13318" name="Text Box 83">
            <a:extLst>
              <a:ext uri="{FF2B5EF4-FFF2-40B4-BE49-F238E27FC236}">
                <a16:creationId xmlns:a16="http://schemas.microsoft.com/office/drawing/2014/main" id="{06CDC00F-8BCC-4467-8A8C-99BAD3297F7A}"/>
              </a:ext>
            </a:extLst>
          </p:cNvPr>
          <p:cNvSpPr txBox="1">
            <a:spLocks noChangeArrowheads="1"/>
          </p:cNvSpPr>
          <p:nvPr/>
        </p:nvSpPr>
        <p:spPr bwMode="auto">
          <a:xfrm>
            <a:off x="2844800" y="6392863"/>
            <a:ext cx="3392488" cy="274637"/>
          </a:xfrm>
          <a:prstGeom prst="rect">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lstStyle>
            <a:lvl1pPr marL="342900" indent="-334963">
              <a:buClr>
                <a:srgbClr val="000000"/>
              </a:buClr>
              <a:buSzPct val="100000"/>
              <a:buFont typeface="Times New Roman" panose="02020603050405020304" pitchFamily="18"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chemeClr val="bg1"/>
                </a:solidFill>
                <a:latin typeface="Times New Roman" panose="02020603050405020304" pitchFamily="18" charset="0"/>
                <a:ea typeface="Microsoft YaHei" panose="020B0503020204020204" pitchFamily="34" charset="-122"/>
              </a:defRPr>
            </a:lvl1pPr>
            <a:lvl2pPr>
              <a:buClr>
                <a:srgbClr val="000000"/>
              </a:buClr>
              <a:buSzPct val="100000"/>
              <a:buFont typeface="Times New Roman" panose="02020603050405020304" pitchFamily="18"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chemeClr val="bg1"/>
                </a:solidFill>
                <a:latin typeface="Times New Roman" panose="02020603050405020304" pitchFamily="18" charset="0"/>
                <a:ea typeface="Microsoft YaHei" panose="020B0503020204020204" pitchFamily="34" charset="-122"/>
              </a:defRPr>
            </a:lvl2pPr>
            <a:lvl3pPr>
              <a:buClr>
                <a:srgbClr val="000000"/>
              </a:buClr>
              <a:buSzPct val="100000"/>
              <a:buFont typeface="Times New Roman" panose="02020603050405020304" pitchFamily="18"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chemeClr val="bg1"/>
                </a:solidFill>
                <a:latin typeface="Times New Roman" panose="02020603050405020304" pitchFamily="18" charset="0"/>
                <a:ea typeface="Microsoft YaHei" panose="020B0503020204020204" pitchFamily="34" charset="-122"/>
              </a:defRPr>
            </a:lvl3pPr>
            <a:lvl4pPr>
              <a:buClr>
                <a:srgbClr val="000000"/>
              </a:buClr>
              <a:buSzPct val="100000"/>
              <a:buFont typeface="Times New Roman" panose="02020603050405020304" pitchFamily="18"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chemeClr val="bg1"/>
                </a:solidFill>
                <a:latin typeface="Times New Roman" panose="02020603050405020304" pitchFamily="18" charset="0"/>
                <a:ea typeface="Microsoft YaHei" panose="020B0503020204020204" pitchFamily="34" charset="-122"/>
              </a:defRPr>
            </a:lvl4pPr>
            <a:lvl5pPr>
              <a:buClr>
                <a:srgbClr val="000000"/>
              </a:buClr>
              <a:buSzPct val="100000"/>
              <a:buFont typeface="Times New Roman" panose="02020603050405020304" pitchFamily="18"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chemeClr val="bg1"/>
                </a:solidFill>
                <a:latin typeface="Times New Roman" panose="02020603050405020304" pitchFamily="18"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chemeClr val="bg1"/>
                </a:solidFill>
                <a:latin typeface="Times New Roman" panose="02020603050405020304" pitchFamily="18"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chemeClr val="bg1"/>
                </a:solidFill>
                <a:latin typeface="Times New Roman" panose="02020603050405020304" pitchFamily="18"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chemeClr val="bg1"/>
                </a:solidFill>
                <a:latin typeface="Times New Roman" panose="02020603050405020304" pitchFamily="18"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chemeClr val="bg1"/>
                </a:solidFill>
                <a:latin typeface="Times New Roman" panose="02020603050405020304" pitchFamily="18" charset="0"/>
                <a:ea typeface="Microsoft YaHei" panose="020B0503020204020204" pitchFamily="34" charset="-122"/>
              </a:defRPr>
            </a:lvl9pPr>
          </a:lstStyle>
          <a:p>
            <a:pPr marL="342900" marR="0" lvl="0" indent="-334963" algn="ctr" defTabSz="457200" rtl="0" eaLnBrk="0" fontAlgn="base" latinLnBrk="0" hangingPunct="0">
              <a:lnSpc>
                <a:spcPct val="100000"/>
              </a:lnSpc>
              <a:spcBef>
                <a:spcPts val="800"/>
              </a:spcBef>
              <a:spcAft>
                <a:spcPct val="0"/>
              </a:spcAft>
              <a:buClrTx/>
              <a:buSzPct val="100000"/>
              <a:buFontTx/>
              <a:buNone/>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r>
              <a:rPr kumimoji="0" lang="en-US" altLang="en-US" sz="1500" b="0"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cs typeface="+mn-cs"/>
              </a:rPr>
              <a:t>Rev 3.1  12 Jan 2019  © G.Harrison</a:t>
            </a:r>
          </a:p>
          <a:p>
            <a:pPr marL="342900" marR="0" lvl="0" indent="-334963" algn="ctr" defTabSz="457200" rtl="0" eaLnBrk="0" fontAlgn="base" latinLnBrk="0" hangingPunct="0">
              <a:lnSpc>
                <a:spcPct val="100000"/>
              </a:lnSpc>
              <a:spcBef>
                <a:spcPts val="800"/>
              </a:spcBef>
              <a:spcAft>
                <a:spcPct val="0"/>
              </a:spcAft>
              <a:buClrTx/>
              <a:buSzPct val="100000"/>
              <a:buFontTx/>
              <a:buNone/>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endParaRPr kumimoji="0" lang="en-US" altLang="en-US" sz="1500" b="0"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cs typeface="+mn-cs"/>
            </a:endParaRPr>
          </a:p>
        </p:txBody>
      </p:sp>
    </p:spTree>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 name="Footer Placeholder 3">
            <a:extLst>
              <a:ext uri="{FF2B5EF4-FFF2-40B4-BE49-F238E27FC236}">
                <a16:creationId xmlns:a16="http://schemas.microsoft.com/office/drawing/2014/main" id="{67DF0295-36BB-49E1-A20B-F07443E2B3F4}"/>
              </a:ext>
            </a:extLst>
          </p:cNvPr>
          <p:cNvSpPr>
            <a:spLocks noGrp="1"/>
          </p:cNvSpPr>
          <p:nvPr>
            <p:ph type="ftr" sz="quarter" idx="11"/>
          </p:nvPr>
        </p:nvSpPr>
        <p:spPr/>
        <p:txBody>
          <a:bodyPr/>
          <a:lstStyle/>
          <a:p>
            <a:pPr marL="0" marR="0" lvl="0" indent="0" algn="ctr" defTabSz="457200" rtl="0" eaLnBrk="0" fontAlgn="base" latinLnBrk="0" hangingPunct="0">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altLang="en-US" sz="1400" b="0" i="0" u="none" strike="noStrike" kern="1200" cap="none" spc="0" normalizeH="0" baseline="0" noProof="0">
                <a:ln>
                  <a:noFill/>
                </a:ln>
                <a:solidFill>
                  <a:srgbClr val="000000"/>
                </a:solidFill>
                <a:effectLst/>
                <a:uLnTx/>
                <a:uFillTx/>
                <a:latin typeface="Arial"/>
                <a:ea typeface="Microsoft YaHei" panose="020B0503020204020204" pitchFamily="34" charset="-122"/>
                <a:cs typeface="Segoe UI" panose="020B0502040204020203" pitchFamily="34" charset="0"/>
              </a:rPr>
              <a:t>Rev 2.0  10JAN03  (C) G.Harrison</a:t>
            </a:r>
          </a:p>
        </p:txBody>
      </p:sp>
      <p:sp>
        <p:nvSpPr>
          <p:cNvPr id="79" name="Slide Number Placeholder 4">
            <a:extLst>
              <a:ext uri="{FF2B5EF4-FFF2-40B4-BE49-F238E27FC236}">
                <a16:creationId xmlns:a16="http://schemas.microsoft.com/office/drawing/2014/main" id="{ECF2C28B-4946-4B79-85D8-A9CBC5F42748}"/>
              </a:ext>
            </a:extLst>
          </p:cNvPr>
          <p:cNvSpPr>
            <a:spLocks noGrp="1"/>
          </p:cNvSpPr>
          <p:nvPr>
            <p:ph type="sldNum" sz="quarter" idx="12"/>
          </p:nvPr>
        </p:nvSpPr>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9pPr>
          </a:lstStyle>
          <a:p>
            <a:pPr marL="0" marR="0" lvl="0" indent="0" algn="r" defTabSz="457200" rtl="0" eaLnBrk="0" fontAlgn="base" latinLnBrk="0" hangingPunct="0">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F6B23B0A-7263-4A27-8C00-070C9A41E3F6}"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icrosoft YaHei" panose="020B0503020204020204" pitchFamily="34" charset="-122"/>
                <a:cs typeface="Segoe UI" panose="020B0502040204020203" pitchFamily="34" charset="0"/>
              </a:rPr>
              <a:pPr marL="0" marR="0" lvl="0" indent="0" algn="r" defTabSz="457200" rtl="0" eaLnBrk="0" fontAlgn="base" latinLnBrk="0" hangingPunct="0">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125</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cs typeface="Segoe UI" panose="020B0502040204020203" pitchFamily="34" charset="0"/>
            </a:endParaRPr>
          </a:p>
        </p:txBody>
      </p:sp>
      <p:sp>
        <p:nvSpPr>
          <p:cNvPr id="11268" name="Rectangle 1">
            <a:extLst>
              <a:ext uri="{FF2B5EF4-FFF2-40B4-BE49-F238E27FC236}">
                <a16:creationId xmlns:a16="http://schemas.microsoft.com/office/drawing/2014/main" id="{8873D77B-510C-4AC4-B618-AB95113A1FF4}"/>
              </a:ext>
            </a:extLst>
          </p:cNvPr>
          <p:cNvSpPr>
            <a:spLocks noGrp="1" noChangeArrowheads="1"/>
          </p:cNvSpPr>
          <p:nvPr>
            <p:ph type="title"/>
          </p:nvPr>
        </p:nvSpPr>
        <p:spPr>
          <a:xfrm>
            <a:off x="685800" y="609600"/>
            <a:ext cx="7772400" cy="1143000"/>
          </a:xfrm>
        </p:spPr>
        <p:txBody>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dirty="0"/>
              <a:t>STAR NETWORK</a:t>
            </a:r>
            <a:br>
              <a:rPr lang="en-US" altLang="en-US" dirty="0"/>
            </a:br>
            <a:r>
              <a:rPr lang="en-US" altLang="en-US" dirty="0"/>
              <a:t>(SIMPLEX)</a:t>
            </a:r>
          </a:p>
        </p:txBody>
      </p:sp>
      <p:grpSp>
        <p:nvGrpSpPr>
          <p:cNvPr id="11269" name="Group 2">
            <a:extLst>
              <a:ext uri="{FF2B5EF4-FFF2-40B4-BE49-F238E27FC236}">
                <a16:creationId xmlns:a16="http://schemas.microsoft.com/office/drawing/2014/main" id="{62C1F642-0D06-4362-A3D4-CEBE7EA63E62}"/>
              </a:ext>
            </a:extLst>
          </p:cNvPr>
          <p:cNvGrpSpPr>
            <a:grpSpLocks/>
          </p:cNvGrpSpPr>
          <p:nvPr/>
        </p:nvGrpSpPr>
        <p:grpSpPr bwMode="auto">
          <a:xfrm>
            <a:off x="828675" y="1993900"/>
            <a:ext cx="7396163" cy="4256088"/>
            <a:chOff x="522" y="1256"/>
            <a:chExt cx="4659" cy="2681"/>
          </a:xfrm>
        </p:grpSpPr>
        <p:grpSp>
          <p:nvGrpSpPr>
            <p:cNvPr id="11271" name="Group 3">
              <a:extLst>
                <a:ext uri="{FF2B5EF4-FFF2-40B4-BE49-F238E27FC236}">
                  <a16:creationId xmlns:a16="http://schemas.microsoft.com/office/drawing/2014/main" id="{AFD6E041-E84A-4C1D-8A8A-5F03530CA7A5}"/>
                </a:ext>
              </a:extLst>
            </p:cNvPr>
            <p:cNvGrpSpPr>
              <a:grpSpLocks/>
            </p:cNvGrpSpPr>
            <p:nvPr/>
          </p:nvGrpSpPr>
          <p:grpSpPr bwMode="auto">
            <a:xfrm>
              <a:off x="4616" y="2504"/>
              <a:ext cx="123" cy="603"/>
              <a:chOff x="4616" y="2504"/>
              <a:chExt cx="123" cy="603"/>
            </a:xfrm>
          </p:grpSpPr>
          <p:sp>
            <p:nvSpPr>
              <p:cNvPr id="11341" name="Rectangle 4">
                <a:extLst>
                  <a:ext uri="{FF2B5EF4-FFF2-40B4-BE49-F238E27FC236}">
                    <a16:creationId xmlns:a16="http://schemas.microsoft.com/office/drawing/2014/main" id="{091FBAD4-32FA-4551-964C-7A83E64F4D7D}"/>
                  </a:ext>
                </a:extLst>
              </p:cNvPr>
              <p:cNvSpPr>
                <a:spLocks noChangeArrowheads="1"/>
              </p:cNvSpPr>
              <p:nvPr/>
            </p:nvSpPr>
            <p:spPr bwMode="auto">
              <a:xfrm>
                <a:off x="4616" y="2724"/>
                <a:ext cx="123" cy="383"/>
              </a:xfrm>
              <a:prstGeom prst="rect">
                <a:avLst/>
              </a:prstGeom>
              <a:noFill/>
              <a:ln w="255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sp>
            <p:nvSpPr>
              <p:cNvPr id="11342" name="Rectangle 5">
                <a:extLst>
                  <a:ext uri="{FF2B5EF4-FFF2-40B4-BE49-F238E27FC236}">
                    <a16:creationId xmlns:a16="http://schemas.microsoft.com/office/drawing/2014/main" id="{5A628B64-DBC9-4075-8EEC-1D5D91DECC1B}"/>
                  </a:ext>
                </a:extLst>
              </p:cNvPr>
              <p:cNvSpPr>
                <a:spLocks noChangeArrowheads="1"/>
              </p:cNvSpPr>
              <p:nvPr/>
            </p:nvSpPr>
            <p:spPr bwMode="auto">
              <a:xfrm>
                <a:off x="4648" y="2504"/>
                <a:ext cx="0" cy="199"/>
              </a:xfrm>
              <a:prstGeom prst="rect">
                <a:avLst/>
              </a:prstGeom>
              <a:noFill/>
              <a:ln w="255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grpSp>
        <p:grpSp>
          <p:nvGrpSpPr>
            <p:cNvPr id="11272" name="Group 6">
              <a:extLst>
                <a:ext uri="{FF2B5EF4-FFF2-40B4-BE49-F238E27FC236}">
                  <a16:creationId xmlns:a16="http://schemas.microsoft.com/office/drawing/2014/main" id="{905896E3-CE3A-4D99-B522-2AE819D0D043}"/>
                </a:ext>
              </a:extLst>
            </p:cNvPr>
            <p:cNvGrpSpPr>
              <a:grpSpLocks/>
            </p:cNvGrpSpPr>
            <p:nvPr/>
          </p:nvGrpSpPr>
          <p:grpSpPr bwMode="auto">
            <a:xfrm>
              <a:off x="4904" y="1256"/>
              <a:ext cx="123" cy="603"/>
              <a:chOff x="4904" y="1256"/>
              <a:chExt cx="123" cy="603"/>
            </a:xfrm>
          </p:grpSpPr>
          <p:sp>
            <p:nvSpPr>
              <p:cNvPr id="11339" name="Rectangle 7">
                <a:extLst>
                  <a:ext uri="{FF2B5EF4-FFF2-40B4-BE49-F238E27FC236}">
                    <a16:creationId xmlns:a16="http://schemas.microsoft.com/office/drawing/2014/main" id="{597906EF-3662-482C-BAF1-415DB747E692}"/>
                  </a:ext>
                </a:extLst>
              </p:cNvPr>
              <p:cNvSpPr>
                <a:spLocks noChangeArrowheads="1"/>
              </p:cNvSpPr>
              <p:nvPr/>
            </p:nvSpPr>
            <p:spPr bwMode="auto">
              <a:xfrm>
                <a:off x="4904" y="1476"/>
                <a:ext cx="123" cy="383"/>
              </a:xfrm>
              <a:prstGeom prst="rect">
                <a:avLst/>
              </a:prstGeom>
              <a:noFill/>
              <a:ln w="255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sp>
            <p:nvSpPr>
              <p:cNvPr id="11340" name="Rectangle 8">
                <a:extLst>
                  <a:ext uri="{FF2B5EF4-FFF2-40B4-BE49-F238E27FC236}">
                    <a16:creationId xmlns:a16="http://schemas.microsoft.com/office/drawing/2014/main" id="{AF74FC76-4ECE-4678-8D56-FBCCB4FF332A}"/>
                  </a:ext>
                </a:extLst>
              </p:cNvPr>
              <p:cNvSpPr>
                <a:spLocks noChangeArrowheads="1"/>
              </p:cNvSpPr>
              <p:nvPr/>
            </p:nvSpPr>
            <p:spPr bwMode="auto">
              <a:xfrm>
                <a:off x="4936" y="1256"/>
                <a:ext cx="0" cy="199"/>
              </a:xfrm>
              <a:prstGeom prst="rect">
                <a:avLst/>
              </a:prstGeom>
              <a:noFill/>
              <a:ln w="255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grpSp>
        <p:grpSp>
          <p:nvGrpSpPr>
            <p:cNvPr id="11273" name="Group 9">
              <a:extLst>
                <a:ext uri="{FF2B5EF4-FFF2-40B4-BE49-F238E27FC236}">
                  <a16:creationId xmlns:a16="http://schemas.microsoft.com/office/drawing/2014/main" id="{80B2CE34-3635-437E-A764-A0BF6C860AB2}"/>
                </a:ext>
              </a:extLst>
            </p:cNvPr>
            <p:cNvGrpSpPr>
              <a:grpSpLocks/>
            </p:cNvGrpSpPr>
            <p:nvPr/>
          </p:nvGrpSpPr>
          <p:grpSpPr bwMode="auto">
            <a:xfrm>
              <a:off x="3800" y="3320"/>
              <a:ext cx="123" cy="603"/>
              <a:chOff x="3800" y="3320"/>
              <a:chExt cx="123" cy="603"/>
            </a:xfrm>
          </p:grpSpPr>
          <p:sp>
            <p:nvSpPr>
              <p:cNvPr id="11337" name="Rectangle 10">
                <a:extLst>
                  <a:ext uri="{FF2B5EF4-FFF2-40B4-BE49-F238E27FC236}">
                    <a16:creationId xmlns:a16="http://schemas.microsoft.com/office/drawing/2014/main" id="{6CBD283C-87C9-44A5-A84C-75A0D5A28CB0}"/>
                  </a:ext>
                </a:extLst>
              </p:cNvPr>
              <p:cNvSpPr>
                <a:spLocks noChangeArrowheads="1"/>
              </p:cNvSpPr>
              <p:nvPr/>
            </p:nvSpPr>
            <p:spPr bwMode="auto">
              <a:xfrm>
                <a:off x="3800" y="3540"/>
                <a:ext cx="123" cy="383"/>
              </a:xfrm>
              <a:prstGeom prst="rect">
                <a:avLst/>
              </a:prstGeom>
              <a:noFill/>
              <a:ln w="255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sp>
            <p:nvSpPr>
              <p:cNvPr id="11338" name="Rectangle 11">
                <a:extLst>
                  <a:ext uri="{FF2B5EF4-FFF2-40B4-BE49-F238E27FC236}">
                    <a16:creationId xmlns:a16="http://schemas.microsoft.com/office/drawing/2014/main" id="{83E9C5DF-C7BE-4D09-99E6-EAD73BDC802C}"/>
                  </a:ext>
                </a:extLst>
              </p:cNvPr>
              <p:cNvSpPr>
                <a:spLocks noChangeArrowheads="1"/>
              </p:cNvSpPr>
              <p:nvPr/>
            </p:nvSpPr>
            <p:spPr bwMode="auto">
              <a:xfrm>
                <a:off x="3832" y="3320"/>
                <a:ext cx="0" cy="199"/>
              </a:xfrm>
              <a:prstGeom prst="rect">
                <a:avLst/>
              </a:prstGeom>
              <a:noFill/>
              <a:ln w="255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grpSp>
        <p:sp>
          <p:nvSpPr>
            <p:cNvPr id="11274" name="Line 12">
              <a:extLst>
                <a:ext uri="{FF2B5EF4-FFF2-40B4-BE49-F238E27FC236}">
                  <a16:creationId xmlns:a16="http://schemas.microsoft.com/office/drawing/2014/main" id="{D2CBC745-C75B-438E-99CE-F8E25A17A2E1}"/>
                </a:ext>
              </a:extLst>
            </p:cNvPr>
            <p:cNvSpPr>
              <a:spLocks noChangeShapeType="1"/>
            </p:cNvSpPr>
            <p:nvPr/>
          </p:nvSpPr>
          <p:spPr bwMode="auto">
            <a:xfrm flipV="1">
              <a:off x="2544" y="1291"/>
              <a:ext cx="2347" cy="1253"/>
            </a:xfrm>
            <a:prstGeom prst="line">
              <a:avLst/>
            </a:prstGeom>
            <a:noFill/>
            <a:ln w="25560" cap="sq">
              <a:solidFill>
                <a:srgbClr val="000000"/>
              </a:solidFill>
              <a:miter lim="800000"/>
              <a:headEnd type="stealth" w="med" len="lg"/>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sp>
          <p:nvSpPr>
            <p:cNvPr id="11275" name="Line 13">
              <a:extLst>
                <a:ext uri="{FF2B5EF4-FFF2-40B4-BE49-F238E27FC236}">
                  <a16:creationId xmlns:a16="http://schemas.microsoft.com/office/drawing/2014/main" id="{A70F12A4-4235-409A-A208-D7CD220FAA69}"/>
                </a:ext>
              </a:extLst>
            </p:cNvPr>
            <p:cNvSpPr>
              <a:spLocks noChangeShapeType="1"/>
            </p:cNvSpPr>
            <p:nvPr/>
          </p:nvSpPr>
          <p:spPr bwMode="auto">
            <a:xfrm flipV="1">
              <a:off x="2544" y="2539"/>
              <a:ext cx="2059" cy="53"/>
            </a:xfrm>
            <a:prstGeom prst="line">
              <a:avLst/>
            </a:prstGeom>
            <a:noFill/>
            <a:ln w="25560" cap="sq">
              <a:solidFill>
                <a:srgbClr val="000000"/>
              </a:solidFill>
              <a:miter lim="800000"/>
              <a:headEnd type="stealth" w="med" len="lg"/>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sp>
          <p:nvSpPr>
            <p:cNvPr id="11276" name="Line 14">
              <a:extLst>
                <a:ext uri="{FF2B5EF4-FFF2-40B4-BE49-F238E27FC236}">
                  <a16:creationId xmlns:a16="http://schemas.microsoft.com/office/drawing/2014/main" id="{68D82C5E-B241-44C3-845C-B25A860E2E53}"/>
                </a:ext>
              </a:extLst>
            </p:cNvPr>
            <p:cNvSpPr>
              <a:spLocks noChangeShapeType="1"/>
            </p:cNvSpPr>
            <p:nvPr/>
          </p:nvSpPr>
          <p:spPr bwMode="auto">
            <a:xfrm>
              <a:off x="2592" y="2688"/>
              <a:ext cx="1195" cy="667"/>
            </a:xfrm>
            <a:prstGeom prst="line">
              <a:avLst/>
            </a:prstGeom>
            <a:noFill/>
            <a:ln w="25560" cap="sq">
              <a:solidFill>
                <a:srgbClr val="000000"/>
              </a:solidFill>
              <a:miter lim="800000"/>
              <a:headEnd type="stealth" w="med" len="lg"/>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sp>
          <p:nvSpPr>
            <p:cNvPr id="11277" name="Line 15">
              <a:extLst>
                <a:ext uri="{FF2B5EF4-FFF2-40B4-BE49-F238E27FC236}">
                  <a16:creationId xmlns:a16="http://schemas.microsoft.com/office/drawing/2014/main" id="{20260CE8-113A-4EC9-AFDE-767DFA0255CE}"/>
                </a:ext>
              </a:extLst>
            </p:cNvPr>
            <p:cNvSpPr>
              <a:spLocks noChangeShapeType="1"/>
            </p:cNvSpPr>
            <p:nvPr/>
          </p:nvSpPr>
          <p:spPr bwMode="auto">
            <a:xfrm flipV="1">
              <a:off x="1440" y="2683"/>
              <a:ext cx="955" cy="725"/>
            </a:xfrm>
            <a:prstGeom prst="line">
              <a:avLst/>
            </a:prstGeom>
            <a:noFill/>
            <a:ln w="25560" cap="sq">
              <a:solidFill>
                <a:srgbClr val="000000"/>
              </a:solidFill>
              <a:miter lim="800000"/>
              <a:headEnd type="stealth" w="med" len="lg"/>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sp>
          <p:nvSpPr>
            <p:cNvPr id="11278" name="Line 16">
              <a:extLst>
                <a:ext uri="{FF2B5EF4-FFF2-40B4-BE49-F238E27FC236}">
                  <a16:creationId xmlns:a16="http://schemas.microsoft.com/office/drawing/2014/main" id="{894639C4-3354-44F1-A5C8-E110EB116DAE}"/>
                </a:ext>
              </a:extLst>
            </p:cNvPr>
            <p:cNvSpPr>
              <a:spLocks noChangeShapeType="1"/>
            </p:cNvSpPr>
            <p:nvPr/>
          </p:nvSpPr>
          <p:spPr bwMode="auto">
            <a:xfrm>
              <a:off x="768" y="1536"/>
              <a:ext cx="1627" cy="1051"/>
            </a:xfrm>
            <a:prstGeom prst="line">
              <a:avLst/>
            </a:prstGeom>
            <a:noFill/>
            <a:ln w="25560" cap="sq">
              <a:solidFill>
                <a:srgbClr val="000000"/>
              </a:solidFill>
              <a:miter lim="800000"/>
              <a:headEnd type="stealth" w="med" len="lg"/>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grpSp>
          <p:nvGrpSpPr>
            <p:cNvPr id="11279" name="Group 17">
              <a:extLst>
                <a:ext uri="{FF2B5EF4-FFF2-40B4-BE49-F238E27FC236}">
                  <a16:creationId xmlns:a16="http://schemas.microsoft.com/office/drawing/2014/main" id="{800854F1-E794-4E40-A11E-657C93F3CD7F}"/>
                </a:ext>
              </a:extLst>
            </p:cNvPr>
            <p:cNvGrpSpPr>
              <a:grpSpLocks/>
            </p:cNvGrpSpPr>
            <p:nvPr/>
          </p:nvGrpSpPr>
          <p:grpSpPr bwMode="auto">
            <a:xfrm>
              <a:off x="2264" y="2216"/>
              <a:ext cx="507" cy="939"/>
              <a:chOff x="2264" y="2216"/>
              <a:chExt cx="507" cy="939"/>
            </a:xfrm>
          </p:grpSpPr>
          <p:grpSp>
            <p:nvGrpSpPr>
              <p:cNvPr id="11327" name="Group 18">
                <a:extLst>
                  <a:ext uri="{FF2B5EF4-FFF2-40B4-BE49-F238E27FC236}">
                    <a16:creationId xmlns:a16="http://schemas.microsoft.com/office/drawing/2014/main" id="{2D664B36-2047-431A-AE5F-632E267A99FD}"/>
                  </a:ext>
                </a:extLst>
              </p:cNvPr>
              <p:cNvGrpSpPr>
                <a:grpSpLocks/>
              </p:cNvGrpSpPr>
              <p:nvPr/>
            </p:nvGrpSpPr>
            <p:grpSpPr bwMode="auto">
              <a:xfrm>
                <a:off x="2360" y="2552"/>
                <a:ext cx="411" cy="603"/>
                <a:chOff x="2360" y="2552"/>
                <a:chExt cx="411" cy="603"/>
              </a:xfrm>
            </p:grpSpPr>
            <p:sp>
              <p:nvSpPr>
                <p:cNvPr id="11335" name="Rectangle 19">
                  <a:extLst>
                    <a:ext uri="{FF2B5EF4-FFF2-40B4-BE49-F238E27FC236}">
                      <a16:creationId xmlns:a16="http://schemas.microsoft.com/office/drawing/2014/main" id="{9B4B4AEB-CB54-46CA-A633-9AC22569E8D8}"/>
                    </a:ext>
                  </a:extLst>
                </p:cNvPr>
                <p:cNvSpPr>
                  <a:spLocks noChangeArrowheads="1"/>
                </p:cNvSpPr>
                <p:nvPr/>
              </p:nvSpPr>
              <p:spPr bwMode="auto">
                <a:xfrm>
                  <a:off x="2360" y="2772"/>
                  <a:ext cx="411" cy="383"/>
                </a:xfrm>
                <a:prstGeom prst="rect">
                  <a:avLst/>
                </a:prstGeom>
                <a:noFill/>
                <a:ln w="255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sp>
              <p:nvSpPr>
                <p:cNvPr id="11336" name="Rectangle 20">
                  <a:extLst>
                    <a:ext uri="{FF2B5EF4-FFF2-40B4-BE49-F238E27FC236}">
                      <a16:creationId xmlns:a16="http://schemas.microsoft.com/office/drawing/2014/main" id="{C319148A-5178-4778-BBD1-0D9267D1F372}"/>
                    </a:ext>
                  </a:extLst>
                </p:cNvPr>
                <p:cNvSpPr>
                  <a:spLocks noChangeArrowheads="1"/>
                </p:cNvSpPr>
                <p:nvPr/>
              </p:nvSpPr>
              <p:spPr bwMode="auto">
                <a:xfrm>
                  <a:off x="2456" y="2552"/>
                  <a:ext cx="27" cy="199"/>
                </a:xfrm>
                <a:prstGeom prst="rect">
                  <a:avLst/>
                </a:prstGeom>
                <a:noFill/>
                <a:ln w="255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grpSp>
          <p:grpSp>
            <p:nvGrpSpPr>
              <p:cNvPr id="11328" name="Group 21">
                <a:extLst>
                  <a:ext uri="{FF2B5EF4-FFF2-40B4-BE49-F238E27FC236}">
                    <a16:creationId xmlns:a16="http://schemas.microsoft.com/office/drawing/2014/main" id="{D408DBCB-E12F-435F-9A74-D4A0C127A348}"/>
                  </a:ext>
                </a:extLst>
              </p:cNvPr>
              <p:cNvGrpSpPr>
                <a:grpSpLocks/>
              </p:cNvGrpSpPr>
              <p:nvPr/>
            </p:nvGrpSpPr>
            <p:grpSpPr bwMode="auto">
              <a:xfrm>
                <a:off x="2264" y="2216"/>
                <a:ext cx="267" cy="219"/>
                <a:chOff x="2264" y="2216"/>
                <a:chExt cx="267" cy="219"/>
              </a:xfrm>
            </p:grpSpPr>
            <p:sp>
              <p:nvSpPr>
                <p:cNvPr id="11329" name="Oval 22">
                  <a:extLst>
                    <a:ext uri="{FF2B5EF4-FFF2-40B4-BE49-F238E27FC236}">
                      <a16:creationId xmlns:a16="http://schemas.microsoft.com/office/drawing/2014/main" id="{5B2FC1F5-D4B0-4C3E-9D90-1CA1A095B6E0}"/>
                    </a:ext>
                  </a:extLst>
                </p:cNvPr>
                <p:cNvSpPr>
                  <a:spLocks noChangeArrowheads="1"/>
                </p:cNvSpPr>
                <p:nvPr/>
              </p:nvSpPr>
              <p:spPr bwMode="auto">
                <a:xfrm>
                  <a:off x="2264" y="2216"/>
                  <a:ext cx="267" cy="219"/>
                </a:xfrm>
                <a:prstGeom prst="ellipse">
                  <a:avLst/>
                </a:prstGeom>
                <a:noFill/>
                <a:ln w="255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grpSp>
              <p:nvGrpSpPr>
                <p:cNvPr id="11330" name="Group 23">
                  <a:extLst>
                    <a:ext uri="{FF2B5EF4-FFF2-40B4-BE49-F238E27FC236}">
                      <a16:creationId xmlns:a16="http://schemas.microsoft.com/office/drawing/2014/main" id="{C4C8C296-2484-4926-B5FD-F6B4A73CC38C}"/>
                    </a:ext>
                  </a:extLst>
                </p:cNvPr>
                <p:cNvGrpSpPr>
                  <a:grpSpLocks/>
                </p:cNvGrpSpPr>
                <p:nvPr/>
              </p:nvGrpSpPr>
              <p:grpSpPr bwMode="auto">
                <a:xfrm>
                  <a:off x="2352" y="2304"/>
                  <a:ext cx="92" cy="91"/>
                  <a:chOff x="2352" y="2304"/>
                  <a:chExt cx="92" cy="91"/>
                </a:xfrm>
              </p:grpSpPr>
              <p:sp>
                <p:nvSpPr>
                  <p:cNvPr id="11333" name="AutoShape 24">
                    <a:extLst>
                      <a:ext uri="{FF2B5EF4-FFF2-40B4-BE49-F238E27FC236}">
                        <a16:creationId xmlns:a16="http://schemas.microsoft.com/office/drawing/2014/main" id="{6D5F29FE-B4CF-441F-A36C-30D993B67805}"/>
                      </a:ext>
                    </a:extLst>
                  </p:cNvPr>
                  <p:cNvSpPr>
                    <a:spLocks noChangeArrowheads="1"/>
                  </p:cNvSpPr>
                  <p:nvPr/>
                </p:nvSpPr>
                <p:spPr bwMode="auto">
                  <a:xfrm>
                    <a:off x="2352" y="2304"/>
                    <a:ext cx="91" cy="9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10681 w 21600"/>
                      <a:gd name="T19" fmla="*/ 10681 h 21600"/>
                      <a:gd name="T20" fmla="*/ 21600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stroke="0">
                        <a:moveTo>
                          <a:pt x="21600" y="10800"/>
                        </a:moveTo>
                        <a:cubicBezTo>
                          <a:pt x="21600" y="16764"/>
                          <a:pt x="16764" y="21600"/>
                          <a:pt x="10800" y="21600"/>
                        </a:cubicBezTo>
                        <a:lnTo>
                          <a:pt x="10800" y="10800"/>
                        </a:lnTo>
                        <a:lnTo>
                          <a:pt x="21600" y="10800"/>
                        </a:lnTo>
                        <a:close/>
                      </a:path>
                      <a:path w="21600" h="21600" fill="none">
                        <a:moveTo>
                          <a:pt x="21600" y="10800"/>
                        </a:moveTo>
                        <a:cubicBezTo>
                          <a:pt x="21600" y="16764"/>
                          <a:pt x="16764" y="21600"/>
                          <a:pt x="10800" y="21600"/>
                        </a:cubicBezTo>
                      </a:path>
                    </a:pathLst>
                  </a:custGeom>
                  <a:noFill/>
                  <a:ln w="12600" cap="rnd">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sp>
                <p:nvSpPr>
                  <p:cNvPr id="11334" name="AutoShape 25">
                    <a:extLst>
                      <a:ext uri="{FF2B5EF4-FFF2-40B4-BE49-F238E27FC236}">
                        <a16:creationId xmlns:a16="http://schemas.microsoft.com/office/drawing/2014/main" id="{30F05F3B-8DB8-455B-B7B9-D00A24C351DF}"/>
                      </a:ext>
                    </a:extLst>
                  </p:cNvPr>
                  <p:cNvSpPr>
                    <a:spLocks noChangeArrowheads="1"/>
                  </p:cNvSpPr>
                  <p:nvPr/>
                </p:nvSpPr>
                <p:spPr bwMode="auto">
                  <a:xfrm>
                    <a:off x="2353" y="2304"/>
                    <a:ext cx="91" cy="9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0 w 21600"/>
                      <a:gd name="T19" fmla="*/ 10681 h 21600"/>
                      <a:gd name="T20" fmla="*/ 1068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stroke="0">
                        <a:moveTo>
                          <a:pt x="10800" y="21600"/>
                        </a:moveTo>
                        <a:cubicBezTo>
                          <a:pt x="4835" y="21600"/>
                          <a:pt x="0" y="16764"/>
                          <a:pt x="0" y="10800"/>
                        </a:cubicBezTo>
                        <a:lnTo>
                          <a:pt x="10800" y="10800"/>
                        </a:lnTo>
                        <a:lnTo>
                          <a:pt x="10800" y="21600"/>
                        </a:lnTo>
                        <a:close/>
                      </a:path>
                      <a:path w="21600" h="21600" fill="none">
                        <a:moveTo>
                          <a:pt x="10800" y="21600"/>
                        </a:moveTo>
                        <a:cubicBezTo>
                          <a:pt x="4835" y="21600"/>
                          <a:pt x="0" y="16764"/>
                          <a:pt x="0" y="10800"/>
                        </a:cubicBezTo>
                      </a:path>
                    </a:pathLst>
                  </a:custGeom>
                  <a:noFill/>
                  <a:ln w="12600" cap="rnd">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grpSp>
            <p:sp>
              <p:nvSpPr>
                <p:cNvPr id="11331" name="Oval 26">
                  <a:extLst>
                    <a:ext uri="{FF2B5EF4-FFF2-40B4-BE49-F238E27FC236}">
                      <a16:creationId xmlns:a16="http://schemas.microsoft.com/office/drawing/2014/main" id="{EFAFEF94-28F0-4E1F-AC9F-EDE1D945555C}"/>
                    </a:ext>
                  </a:extLst>
                </p:cNvPr>
                <p:cNvSpPr>
                  <a:spLocks noChangeArrowheads="1"/>
                </p:cNvSpPr>
                <p:nvPr/>
              </p:nvSpPr>
              <p:spPr bwMode="auto">
                <a:xfrm>
                  <a:off x="2308" y="2260"/>
                  <a:ext cx="35" cy="35"/>
                </a:xfrm>
                <a:prstGeom prst="ellipse">
                  <a:avLst/>
                </a:prstGeom>
                <a:solidFill>
                  <a:srgbClr val="000000"/>
                </a:solidFill>
                <a:ln w="1260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sp>
              <p:nvSpPr>
                <p:cNvPr id="11332" name="Oval 27">
                  <a:extLst>
                    <a:ext uri="{FF2B5EF4-FFF2-40B4-BE49-F238E27FC236}">
                      <a16:creationId xmlns:a16="http://schemas.microsoft.com/office/drawing/2014/main" id="{1D9BC087-64C1-48F5-AD4A-93A459F6B781}"/>
                    </a:ext>
                  </a:extLst>
                </p:cNvPr>
                <p:cNvSpPr>
                  <a:spLocks noChangeArrowheads="1"/>
                </p:cNvSpPr>
                <p:nvPr/>
              </p:nvSpPr>
              <p:spPr bwMode="auto">
                <a:xfrm>
                  <a:off x="2452" y="2260"/>
                  <a:ext cx="35" cy="35"/>
                </a:xfrm>
                <a:prstGeom prst="ellipse">
                  <a:avLst/>
                </a:prstGeom>
                <a:solidFill>
                  <a:srgbClr val="000000"/>
                </a:solidFill>
                <a:ln w="1260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grpSp>
        </p:grpSp>
        <p:grpSp>
          <p:nvGrpSpPr>
            <p:cNvPr id="11280" name="Group 28">
              <a:extLst>
                <a:ext uri="{FF2B5EF4-FFF2-40B4-BE49-F238E27FC236}">
                  <a16:creationId xmlns:a16="http://schemas.microsoft.com/office/drawing/2014/main" id="{DC40BC3B-E5E6-4361-B1DC-0EC3AE71D343}"/>
                </a:ext>
              </a:extLst>
            </p:cNvPr>
            <p:cNvGrpSpPr>
              <a:grpSpLocks/>
            </p:cNvGrpSpPr>
            <p:nvPr/>
          </p:nvGrpSpPr>
          <p:grpSpPr bwMode="auto">
            <a:xfrm>
              <a:off x="4808" y="2840"/>
              <a:ext cx="267" cy="219"/>
              <a:chOff x="4808" y="2840"/>
              <a:chExt cx="267" cy="219"/>
            </a:xfrm>
          </p:grpSpPr>
          <p:sp>
            <p:nvSpPr>
              <p:cNvPr id="11321" name="Oval 29">
                <a:extLst>
                  <a:ext uri="{FF2B5EF4-FFF2-40B4-BE49-F238E27FC236}">
                    <a16:creationId xmlns:a16="http://schemas.microsoft.com/office/drawing/2014/main" id="{D22B1087-770B-468E-A5D7-020FEAC11B10}"/>
                  </a:ext>
                </a:extLst>
              </p:cNvPr>
              <p:cNvSpPr>
                <a:spLocks noChangeArrowheads="1"/>
              </p:cNvSpPr>
              <p:nvPr/>
            </p:nvSpPr>
            <p:spPr bwMode="auto">
              <a:xfrm>
                <a:off x="4808" y="2840"/>
                <a:ext cx="267" cy="219"/>
              </a:xfrm>
              <a:prstGeom prst="ellipse">
                <a:avLst/>
              </a:prstGeom>
              <a:noFill/>
              <a:ln w="255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grpSp>
            <p:nvGrpSpPr>
              <p:cNvPr id="11322" name="Group 30">
                <a:extLst>
                  <a:ext uri="{FF2B5EF4-FFF2-40B4-BE49-F238E27FC236}">
                    <a16:creationId xmlns:a16="http://schemas.microsoft.com/office/drawing/2014/main" id="{04484EE9-8DCD-4B4F-8B99-3FC859E72B02}"/>
                  </a:ext>
                </a:extLst>
              </p:cNvPr>
              <p:cNvGrpSpPr>
                <a:grpSpLocks/>
              </p:cNvGrpSpPr>
              <p:nvPr/>
            </p:nvGrpSpPr>
            <p:grpSpPr bwMode="auto">
              <a:xfrm>
                <a:off x="4896" y="2928"/>
                <a:ext cx="92" cy="91"/>
                <a:chOff x="4896" y="2928"/>
                <a:chExt cx="92" cy="91"/>
              </a:xfrm>
            </p:grpSpPr>
            <p:sp>
              <p:nvSpPr>
                <p:cNvPr id="11325" name="AutoShape 31">
                  <a:extLst>
                    <a:ext uri="{FF2B5EF4-FFF2-40B4-BE49-F238E27FC236}">
                      <a16:creationId xmlns:a16="http://schemas.microsoft.com/office/drawing/2014/main" id="{8BDD7B31-1480-48F9-AEC5-D1C6D9160A51}"/>
                    </a:ext>
                  </a:extLst>
                </p:cNvPr>
                <p:cNvSpPr>
                  <a:spLocks noChangeArrowheads="1"/>
                </p:cNvSpPr>
                <p:nvPr/>
              </p:nvSpPr>
              <p:spPr bwMode="auto">
                <a:xfrm>
                  <a:off x="4896" y="2928"/>
                  <a:ext cx="91" cy="9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10681 w 21600"/>
                    <a:gd name="T19" fmla="*/ 10681 h 21600"/>
                    <a:gd name="T20" fmla="*/ 21600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stroke="0">
                      <a:moveTo>
                        <a:pt x="21600" y="10800"/>
                      </a:moveTo>
                      <a:cubicBezTo>
                        <a:pt x="21600" y="16764"/>
                        <a:pt x="16764" y="21600"/>
                        <a:pt x="10800" y="21600"/>
                      </a:cubicBezTo>
                      <a:lnTo>
                        <a:pt x="10800" y="10800"/>
                      </a:lnTo>
                      <a:lnTo>
                        <a:pt x="21600" y="10800"/>
                      </a:lnTo>
                      <a:close/>
                    </a:path>
                    <a:path w="21600" h="21600" fill="none">
                      <a:moveTo>
                        <a:pt x="21600" y="10800"/>
                      </a:moveTo>
                      <a:cubicBezTo>
                        <a:pt x="21600" y="16764"/>
                        <a:pt x="16764" y="21600"/>
                        <a:pt x="10800" y="21600"/>
                      </a:cubicBezTo>
                    </a:path>
                  </a:pathLst>
                </a:custGeom>
                <a:noFill/>
                <a:ln w="12600" cap="rnd">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sp>
              <p:nvSpPr>
                <p:cNvPr id="11326" name="AutoShape 32">
                  <a:extLst>
                    <a:ext uri="{FF2B5EF4-FFF2-40B4-BE49-F238E27FC236}">
                      <a16:creationId xmlns:a16="http://schemas.microsoft.com/office/drawing/2014/main" id="{21CDE7B8-4157-4A86-96E9-9713BCC4FF34}"/>
                    </a:ext>
                  </a:extLst>
                </p:cNvPr>
                <p:cNvSpPr>
                  <a:spLocks noChangeArrowheads="1"/>
                </p:cNvSpPr>
                <p:nvPr/>
              </p:nvSpPr>
              <p:spPr bwMode="auto">
                <a:xfrm>
                  <a:off x="4897" y="2928"/>
                  <a:ext cx="91" cy="9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0 w 21600"/>
                    <a:gd name="T19" fmla="*/ 10681 h 21600"/>
                    <a:gd name="T20" fmla="*/ 1068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stroke="0">
                      <a:moveTo>
                        <a:pt x="10800" y="21600"/>
                      </a:moveTo>
                      <a:cubicBezTo>
                        <a:pt x="4835" y="21600"/>
                        <a:pt x="0" y="16764"/>
                        <a:pt x="0" y="10800"/>
                      </a:cubicBezTo>
                      <a:lnTo>
                        <a:pt x="10800" y="10800"/>
                      </a:lnTo>
                      <a:lnTo>
                        <a:pt x="10800" y="21600"/>
                      </a:lnTo>
                      <a:close/>
                    </a:path>
                    <a:path w="21600" h="21600" fill="none">
                      <a:moveTo>
                        <a:pt x="10800" y="21600"/>
                      </a:moveTo>
                      <a:cubicBezTo>
                        <a:pt x="4835" y="21600"/>
                        <a:pt x="0" y="16764"/>
                        <a:pt x="0" y="10800"/>
                      </a:cubicBezTo>
                    </a:path>
                  </a:pathLst>
                </a:custGeom>
                <a:noFill/>
                <a:ln w="12600" cap="rnd">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grpSp>
          <p:sp>
            <p:nvSpPr>
              <p:cNvPr id="11323" name="Oval 33">
                <a:extLst>
                  <a:ext uri="{FF2B5EF4-FFF2-40B4-BE49-F238E27FC236}">
                    <a16:creationId xmlns:a16="http://schemas.microsoft.com/office/drawing/2014/main" id="{E038C333-9675-4B9F-85EA-B77A32D9D46A}"/>
                  </a:ext>
                </a:extLst>
              </p:cNvPr>
              <p:cNvSpPr>
                <a:spLocks noChangeArrowheads="1"/>
              </p:cNvSpPr>
              <p:nvPr/>
            </p:nvSpPr>
            <p:spPr bwMode="auto">
              <a:xfrm>
                <a:off x="4852" y="2884"/>
                <a:ext cx="35" cy="35"/>
              </a:xfrm>
              <a:prstGeom prst="ellipse">
                <a:avLst/>
              </a:prstGeom>
              <a:solidFill>
                <a:srgbClr val="000000"/>
              </a:solidFill>
              <a:ln w="1260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sp>
            <p:nvSpPr>
              <p:cNvPr id="11324" name="Oval 34">
                <a:extLst>
                  <a:ext uri="{FF2B5EF4-FFF2-40B4-BE49-F238E27FC236}">
                    <a16:creationId xmlns:a16="http://schemas.microsoft.com/office/drawing/2014/main" id="{05085105-14C5-4A2D-AD20-94ADD78A3842}"/>
                  </a:ext>
                </a:extLst>
              </p:cNvPr>
              <p:cNvSpPr>
                <a:spLocks noChangeArrowheads="1"/>
              </p:cNvSpPr>
              <p:nvPr/>
            </p:nvSpPr>
            <p:spPr bwMode="auto">
              <a:xfrm>
                <a:off x="4996" y="2884"/>
                <a:ext cx="35" cy="35"/>
              </a:xfrm>
              <a:prstGeom prst="ellipse">
                <a:avLst/>
              </a:prstGeom>
              <a:solidFill>
                <a:srgbClr val="000000"/>
              </a:solidFill>
              <a:ln w="1260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grpSp>
        <p:grpSp>
          <p:nvGrpSpPr>
            <p:cNvPr id="11281" name="Group 35">
              <a:extLst>
                <a:ext uri="{FF2B5EF4-FFF2-40B4-BE49-F238E27FC236}">
                  <a16:creationId xmlns:a16="http://schemas.microsoft.com/office/drawing/2014/main" id="{76858FCD-73C9-4307-BAF9-DF14B79C0804}"/>
                </a:ext>
              </a:extLst>
            </p:cNvPr>
            <p:cNvGrpSpPr>
              <a:grpSpLocks/>
            </p:cNvGrpSpPr>
            <p:nvPr/>
          </p:nvGrpSpPr>
          <p:grpSpPr bwMode="auto">
            <a:xfrm>
              <a:off x="1352" y="3320"/>
              <a:ext cx="123" cy="603"/>
              <a:chOff x="1352" y="3320"/>
              <a:chExt cx="123" cy="603"/>
            </a:xfrm>
          </p:grpSpPr>
          <p:sp>
            <p:nvSpPr>
              <p:cNvPr id="11319" name="Rectangle 36">
                <a:extLst>
                  <a:ext uri="{FF2B5EF4-FFF2-40B4-BE49-F238E27FC236}">
                    <a16:creationId xmlns:a16="http://schemas.microsoft.com/office/drawing/2014/main" id="{024EE025-6188-46C4-8B25-0F78795D6342}"/>
                  </a:ext>
                </a:extLst>
              </p:cNvPr>
              <p:cNvSpPr>
                <a:spLocks noChangeArrowheads="1"/>
              </p:cNvSpPr>
              <p:nvPr/>
            </p:nvSpPr>
            <p:spPr bwMode="auto">
              <a:xfrm>
                <a:off x="1352" y="3540"/>
                <a:ext cx="123" cy="383"/>
              </a:xfrm>
              <a:prstGeom prst="rect">
                <a:avLst/>
              </a:prstGeom>
              <a:noFill/>
              <a:ln w="255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sp>
            <p:nvSpPr>
              <p:cNvPr id="11320" name="Rectangle 37">
                <a:extLst>
                  <a:ext uri="{FF2B5EF4-FFF2-40B4-BE49-F238E27FC236}">
                    <a16:creationId xmlns:a16="http://schemas.microsoft.com/office/drawing/2014/main" id="{F0ACC68C-13BB-4D48-A680-2A22D5890BC7}"/>
                  </a:ext>
                </a:extLst>
              </p:cNvPr>
              <p:cNvSpPr>
                <a:spLocks noChangeArrowheads="1"/>
              </p:cNvSpPr>
              <p:nvPr/>
            </p:nvSpPr>
            <p:spPr bwMode="auto">
              <a:xfrm>
                <a:off x="1384" y="3320"/>
                <a:ext cx="0" cy="199"/>
              </a:xfrm>
              <a:prstGeom prst="rect">
                <a:avLst/>
              </a:prstGeom>
              <a:noFill/>
              <a:ln w="255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grpSp>
        <p:grpSp>
          <p:nvGrpSpPr>
            <p:cNvPr id="11282" name="Group 38">
              <a:extLst>
                <a:ext uri="{FF2B5EF4-FFF2-40B4-BE49-F238E27FC236}">
                  <a16:creationId xmlns:a16="http://schemas.microsoft.com/office/drawing/2014/main" id="{BF7FCD0E-5153-45BB-A408-EA79EDC2D771}"/>
                </a:ext>
              </a:extLst>
            </p:cNvPr>
            <p:cNvGrpSpPr>
              <a:grpSpLocks/>
            </p:cNvGrpSpPr>
            <p:nvPr/>
          </p:nvGrpSpPr>
          <p:grpSpPr bwMode="auto">
            <a:xfrm>
              <a:off x="680" y="1448"/>
              <a:ext cx="123" cy="603"/>
              <a:chOff x="680" y="1448"/>
              <a:chExt cx="123" cy="603"/>
            </a:xfrm>
          </p:grpSpPr>
          <p:sp>
            <p:nvSpPr>
              <p:cNvPr id="11317" name="Rectangle 39">
                <a:extLst>
                  <a:ext uri="{FF2B5EF4-FFF2-40B4-BE49-F238E27FC236}">
                    <a16:creationId xmlns:a16="http://schemas.microsoft.com/office/drawing/2014/main" id="{D3DD3F95-D1CE-401A-8407-72ACC9D0C691}"/>
                  </a:ext>
                </a:extLst>
              </p:cNvPr>
              <p:cNvSpPr>
                <a:spLocks noChangeArrowheads="1"/>
              </p:cNvSpPr>
              <p:nvPr/>
            </p:nvSpPr>
            <p:spPr bwMode="auto">
              <a:xfrm>
                <a:off x="680" y="1668"/>
                <a:ext cx="123" cy="383"/>
              </a:xfrm>
              <a:prstGeom prst="rect">
                <a:avLst/>
              </a:prstGeom>
              <a:noFill/>
              <a:ln w="255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sp>
            <p:nvSpPr>
              <p:cNvPr id="11318" name="Rectangle 40">
                <a:extLst>
                  <a:ext uri="{FF2B5EF4-FFF2-40B4-BE49-F238E27FC236}">
                    <a16:creationId xmlns:a16="http://schemas.microsoft.com/office/drawing/2014/main" id="{188907DF-4372-443E-9472-CB76F80C05A1}"/>
                  </a:ext>
                </a:extLst>
              </p:cNvPr>
              <p:cNvSpPr>
                <a:spLocks noChangeArrowheads="1"/>
              </p:cNvSpPr>
              <p:nvPr/>
            </p:nvSpPr>
            <p:spPr bwMode="auto">
              <a:xfrm>
                <a:off x="712" y="1448"/>
                <a:ext cx="0" cy="199"/>
              </a:xfrm>
              <a:prstGeom prst="rect">
                <a:avLst/>
              </a:prstGeom>
              <a:noFill/>
              <a:ln w="255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grpSp>
        <p:grpSp>
          <p:nvGrpSpPr>
            <p:cNvPr id="11283" name="Group 41">
              <a:extLst>
                <a:ext uri="{FF2B5EF4-FFF2-40B4-BE49-F238E27FC236}">
                  <a16:creationId xmlns:a16="http://schemas.microsoft.com/office/drawing/2014/main" id="{241109BF-AF7E-45ED-8FD3-22D59C728FE2}"/>
                </a:ext>
              </a:extLst>
            </p:cNvPr>
            <p:cNvGrpSpPr>
              <a:grpSpLocks/>
            </p:cNvGrpSpPr>
            <p:nvPr/>
          </p:nvGrpSpPr>
          <p:grpSpPr bwMode="auto">
            <a:xfrm>
              <a:off x="968" y="3608"/>
              <a:ext cx="267" cy="219"/>
              <a:chOff x="968" y="3608"/>
              <a:chExt cx="267" cy="219"/>
            </a:xfrm>
          </p:grpSpPr>
          <p:sp>
            <p:nvSpPr>
              <p:cNvPr id="11311" name="Oval 42">
                <a:extLst>
                  <a:ext uri="{FF2B5EF4-FFF2-40B4-BE49-F238E27FC236}">
                    <a16:creationId xmlns:a16="http://schemas.microsoft.com/office/drawing/2014/main" id="{15950816-62E5-4564-BE6A-C225AE3BBB03}"/>
                  </a:ext>
                </a:extLst>
              </p:cNvPr>
              <p:cNvSpPr>
                <a:spLocks noChangeArrowheads="1"/>
              </p:cNvSpPr>
              <p:nvPr/>
            </p:nvSpPr>
            <p:spPr bwMode="auto">
              <a:xfrm>
                <a:off x="968" y="3608"/>
                <a:ext cx="267" cy="219"/>
              </a:xfrm>
              <a:prstGeom prst="ellipse">
                <a:avLst/>
              </a:prstGeom>
              <a:noFill/>
              <a:ln w="255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grpSp>
            <p:nvGrpSpPr>
              <p:cNvPr id="11312" name="Group 43">
                <a:extLst>
                  <a:ext uri="{FF2B5EF4-FFF2-40B4-BE49-F238E27FC236}">
                    <a16:creationId xmlns:a16="http://schemas.microsoft.com/office/drawing/2014/main" id="{23B8E907-D117-438D-9741-883842AB8AA9}"/>
                  </a:ext>
                </a:extLst>
              </p:cNvPr>
              <p:cNvGrpSpPr>
                <a:grpSpLocks/>
              </p:cNvGrpSpPr>
              <p:nvPr/>
            </p:nvGrpSpPr>
            <p:grpSpPr bwMode="auto">
              <a:xfrm>
                <a:off x="1056" y="3696"/>
                <a:ext cx="92" cy="91"/>
                <a:chOff x="1056" y="3696"/>
                <a:chExt cx="92" cy="91"/>
              </a:xfrm>
            </p:grpSpPr>
            <p:sp>
              <p:nvSpPr>
                <p:cNvPr id="11315" name="AutoShape 44">
                  <a:extLst>
                    <a:ext uri="{FF2B5EF4-FFF2-40B4-BE49-F238E27FC236}">
                      <a16:creationId xmlns:a16="http://schemas.microsoft.com/office/drawing/2014/main" id="{F3F6E4AA-F55E-4FAE-95F2-56EE398E68E3}"/>
                    </a:ext>
                  </a:extLst>
                </p:cNvPr>
                <p:cNvSpPr>
                  <a:spLocks noChangeArrowheads="1"/>
                </p:cNvSpPr>
                <p:nvPr/>
              </p:nvSpPr>
              <p:spPr bwMode="auto">
                <a:xfrm>
                  <a:off x="1056" y="3696"/>
                  <a:ext cx="91" cy="9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10681 w 21600"/>
                    <a:gd name="T19" fmla="*/ 10681 h 21600"/>
                    <a:gd name="T20" fmla="*/ 21600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stroke="0">
                      <a:moveTo>
                        <a:pt x="21600" y="10800"/>
                      </a:moveTo>
                      <a:cubicBezTo>
                        <a:pt x="21600" y="16764"/>
                        <a:pt x="16764" y="21600"/>
                        <a:pt x="10800" y="21600"/>
                      </a:cubicBezTo>
                      <a:lnTo>
                        <a:pt x="10800" y="10800"/>
                      </a:lnTo>
                      <a:lnTo>
                        <a:pt x="21600" y="10800"/>
                      </a:lnTo>
                      <a:close/>
                    </a:path>
                    <a:path w="21600" h="21600" fill="none">
                      <a:moveTo>
                        <a:pt x="21600" y="10800"/>
                      </a:moveTo>
                      <a:cubicBezTo>
                        <a:pt x="21600" y="16764"/>
                        <a:pt x="16764" y="21600"/>
                        <a:pt x="10800" y="21600"/>
                      </a:cubicBezTo>
                    </a:path>
                  </a:pathLst>
                </a:custGeom>
                <a:noFill/>
                <a:ln w="12600" cap="rnd">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sp>
              <p:nvSpPr>
                <p:cNvPr id="11316" name="AutoShape 45">
                  <a:extLst>
                    <a:ext uri="{FF2B5EF4-FFF2-40B4-BE49-F238E27FC236}">
                      <a16:creationId xmlns:a16="http://schemas.microsoft.com/office/drawing/2014/main" id="{DF37D56B-6B61-46B1-B699-4720312929BD}"/>
                    </a:ext>
                  </a:extLst>
                </p:cNvPr>
                <p:cNvSpPr>
                  <a:spLocks noChangeArrowheads="1"/>
                </p:cNvSpPr>
                <p:nvPr/>
              </p:nvSpPr>
              <p:spPr bwMode="auto">
                <a:xfrm>
                  <a:off x="1057" y="3696"/>
                  <a:ext cx="91" cy="9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0 w 21600"/>
                    <a:gd name="T19" fmla="*/ 10681 h 21600"/>
                    <a:gd name="T20" fmla="*/ 1068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stroke="0">
                      <a:moveTo>
                        <a:pt x="10800" y="21600"/>
                      </a:moveTo>
                      <a:cubicBezTo>
                        <a:pt x="4835" y="21600"/>
                        <a:pt x="0" y="16764"/>
                        <a:pt x="0" y="10800"/>
                      </a:cubicBezTo>
                      <a:lnTo>
                        <a:pt x="10800" y="10800"/>
                      </a:lnTo>
                      <a:lnTo>
                        <a:pt x="10800" y="21600"/>
                      </a:lnTo>
                      <a:close/>
                    </a:path>
                    <a:path w="21600" h="21600" fill="none">
                      <a:moveTo>
                        <a:pt x="10800" y="21600"/>
                      </a:moveTo>
                      <a:cubicBezTo>
                        <a:pt x="4835" y="21600"/>
                        <a:pt x="0" y="16764"/>
                        <a:pt x="0" y="10800"/>
                      </a:cubicBezTo>
                    </a:path>
                  </a:pathLst>
                </a:custGeom>
                <a:noFill/>
                <a:ln w="12600" cap="rnd">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grpSp>
          <p:sp>
            <p:nvSpPr>
              <p:cNvPr id="11313" name="Oval 46">
                <a:extLst>
                  <a:ext uri="{FF2B5EF4-FFF2-40B4-BE49-F238E27FC236}">
                    <a16:creationId xmlns:a16="http://schemas.microsoft.com/office/drawing/2014/main" id="{365B0189-6461-49E3-AB71-9289DB99DA38}"/>
                  </a:ext>
                </a:extLst>
              </p:cNvPr>
              <p:cNvSpPr>
                <a:spLocks noChangeArrowheads="1"/>
              </p:cNvSpPr>
              <p:nvPr/>
            </p:nvSpPr>
            <p:spPr bwMode="auto">
              <a:xfrm>
                <a:off x="1012" y="3652"/>
                <a:ext cx="35" cy="35"/>
              </a:xfrm>
              <a:prstGeom prst="ellipse">
                <a:avLst/>
              </a:prstGeom>
              <a:solidFill>
                <a:srgbClr val="000000"/>
              </a:solidFill>
              <a:ln w="1260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sp>
            <p:nvSpPr>
              <p:cNvPr id="11314" name="Oval 47">
                <a:extLst>
                  <a:ext uri="{FF2B5EF4-FFF2-40B4-BE49-F238E27FC236}">
                    <a16:creationId xmlns:a16="http://schemas.microsoft.com/office/drawing/2014/main" id="{9AE34C36-53E4-45AF-9094-594C0927DD68}"/>
                  </a:ext>
                </a:extLst>
              </p:cNvPr>
              <p:cNvSpPr>
                <a:spLocks noChangeArrowheads="1"/>
              </p:cNvSpPr>
              <p:nvPr/>
            </p:nvSpPr>
            <p:spPr bwMode="auto">
              <a:xfrm>
                <a:off x="1156" y="3652"/>
                <a:ext cx="35" cy="35"/>
              </a:xfrm>
              <a:prstGeom prst="ellipse">
                <a:avLst/>
              </a:prstGeom>
              <a:solidFill>
                <a:srgbClr val="000000"/>
              </a:solidFill>
              <a:ln w="1260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grpSp>
        <p:sp>
          <p:nvSpPr>
            <p:cNvPr id="11284" name="Rectangle 48">
              <a:extLst>
                <a:ext uri="{FF2B5EF4-FFF2-40B4-BE49-F238E27FC236}">
                  <a16:creationId xmlns:a16="http://schemas.microsoft.com/office/drawing/2014/main" id="{F121A174-28E5-495E-88FE-A5FEF5EC6D22}"/>
                </a:ext>
              </a:extLst>
            </p:cNvPr>
            <p:cNvSpPr>
              <a:spLocks noChangeArrowheads="1"/>
            </p:cNvSpPr>
            <p:nvPr/>
          </p:nvSpPr>
          <p:spPr bwMode="auto">
            <a:xfrm>
              <a:off x="2414" y="3161"/>
              <a:ext cx="339"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160" tIns="46080" rIns="92160" bIns="46080">
              <a:spAutoFit/>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9pPr>
            </a:lstStyle>
            <a:p>
              <a:pPr marL="0" marR="0" lvl="0" indent="0" algn="l" defTabSz="457200" rtl="0" eaLnBrk="0" fontAlgn="base" latinLnBrk="0" hangingPunct="0">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cs typeface="+mn-cs"/>
                </a:rPr>
                <a:t>F1</a:t>
              </a:r>
            </a:p>
          </p:txBody>
        </p:sp>
        <p:sp>
          <p:nvSpPr>
            <p:cNvPr id="11285" name="Rectangle 49">
              <a:extLst>
                <a:ext uri="{FF2B5EF4-FFF2-40B4-BE49-F238E27FC236}">
                  <a16:creationId xmlns:a16="http://schemas.microsoft.com/office/drawing/2014/main" id="{DB016DF5-A56F-439A-A495-A9428EDE4199}"/>
                </a:ext>
              </a:extLst>
            </p:cNvPr>
            <p:cNvSpPr>
              <a:spLocks noChangeArrowheads="1"/>
            </p:cNvSpPr>
            <p:nvPr/>
          </p:nvSpPr>
          <p:spPr bwMode="auto">
            <a:xfrm>
              <a:off x="4266" y="2593"/>
              <a:ext cx="339"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160" tIns="46080" rIns="92160" bIns="46080">
              <a:spAutoFit/>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9pPr>
            </a:lstStyle>
            <a:p>
              <a:pPr marL="0" marR="0" lvl="0" indent="0" algn="l" defTabSz="457200" rtl="0" eaLnBrk="0" fontAlgn="base" latinLnBrk="0" hangingPunct="0">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cs typeface="+mn-cs"/>
                </a:rPr>
                <a:t>F1</a:t>
              </a:r>
            </a:p>
          </p:txBody>
        </p:sp>
        <p:grpSp>
          <p:nvGrpSpPr>
            <p:cNvPr id="11286" name="Group 50">
              <a:extLst>
                <a:ext uri="{FF2B5EF4-FFF2-40B4-BE49-F238E27FC236}">
                  <a16:creationId xmlns:a16="http://schemas.microsoft.com/office/drawing/2014/main" id="{5E048A19-26C2-44EB-B852-A1666D8294D4}"/>
                </a:ext>
              </a:extLst>
            </p:cNvPr>
            <p:cNvGrpSpPr>
              <a:grpSpLocks/>
            </p:cNvGrpSpPr>
            <p:nvPr/>
          </p:nvGrpSpPr>
          <p:grpSpPr bwMode="auto">
            <a:xfrm>
              <a:off x="3983" y="3718"/>
              <a:ext cx="267" cy="219"/>
              <a:chOff x="3983" y="3718"/>
              <a:chExt cx="267" cy="219"/>
            </a:xfrm>
          </p:grpSpPr>
          <p:sp>
            <p:nvSpPr>
              <p:cNvPr id="11305" name="Oval 51">
                <a:extLst>
                  <a:ext uri="{FF2B5EF4-FFF2-40B4-BE49-F238E27FC236}">
                    <a16:creationId xmlns:a16="http://schemas.microsoft.com/office/drawing/2014/main" id="{9342C933-34BD-4DA0-AE70-678BC63405D9}"/>
                  </a:ext>
                </a:extLst>
              </p:cNvPr>
              <p:cNvSpPr>
                <a:spLocks noChangeArrowheads="1"/>
              </p:cNvSpPr>
              <p:nvPr/>
            </p:nvSpPr>
            <p:spPr bwMode="auto">
              <a:xfrm>
                <a:off x="3983" y="3718"/>
                <a:ext cx="267" cy="219"/>
              </a:xfrm>
              <a:prstGeom prst="ellipse">
                <a:avLst/>
              </a:prstGeom>
              <a:noFill/>
              <a:ln w="255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grpSp>
            <p:nvGrpSpPr>
              <p:cNvPr id="11306" name="Group 52">
                <a:extLst>
                  <a:ext uri="{FF2B5EF4-FFF2-40B4-BE49-F238E27FC236}">
                    <a16:creationId xmlns:a16="http://schemas.microsoft.com/office/drawing/2014/main" id="{4F791FFB-C413-45AB-A543-945F133A423A}"/>
                  </a:ext>
                </a:extLst>
              </p:cNvPr>
              <p:cNvGrpSpPr>
                <a:grpSpLocks/>
              </p:cNvGrpSpPr>
              <p:nvPr/>
            </p:nvGrpSpPr>
            <p:grpSpPr bwMode="auto">
              <a:xfrm>
                <a:off x="4071" y="3806"/>
                <a:ext cx="92" cy="91"/>
                <a:chOff x="4071" y="3806"/>
                <a:chExt cx="92" cy="91"/>
              </a:xfrm>
            </p:grpSpPr>
            <p:sp>
              <p:nvSpPr>
                <p:cNvPr id="11309" name="AutoShape 53">
                  <a:extLst>
                    <a:ext uri="{FF2B5EF4-FFF2-40B4-BE49-F238E27FC236}">
                      <a16:creationId xmlns:a16="http://schemas.microsoft.com/office/drawing/2014/main" id="{4A9D263A-67A5-4F30-996E-F8182DEA0B8F}"/>
                    </a:ext>
                  </a:extLst>
                </p:cNvPr>
                <p:cNvSpPr>
                  <a:spLocks noChangeArrowheads="1"/>
                </p:cNvSpPr>
                <p:nvPr/>
              </p:nvSpPr>
              <p:spPr bwMode="auto">
                <a:xfrm>
                  <a:off x="4071" y="3806"/>
                  <a:ext cx="91" cy="9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10681 w 21600"/>
                    <a:gd name="T19" fmla="*/ 10681 h 21600"/>
                    <a:gd name="T20" fmla="*/ 21600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stroke="0">
                      <a:moveTo>
                        <a:pt x="21600" y="10800"/>
                      </a:moveTo>
                      <a:cubicBezTo>
                        <a:pt x="21600" y="16764"/>
                        <a:pt x="16764" y="21600"/>
                        <a:pt x="10800" y="21600"/>
                      </a:cubicBezTo>
                      <a:lnTo>
                        <a:pt x="10800" y="10800"/>
                      </a:lnTo>
                      <a:lnTo>
                        <a:pt x="21600" y="10800"/>
                      </a:lnTo>
                      <a:close/>
                    </a:path>
                    <a:path w="21600" h="21600" fill="none">
                      <a:moveTo>
                        <a:pt x="21600" y="10800"/>
                      </a:moveTo>
                      <a:cubicBezTo>
                        <a:pt x="21600" y="16764"/>
                        <a:pt x="16764" y="21600"/>
                        <a:pt x="10800" y="21600"/>
                      </a:cubicBezTo>
                    </a:path>
                  </a:pathLst>
                </a:custGeom>
                <a:noFill/>
                <a:ln w="12600" cap="rnd">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sp>
              <p:nvSpPr>
                <p:cNvPr id="11310" name="AutoShape 54">
                  <a:extLst>
                    <a:ext uri="{FF2B5EF4-FFF2-40B4-BE49-F238E27FC236}">
                      <a16:creationId xmlns:a16="http://schemas.microsoft.com/office/drawing/2014/main" id="{6C6BBCBA-20D0-4403-9C68-8C38C1C7846E}"/>
                    </a:ext>
                  </a:extLst>
                </p:cNvPr>
                <p:cNvSpPr>
                  <a:spLocks noChangeArrowheads="1"/>
                </p:cNvSpPr>
                <p:nvPr/>
              </p:nvSpPr>
              <p:spPr bwMode="auto">
                <a:xfrm>
                  <a:off x="4072" y="3806"/>
                  <a:ext cx="91" cy="9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0 w 21600"/>
                    <a:gd name="T19" fmla="*/ 10681 h 21600"/>
                    <a:gd name="T20" fmla="*/ 1068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stroke="0">
                      <a:moveTo>
                        <a:pt x="10800" y="21600"/>
                      </a:moveTo>
                      <a:cubicBezTo>
                        <a:pt x="4835" y="21600"/>
                        <a:pt x="0" y="16764"/>
                        <a:pt x="0" y="10800"/>
                      </a:cubicBezTo>
                      <a:lnTo>
                        <a:pt x="10800" y="10800"/>
                      </a:lnTo>
                      <a:lnTo>
                        <a:pt x="10800" y="21600"/>
                      </a:lnTo>
                      <a:close/>
                    </a:path>
                    <a:path w="21600" h="21600" fill="none">
                      <a:moveTo>
                        <a:pt x="10800" y="21600"/>
                      </a:moveTo>
                      <a:cubicBezTo>
                        <a:pt x="4835" y="21600"/>
                        <a:pt x="0" y="16764"/>
                        <a:pt x="0" y="10800"/>
                      </a:cubicBezTo>
                    </a:path>
                  </a:pathLst>
                </a:custGeom>
                <a:noFill/>
                <a:ln w="12600" cap="rnd">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grpSp>
          <p:sp>
            <p:nvSpPr>
              <p:cNvPr id="11307" name="Oval 55">
                <a:extLst>
                  <a:ext uri="{FF2B5EF4-FFF2-40B4-BE49-F238E27FC236}">
                    <a16:creationId xmlns:a16="http://schemas.microsoft.com/office/drawing/2014/main" id="{7334B8B9-DAF9-4826-ADEC-BED55D027666}"/>
                  </a:ext>
                </a:extLst>
              </p:cNvPr>
              <p:cNvSpPr>
                <a:spLocks noChangeArrowheads="1"/>
              </p:cNvSpPr>
              <p:nvPr/>
            </p:nvSpPr>
            <p:spPr bwMode="auto">
              <a:xfrm>
                <a:off x="4027" y="3762"/>
                <a:ext cx="35" cy="35"/>
              </a:xfrm>
              <a:prstGeom prst="ellipse">
                <a:avLst/>
              </a:prstGeom>
              <a:solidFill>
                <a:srgbClr val="000000"/>
              </a:solidFill>
              <a:ln w="1260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sp>
            <p:nvSpPr>
              <p:cNvPr id="11308" name="Oval 56">
                <a:extLst>
                  <a:ext uri="{FF2B5EF4-FFF2-40B4-BE49-F238E27FC236}">
                    <a16:creationId xmlns:a16="http://schemas.microsoft.com/office/drawing/2014/main" id="{2B455F29-F8A3-428C-BE2A-ED62E033B189}"/>
                  </a:ext>
                </a:extLst>
              </p:cNvPr>
              <p:cNvSpPr>
                <a:spLocks noChangeArrowheads="1"/>
              </p:cNvSpPr>
              <p:nvPr/>
            </p:nvSpPr>
            <p:spPr bwMode="auto">
              <a:xfrm>
                <a:off x="4171" y="3762"/>
                <a:ext cx="35" cy="35"/>
              </a:xfrm>
              <a:prstGeom prst="ellipse">
                <a:avLst/>
              </a:prstGeom>
              <a:solidFill>
                <a:srgbClr val="000000"/>
              </a:solidFill>
              <a:ln w="1260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grpSp>
        <p:grpSp>
          <p:nvGrpSpPr>
            <p:cNvPr id="11287" name="Group 57">
              <a:extLst>
                <a:ext uri="{FF2B5EF4-FFF2-40B4-BE49-F238E27FC236}">
                  <a16:creationId xmlns:a16="http://schemas.microsoft.com/office/drawing/2014/main" id="{981A0E58-7442-4F2F-A307-72E544BFF027}"/>
                </a:ext>
              </a:extLst>
            </p:cNvPr>
            <p:cNvGrpSpPr>
              <a:grpSpLocks/>
            </p:cNvGrpSpPr>
            <p:nvPr/>
          </p:nvGrpSpPr>
          <p:grpSpPr bwMode="auto">
            <a:xfrm>
              <a:off x="522" y="2111"/>
              <a:ext cx="267" cy="219"/>
              <a:chOff x="522" y="2111"/>
              <a:chExt cx="267" cy="219"/>
            </a:xfrm>
          </p:grpSpPr>
          <p:sp>
            <p:nvSpPr>
              <p:cNvPr id="11299" name="Oval 58">
                <a:extLst>
                  <a:ext uri="{FF2B5EF4-FFF2-40B4-BE49-F238E27FC236}">
                    <a16:creationId xmlns:a16="http://schemas.microsoft.com/office/drawing/2014/main" id="{52AE9E00-95D7-42DA-B433-335EB5E0E707}"/>
                  </a:ext>
                </a:extLst>
              </p:cNvPr>
              <p:cNvSpPr>
                <a:spLocks noChangeArrowheads="1"/>
              </p:cNvSpPr>
              <p:nvPr/>
            </p:nvSpPr>
            <p:spPr bwMode="auto">
              <a:xfrm>
                <a:off x="522" y="2111"/>
                <a:ext cx="267" cy="219"/>
              </a:xfrm>
              <a:prstGeom prst="ellipse">
                <a:avLst/>
              </a:prstGeom>
              <a:noFill/>
              <a:ln w="255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grpSp>
            <p:nvGrpSpPr>
              <p:cNvPr id="11300" name="Group 59">
                <a:extLst>
                  <a:ext uri="{FF2B5EF4-FFF2-40B4-BE49-F238E27FC236}">
                    <a16:creationId xmlns:a16="http://schemas.microsoft.com/office/drawing/2014/main" id="{93C55D93-B392-416D-AE46-CE446C9FB2B3}"/>
                  </a:ext>
                </a:extLst>
              </p:cNvPr>
              <p:cNvGrpSpPr>
                <a:grpSpLocks/>
              </p:cNvGrpSpPr>
              <p:nvPr/>
            </p:nvGrpSpPr>
            <p:grpSpPr bwMode="auto">
              <a:xfrm>
                <a:off x="610" y="2199"/>
                <a:ext cx="92" cy="91"/>
                <a:chOff x="610" y="2199"/>
                <a:chExt cx="92" cy="91"/>
              </a:xfrm>
            </p:grpSpPr>
            <p:sp>
              <p:nvSpPr>
                <p:cNvPr id="11303" name="AutoShape 60">
                  <a:extLst>
                    <a:ext uri="{FF2B5EF4-FFF2-40B4-BE49-F238E27FC236}">
                      <a16:creationId xmlns:a16="http://schemas.microsoft.com/office/drawing/2014/main" id="{0D156553-A7B0-4F17-AF2F-BDAE3372DBD3}"/>
                    </a:ext>
                  </a:extLst>
                </p:cNvPr>
                <p:cNvSpPr>
                  <a:spLocks noChangeArrowheads="1"/>
                </p:cNvSpPr>
                <p:nvPr/>
              </p:nvSpPr>
              <p:spPr bwMode="auto">
                <a:xfrm>
                  <a:off x="610" y="2199"/>
                  <a:ext cx="91" cy="9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10681 w 21600"/>
                    <a:gd name="T19" fmla="*/ 10681 h 21600"/>
                    <a:gd name="T20" fmla="*/ 21600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stroke="0">
                      <a:moveTo>
                        <a:pt x="21600" y="10800"/>
                      </a:moveTo>
                      <a:cubicBezTo>
                        <a:pt x="21600" y="16764"/>
                        <a:pt x="16764" y="21600"/>
                        <a:pt x="10800" y="21600"/>
                      </a:cubicBezTo>
                      <a:lnTo>
                        <a:pt x="10800" y="10800"/>
                      </a:lnTo>
                      <a:lnTo>
                        <a:pt x="21600" y="10800"/>
                      </a:lnTo>
                      <a:close/>
                    </a:path>
                    <a:path w="21600" h="21600" fill="none">
                      <a:moveTo>
                        <a:pt x="21600" y="10800"/>
                      </a:moveTo>
                      <a:cubicBezTo>
                        <a:pt x="21600" y="16764"/>
                        <a:pt x="16764" y="21600"/>
                        <a:pt x="10800" y="21600"/>
                      </a:cubicBezTo>
                    </a:path>
                  </a:pathLst>
                </a:custGeom>
                <a:noFill/>
                <a:ln w="12600" cap="rnd">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sp>
              <p:nvSpPr>
                <p:cNvPr id="11304" name="AutoShape 61">
                  <a:extLst>
                    <a:ext uri="{FF2B5EF4-FFF2-40B4-BE49-F238E27FC236}">
                      <a16:creationId xmlns:a16="http://schemas.microsoft.com/office/drawing/2014/main" id="{01CF7620-16CE-40E8-B395-E4E612F9FDA3}"/>
                    </a:ext>
                  </a:extLst>
                </p:cNvPr>
                <p:cNvSpPr>
                  <a:spLocks noChangeArrowheads="1"/>
                </p:cNvSpPr>
                <p:nvPr/>
              </p:nvSpPr>
              <p:spPr bwMode="auto">
                <a:xfrm>
                  <a:off x="611" y="2199"/>
                  <a:ext cx="91" cy="9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0 w 21600"/>
                    <a:gd name="T19" fmla="*/ 10681 h 21600"/>
                    <a:gd name="T20" fmla="*/ 1068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stroke="0">
                      <a:moveTo>
                        <a:pt x="10800" y="21600"/>
                      </a:moveTo>
                      <a:cubicBezTo>
                        <a:pt x="4835" y="21600"/>
                        <a:pt x="0" y="16764"/>
                        <a:pt x="0" y="10800"/>
                      </a:cubicBezTo>
                      <a:lnTo>
                        <a:pt x="10800" y="10800"/>
                      </a:lnTo>
                      <a:lnTo>
                        <a:pt x="10800" y="21600"/>
                      </a:lnTo>
                      <a:close/>
                    </a:path>
                    <a:path w="21600" h="21600" fill="none">
                      <a:moveTo>
                        <a:pt x="10800" y="21600"/>
                      </a:moveTo>
                      <a:cubicBezTo>
                        <a:pt x="4835" y="21600"/>
                        <a:pt x="0" y="16764"/>
                        <a:pt x="0" y="10800"/>
                      </a:cubicBezTo>
                    </a:path>
                  </a:pathLst>
                </a:custGeom>
                <a:noFill/>
                <a:ln w="12600" cap="rnd">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grpSp>
          <p:sp>
            <p:nvSpPr>
              <p:cNvPr id="11301" name="Oval 62">
                <a:extLst>
                  <a:ext uri="{FF2B5EF4-FFF2-40B4-BE49-F238E27FC236}">
                    <a16:creationId xmlns:a16="http://schemas.microsoft.com/office/drawing/2014/main" id="{305F0B67-A6B5-4BA5-94A2-C75392E83201}"/>
                  </a:ext>
                </a:extLst>
              </p:cNvPr>
              <p:cNvSpPr>
                <a:spLocks noChangeArrowheads="1"/>
              </p:cNvSpPr>
              <p:nvPr/>
            </p:nvSpPr>
            <p:spPr bwMode="auto">
              <a:xfrm>
                <a:off x="566" y="2155"/>
                <a:ext cx="35" cy="35"/>
              </a:xfrm>
              <a:prstGeom prst="ellipse">
                <a:avLst/>
              </a:prstGeom>
              <a:solidFill>
                <a:srgbClr val="000000"/>
              </a:solidFill>
              <a:ln w="1260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sp>
            <p:nvSpPr>
              <p:cNvPr id="11302" name="Oval 63">
                <a:extLst>
                  <a:ext uri="{FF2B5EF4-FFF2-40B4-BE49-F238E27FC236}">
                    <a16:creationId xmlns:a16="http://schemas.microsoft.com/office/drawing/2014/main" id="{92B4C975-11B7-497B-AE34-32238BAF6B6E}"/>
                  </a:ext>
                </a:extLst>
              </p:cNvPr>
              <p:cNvSpPr>
                <a:spLocks noChangeArrowheads="1"/>
              </p:cNvSpPr>
              <p:nvPr/>
            </p:nvSpPr>
            <p:spPr bwMode="auto">
              <a:xfrm>
                <a:off x="710" y="2155"/>
                <a:ext cx="35" cy="35"/>
              </a:xfrm>
              <a:prstGeom prst="ellipse">
                <a:avLst/>
              </a:prstGeom>
              <a:solidFill>
                <a:srgbClr val="000000"/>
              </a:solidFill>
              <a:ln w="1260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grpSp>
        <p:grpSp>
          <p:nvGrpSpPr>
            <p:cNvPr id="11288" name="Group 64">
              <a:extLst>
                <a:ext uri="{FF2B5EF4-FFF2-40B4-BE49-F238E27FC236}">
                  <a16:creationId xmlns:a16="http://schemas.microsoft.com/office/drawing/2014/main" id="{C9BFBCEC-45F7-4EE2-A99A-8A7BEBCA8972}"/>
                </a:ext>
              </a:extLst>
            </p:cNvPr>
            <p:cNvGrpSpPr>
              <a:grpSpLocks/>
            </p:cNvGrpSpPr>
            <p:nvPr/>
          </p:nvGrpSpPr>
          <p:grpSpPr bwMode="auto">
            <a:xfrm>
              <a:off x="4914" y="1929"/>
              <a:ext cx="267" cy="219"/>
              <a:chOff x="4914" y="1929"/>
              <a:chExt cx="267" cy="219"/>
            </a:xfrm>
          </p:grpSpPr>
          <p:sp>
            <p:nvSpPr>
              <p:cNvPr id="11293" name="Oval 65">
                <a:extLst>
                  <a:ext uri="{FF2B5EF4-FFF2-40B4-BE49-F238E27FC236}">
                    <a16:creationId xmlns:a16="http://schemas.microsoft.com/office/drawing/2014/main" id="{96788582-D9B4-42B9-BA05-0A0E55DB38E4}"/>
                  </a:ext>
                </a:extLst>
              </p:cNvPr>
              <p:cNvSpPr>
                <a:spLocks noChangeArrowheads="1"/>
              </p:cNvSpPr>
              <p:nvPr/>
            </p:nvSpPr>
            <p:spPr bwMode="auto">
              <a:xfrm>
                <a:off x="4914" y="1929"/>
                <a:ext cx="267" cy="219"/>
              </a:xfrm>
              <a:prstGeom prst="ellipse">
                <a:avLst/>
              </a:prstGeom>
              <a:noFill/>
              <a:ln w="255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grpSp>
            <p:nvGrpSpPr>
              <p:cNvPr id="11294" name="Group 66">
                <a:extLst>
                  <a:ext uri="{FF2B5EF4-FFF2-40B4-BE49-F238E27FC236}">
                    <a16:creationId xmlns:a16="http://schemas.microsoft.com/office/drawing/2014/main" id="{26B186E2-E103-4B8F-A98C-B0DBD6532DDD}"/>
                  </a:ext>
                </a:extLst>
              </p:cNvPr>
              <p:cNvGrpSpPr>
                <a:grpSpLocks/>
              </p:cNvGrpSpPr>
              <p:nvPr/>
            </p:nvGrpSpPr>
            <p:grpSpPr bwMode="auto">
              <a:xfrm>
                <a:off x="5002" y="2017"/>
                <a:ext cx="92" cy="91"/>
                <a:chOff x="5002" y="2017"/>
                <a:chExt cx="92" cy="91"/>
              </a:xfrm>
            </p:grpSpPr>
            <p:sp>
              <p:nvSpPr>
                <p:cNvPr id="11297" name="AutoShape 67">
                  <a:extLst>
                    <a:ext uri="{FF2B5EF4-FFF2-40B4-BE49-F238E27FC236}">
                      <a16:creationId xmlns:a16="http://schemas.microsoft.com/office/drawing/2014/main" id="{B3AAF65A-9A4E-441D-B753-CBAC10F26628}"/>
                    </a:ext>
                  </a:extLst>
                </p:cNvPr>
                <p:cNvSpPr>
                  <a:spLocks noChangeArrowheads="1"/>
                </p:cNvSpPr>
                <p:nvPr/>
              </p:nvSpPr>
              <p:spPr bwMode="auto">
                <a:xfrm>
                  <a:off x="5002" y="2017"/>
                  <a:ext cx="91" cy="9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10681 w 21600"/>
                    <a:gd name="T19" fmla="*/ 10681 h 21600"/>
                    <a:gd name="T20" fmla="*/ 21600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stroke="0">
                      <a:moveTo>
                        <a:pt x="21600" y="10800"/>
                      </a:moveTo>
                      <a:cubicBezTo>
                        <a:pt x="21600" y="16764"/>
                        <a:pt x="16764" y="21600"/>
                        <a:pt x="10800" y="21600"/>
                      </a:cubicBezTo>
                      <a:lnTo>
                        <a:pt x="10800" y="10800"/>
                      </a:lnTo>
                      <a:lnTo>
                        <a:pt x="21600" y="10800"/>
                      </a:lnTo>
                      <a:close/>
                    </a:path>
                    <a:path w="21600" h="21600" fill="none">
                      <a:moveTo>
                        <a:pt x="21600" y="10800"/>
                      </a:moveTo>
                      <a:cubicBezTo>
                        <a:pt x="21600" y="16764"/>
                        <a:pt x="16764" y="21600"/>
                        <a:pt x="10800" y="21600"/>
                      </a:cubicBezTo>
                    </a:path>
                  </a:pathLst>
                </a:custGeom>
                <a:noFill/>
                <a:ln w="12600" cap="rnd">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sp>
              <p:nvSpPr>
                <p:cNvPr id="11298" name="AutoShape 68">
                  <a:extLst>
                    <a:ext uri="{FF2B5EF4-FFF2-40B4-BE49-F238E27FC236}">
                      <a16:creationId xmlns:a16="http://schemas.microsoft.com/office/drawing/2014/main" id="{D4420C08-ED54-44A0-A61E-7B6452EC7C26}"/>
                    </a:ext>
                  </a:extLst>
                </p:cNvPr>
                <p:cNvSpPr>
                  <a:spLocks noChangeArrowheads="1"/>
                </p:cNvSpPr>
                <p:nvPr/>
              </p:nvSpPr>
              <p:spPr bwMode="auto">
                <a:xfrm>
                  <a:off x="5003" y="2017"/>
                  <a:ext cx="91" cy="9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0 w 21600"/>
                    <a:gd name="T19" fmla="*/ 10681 h 21600"/>
                    <a:gd name="T20" fmla="*/ 1068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stroke="0">
                      <a:moveTo>
                        <a:pt x="10800" y="21600"/>
                      </a:moveTo>
                      <a:cubicBezTo>
                        <a:pt x="4835" y="21600"/>
                        <a:pt x="0" y="16764"/>
                        <a:pt x="0" y="10800"/>
                      </a:cubicBezTo>
                      <a:lnTo>
                        <a:pt x="10800" y="10800"/>
                      </a:lnTo>
                      <a:lnTo>
                        <a:pt x="10800" y="21600"/>
                      </a:lnTo>
                      <a:close/>
                    </a:path>
                    <a:path w="21600" h="21600" fill="none">
                      <a:moveTo>
                        <a:pt x="10800" y="21600"/>
                      </a:moveTo>
                      <a:cubicBezTo>
                        <a:pt x="4835" y="21600"/>
                        <a:pt x="0" y="16764"/>
                        <a:pt x="0" y="10800"/>
                      </a:cubicBezTo>
                    </a:path>
                  </a:pathLst>
                </a:custGeom>
                <a:noFill/>
                <a:ln w="12600" cap="rnd">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grpSp>
          <p:sp>
            <p:nvSpPr>
              <p:cNvPr id="11295" name="Oval 69">
                <a:extLst>
                  <a:ext uri="{FF2B5EF4-FFF2-40B4-BE49-F238E27FC236}">
                    <a16:creationId xmlns:a16="http://schemas.microsoft.com/office/drawing/2014/main" id="{C92AE6D7-CE10-4EBD-8F05-DE1D50892E8C}"/>
                  </a:ext>
                </a:extLst>
              </p:cNvPr>
              <p:cNvSpPr>
                <a:spLocks noChangeArrowheads="1"/>
              </p:cNvSpPr>
              <p:nvPr/>
            </p:nvSpPr>
            <p:spPr bwMode="auto">
              <a:xfrm>
                <a:off x="4958" y="1973"/>
                <a:ext cx="35" cy="35"/>
              </a:xfrm>
              <a:prstGeom prst="ellipse">
                <a:avLst/>
              </a:prstGeom>
              <a:solidFill>
                <a:srgbClr val="000000"/>
              </a:solidFill>
              <a:ln w="1260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sp>
            <p:nvSpPr>
              <p:cNvPr id="11296" name="Oval 70">
                <a:extLst>
                  <a:ext uri="{FF2B5EF4-FFF2-40B4-BE49-F238E27FC236}">
                    <a16:creationId xmlns:a16="http://schemas.microsoft.com/office/drawing/2014/main" id="{2489C985-D89C-4F73-A2EF-332DC2F75985}"/>
                  </a:ext>
                </a:extLst>
              </p:cNvPr>
              <p:cNvSpPr>
                <a:spLocks noChangeArrowheads="1"/>
              </p:cNvSpPr>
              <p:nvPr/>
            </p:nvSpPr>
            <p:spPr bwMode="auto">
              <a:xfrm>
                <a:off x="5102" y="1973"/>
                <a:ext cx="35" cy="35"/>
              </a:xfrm>
              <a:prstGeom prst="ellipse">
                <a:avLst/>
              </a:prstGeom>
              <a:solidFill>
                <a:srgbClr val="000000"/>
              </a:solidFill>
              <a:ln w="1260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grpSp>
        <p:sp>
          <p:nvSpPr>
            <p:cNvPr id="11289" name="Rectangle 71">
              <a:extLst>
                <a:ext uri="{FF2B5EF4-FFF2-40B4-BE49-F238E27FC236}">
                  <a16:creationId xmlns:a16="http://schemas.microsoft.com/office/drawing/2014/main" id="{FEC77188-4ADA-4D45-A43B-43FD013F5DC1}"/>
                </a:ext>
              </a:extLst>
            </p:cNvPr>
            <p:cNvSpPr>
              <a:spLocks noChangeArrowheads="1"/>
            </p:cNvSpPr>
            <p:nvPr/>
          </p:nvSpPr>
          <p:spPr bwMode="auto">
            <a:xfrm>
              <a:off x="4554" y="1415"/>
              <a:ext cx="339"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160" tIns="46080" rIns="92160" bIns="46080">
              <a:spAutoFit/>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9pPr>
            </a:lstStyle>
            <a:p>
              <a:pPr marL="0" marR="0" lvl="0" indent="0" algn="l" defTabSz="457200" rtl="0" eaLnBrk="0" fontAlgn="base" latinLnBrk="0" hangingPunct="0">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cs typeface="+mn-cs"/>
                </a:rPr>
                <a:t>F1</a:t>
              </a:r>
            </a:p>
          </p:txBody>
        </p:sp>
        <p:sp>
          <p:nvSpPr>
            <p:cNvPr id="11290" name="Rectangle 72">
              <a:extLst>
                <a:ext uri="{FF2B5EF4-FFF2-40B4-BE49-F238E27FC236}">
                  <a16:creationId xmlns:a16="http://schemas.microsoft.com/office/drawing/2014/main" id="{3E5949EF-E8CC-4429-92CF-D4242B2B1A90}"/>
                </a:ext>
              </a:extLst>
            </p:cNvPr>
            <p:cNvSpPr>
              <a:spLocks noChangeArrowheads="1"/>
            </p:cNvSpPr>
            <p:nvPr/>
          </p:nvSpPr>
          <p:spPr bwMode="auto">
            <a:xfrm>
              <a:off x="815" y="1725"/>
              <a:ext cx="339"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160" tIns="46080" rIns="92160" bIns="46080">
              <a:spAutoFit/>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9pPr>
            </a:lstStyle>
            <a:p>
              <a:pPr marL="0" marR="0" lvl="0" indent="0" algn="l" defTabSz="457200" rtl="0" eaLnBrk="0" fontAlgn="base" latinLnBrk="0" hangingPunct="0">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cs typeface="+mn-cs"/>
                </a:rPr>
                <a:t>F1</a:t>
              </a:r>
            </a:p>
          </p:txBody>
        </p:sp>
        <p:sp>
          <p:nvSpPr>
            <p:cNvPr id="11291" name="Rectangle 73">
              <a:extLst>
                <a:ext uri="{FF2B5EF4-FFF2-40B4-BE49-F238E27FC236}">
                  <a16:creationId xmlns:a16="http://schemas.microsoft.com/office/drawing/2014/main" id="{6F79C140-30AE-4A18-BB2E-1D23EE42783D}"/>
                </a:ext>
              </a:extLst>
            </p:cNvPr>
            <p:cNvSpPr>
              <a:spLocks noChangeArrowheads="1"/>
            </p:cNvSpPr>
            <p:nvPr/>
          </p:nvSpPr>
          <p:spPr bwMode="auto">
            <a:xfrm>
              <a:off x="3397" y="3322"/>
              <a:ext cx="339"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160" tIns="46080" rIns="92160" bIns="46080">
              <a:spAutoFit/>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9pPr>
            </a:lstStyle>
            <a:p>
              <a:pPr marL="0" marR="0" lvl="0" indent="0" algn="l" defTabSz="457200" rtl="0" eaLnBrk="0" fontAlgn="base" latinLnBrk="0" hangingPunct="0">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cs typeface="+mn-cs"/>
                </a:rPr>
                <a:t>F1</a:t>
              </a:r>
            </a:p>
          </p:txBody>
        </p:sp>
        <p:sp>
          <p:nvSpPr>
            <p:cNvPr id="11292" name="Rectangle 74">
              <a:extLst>
                <a:ext uri="{FF2B5EF4-FFF2-40B4-BE49-F238E27FC236}">
                  <a16:creationId xmlns:a16="http://schemas.microsoft.com/office/drawing/2014/main" id="{68186DC1-1280-485D-8793-0B42DB741DB4}"/>
                </a:ext>
              </a:extLst>
            </p:cNvPr>
            <p:cNvSpPr>
              <a:spLocks noChangeArrowheads="1"/>
            </p:cNvSpPr>
            <p:nvPr/>
          </p:nvSpPr>
          <p:spPr bwMode="auto">
            <a:xfrm>
              <a:off x="1491" y="3344"/>
              <a:ext cx="339"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160" tIns="46080" rIns="92160" bIns="46080">
              <a:spAutoFit/>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9pPr>
            </a:lstStyle>
            <a:p>
              <a:pPr marL="0" marR="0" lvl="0" indent="0" algn="l" defTabSz="457200" rtl="0" eaLnBrk="0" fontAlgn="base" latinLnBrk="0" hangingPunct="0">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cs typeface="+mn-cs"/>
                </a:rPr>
                <a:t>F1</a:t>
              </a:r>
            </a:p>
          </p:txBody>
        </p:sp>
      </p:grpSp>
      <p:sp>
        <p:nvSpPr>
          <p:cNvPr id="11270" name="Text Box 75">
            <a:extLst>
              <a:ext uri="{FF2B5EF4-FFF2-40B4-BE49-F238E27FC236}">
                <a16:creationId xmlns:a16="http://schemas.microsoft.com/office/drawing/2014/main" id="{B15ED5F4-9866-4AF5-A5C6-7A0607237504}"/>
              </a:ext>
            </a:extLst>
          </p:cNvPr>
          <p:cNvSpPr txBox="1">
            <a:spLocks noChangeArrowheads="1"/>
          </p:cNvSpPr>
          <p:nvPr/>
        </p:nvSpPr>
        <p:spPr bwMode="auto">
          <a:xfrm>
            <a:off x="2844800" y="6392863"/>
            <a:ext cx="3392488" cy="274637"/>
          </a:xfrm>
          <a:prstGeom prst="rect">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lstStyle>
            <a:lvl1pPr marL="342900" indent="-334963">
              <a:buClr>
                <a:srgbClr val="000000"/>
              </a:buClr>
              <a:buSzPct val="100000"/>
              <a:buFont typeface="Times New Roman" panose="02020603050405020304" pitchFamily="18"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chemeClr val="bg1"/>
                </a:solidFill>
                <a:latin typeface="Times New Roman" panose="02020603050405020304" pitchFamily="18" charset="0"/>
                <a:ea typeface="Microsoft YaHei" panose="020B0503020204020204" pitchFamily="34" charset="-122"/>
              </a:defRPr>
            </a:lvl1pPr>
            <a:lvl2pPr>
              <a:buClr>
                <a:srgbClr val="000000"/>
              </a:buClr>
              <a:buSzPct val="100000"/>
              <a:buFont typeface="Times New Roman" panose="02020603050405020304" pitchFamily="18"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chemeClr val="bg1"/>
                </a:solidFill>
                <a:latin typeface="Times New Roman" panose="02020603050405020304" pitchFamily="18" charset="0"/>
                <a:ea typeface="Microsoft YaHei" panose="020B0503020204020204" pitchFamily="34" charset="-122"/>
              </a:defRPr>
            </a:lvl2pPr>
            <a:lvl3pPr>
              <a:buClr>
                <a:srgbClr val="000000"/>
              </a:buClr>
              <a:buSzPct val="100000"/>
              <a:buFont typeface="Times New Roman" panose="02020603050405020304" pitchFamily="18"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chemeClr val="bg1"/>
                </a:solidFill>
                <a:latin typeface="Times New Roman" panose="02020603050405020304" pitchFamily="18" charset="0"/>
                <a:ea typeface="Microsoft YaHei" panose="020B0503020204020204" pitchFamily="34" charset="-122"/>
              </a:defRPr>
            </a:lvl3pPr>
            <a:lvl4pPr>
              <a:buClr>
                <a:srgbClr val="000000"/>
              </a:buClr>
              <a:buSzPct val="100000"/>
              <a:buFont typeface="Times New Roman" panose="02020603050405020304" pitchFamily="18"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chemeClr val="bg1"/>
                </a:solidFill>
                <a:latin typeface="Times New Roman" panose="02020603050405020304" pitchFamily="18" charset="0"/>
                <a:ea typeface="Microsoft YaHei" panose="020B0503020204020204" pitchFamily="34" charset="-122"/>
              </a:defRPr>
            </a:lvl4pPr>
            <a:lvl5pPr>
              <a:buClr>
                <a:srgbClr val="000000"/>
              </a:buClr>
              <a:buSzPct val="100000"/>
              <a:buFont typeface="Times New Roman" panose="02020603050405020304" pitchFamily="18"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chemeClr val="bg1"/>
                </a:solidFill>
                <a:latin typeface="Times New Roman" panose="02020603050405020304" pitchFamily="18"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chemeClr val="bg1"/>
                </a:solidFill>
                <a:latin typeface="Times New Roman" panose="02020603050405020304" pitchFamily="18"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chemeClr val="bg1"/>
                </a:solidFill>
                <a:latin typeface="Times New Roman" panose="02020603050405020304" pitchFamily="18"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chemeClr val="bg1"/>
                </a:solidFill>
                <a:latin typeface="Times New Roman" panose="02020603050405020304" pitchFamily="18"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chemeClr val="bg1"/>
                </a:solidFill>
                <a:latin typeface="Times New Roman" panose="02020603050405020304" pitchFamily="18" charset="0"/>
                <a:ea typeface="Microsoft YaHei" panose="020B0503020204020204" pitchFamily="34" charset="-122"/>
              </a:defRPr>
            </a:lvl9pPr>
          </a:lstStyle>
          <a:p>
            <a:pPr marL="342900" marR="0" lvl="0" indent="-334963" algn="ctr" defTabSz="457200" rtl="0" eaLnBrk="0" fontAlgn="base" latinLnBrk="0" hangingPunct="0">
              <a:lnSpc>
                <a:spcPct val="100000"/>
              </a:lnSpc>
              <a:spcBef>
                <a:spcPts val="800"/>
              </a:spcBef>
              <a:spcAft>
                <a:spcPct val="0"/>
              </a:spcAft>
              <a:buClrTx/>
              <a:buSzPct val="100000"/>
              <a:buFontTx/>
              <a:buNone/>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r>
              <a:rPr kumimoji="0" lang="en-US" altLang="en-US" sz="1500" b="0"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cs typeface="+mn-cs"/>
              </a:rPr>
              <a:t>Rev 3.1  12 Jan 2019  © G.Harrison</a:t>
            </a:r>
          </a:p>
          <a:p>
            <a:pPr marL="342900" marR="0" lvl="0" indent="-334963" algn="ctr" defTabSz="457200" rtl="0" eaLnBrk="0" fontAlgn="base" latinLnBrk="0" hangingPunct="0">
              <a:lnSpc>
                <a:spcPct val="100000"/>
              </a:lnSpc>
              <a:spcBef>
                <a:spcPts val="800"/>
              </a:spcBef>
              <a:spcAft>
                <a:spcPct val="0"/>
              </a:spcAft>
              <a:buClrTx/>
              <a:buSzPct val="100000"/>
              <a:buFontTx/>
              <a:buNone/>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endParaRPr kumimoji="0" lang="en-US" altLang="en-US" sz="1500" b="0"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cs typeface="+mn-cs"/>
            </a:endParaRPr>
          </a:p>
        </p:txBody>
      </p:sp>
    </p:spTree>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56485" name="Group 5"/>
          <p:cNvGrpSpPr>
            <a:grpSpLocks/>
          </p:cNvGrpSpPr>
          <p:nvPr/>
        </p:nvGrpSpPr>
        <p:grpSpPr bwMode="auto">
          <a:xfrm>
            <a:off x="0" y="0"/>
            <a:ext cx="9144000" cy="6858000"/>
            <a:chOff x="1412" y="716"/>
            <a:chExt cx="3755" cy="3007"/>
          </a:xfrm>
        </p:grpSpPr>
        <p:pic>
          <p:nvPicPr>
            <p:cNvPr id="155648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2" y="716"/>
              <a:ext cx="3756" cy="3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56487" name="Text Box 7"/>
            <p:cNvSpPr txBox="1">
              <a:spLocks noChangeArrowheads="1"/>
            </p:cNvSpPr>
            <p:nvPr/>
          </p:nvSpPr>
          <p:spPr bwMode="auto">
            <a:xfrm>
              <a:off x="1412" y="716"/>
              <a:ext cx="3756" cy="30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52028720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21975F19-B833-4FDC-8DB0-290C90E1BA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8306"/>
            <a:ext cx="9144000" cy="6581387"/>
          </a:xfrm>
          <a:prstGeom prst="rect">
            <a:avLst/>
          </a:prstGeom>
        </p:spPr>
      </p:pic>
    </p:spTree>
    <p:extLst>
      <p:ext uri="{BB962C8B-B14F-4D97-AF65-F5344CB8AC3E}">
        <p14:creationId xmlns:p14="http://schemas.microsoft.com/office/powerpoint/2010/main" val="3266354643"/>
      </p:ext>
    </p:extLst>
  </p:cSld>
  <p:clrMapOvr>
    <a:masterClrMapping/>
  </p:clrMapOvr>
  <p:transition>
    <p:fade thruBlk="1"/>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0450" name="Rectangle 2"/>
          <p:cNvSpPr>
            <a:spLocks noGrp="1" noChangeArrowheads="1"/>
          </p:cNvSpPr>
          <p:nvPr>
            <p:ph type="title"/>
          </p:nvPr>
        </p:nvSpPr>
        <p:spPr/>
        <p:txBody>
          <a:bodyPr/>
          <a:lstStyle/>
          <a:p>
            <a:r>
              <a:rPr lang="en-US" dirty="0"/>
              <a:t>Download Radio-Communications Chapter</a:t>
            </a:r>
          </a:p>
        </p:txBody>
      </p:sp>
      <p:sp>
        <p:nvSpPr>
          <p:cNvPr id="1640451" name="Rectangle 3"/>
          <p:cNvSpPr>
            <a:spLocks noGrp="1" noChangeArrowheads="1"/>
          </p:cNvSpPr>
          <p:nvPr>
            <p:ph sz="half" idx="1"/>
          </p:nvPr>
        </p:nvSpPr>
        <p:spPr>
          <a:xfrm>
            <a:off x="495300" y="1905000"/>
            <a:ext cx="8039100" cy="1371600"/>
          </a:xfrm>
        </p:spPr>
        <p:txBody>
          <a:bodyPr>
            <a:normAutofit fontScale="77500" lnSpcReduction="20000"/>
          </a:bodyPr>
          <a:lstStyle/>
          <a:p>
            <a:pPr marL="0" indent="0">
              <a:lnSpc>
                <a:spcPct val="100000"/>
              </a:lnSpc>
              <a:buNone/>
            </a:pPr>
            <a:r>
              <a:rPr lang="en-US" sz="4400" b="1" dirty="0">
                <a:solidFill>
                  <a:schemeClr val="accent4">
                    <a:lumMod val="20000"/>
                    <a:lumOff val="80000"/>
                  </a:schemeClr>
                </a:solidFill>
              </a:rPr>
              <a:t>http://archive.asrc.net/ASRC-Training/1977-01-00-Radio-Communications.pdf</a:t>
            </a:r>
            <a:endParaRPr lang="en-US" sz="4400" b="1" dirty="0"/>
          </a:p>
        </p:txBody>
      </p:sp>
      <p:pic>
        <p:nvPicPr>
          <p:cNvPr id="3" name="Picture 2">
            <a:extLst>
              <a:ext uri="{FF2B5EF4-FFF2-40B4-BE49-F238E27FC236}">
                <a16:creationId xmlns:a16="http://schemas.microsoft.com/office/drawing/2014/main" id="{D819FBBC-D987-46B3-B22E-1E2C88B9328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253740" y="3581400"/>
            <a:ext cx="3147060" cy="3147060"/>
          </a:xfrm>
          <a:prstGeom prst="rect">
            <a:avLst/>
          </a:prstGeom>
          <a:solidFill>
            <a:schemeClr val="bg1"/>
          </a:solidFill>
        </p:spPr>
      </p:pic>
    </p:spTree>
    <p:extLst>
      <p:ext uri="{BB962C8B-B14F-4D97-AF65-F5344CB8AC3E}">
        <p14:creationId xmlns:p14="http://schemas.microsoft.com/office/powerpoint/2010/main" val="2962318335"/>
      </p:ext>
    </p:extLst>
  </p:cSld>
  <p:clrMapOvr>
    <a:masterClrMapping/>
  </p:clrMapOvr>
  <p:transition>
    <p:fade thruBlk="1"/>
  </p:transition>
</p:sld>
</file>

<file path=ppt/slides/slide1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 name="Footer Placeholder 3">
            <a:extLst>
              <a:ext uri="{FF2B5EF4-FFF2-40B4-BE49-F238E27FC236}">
                <a16:creationId xmlns:a16="http://schemas.microsoft.com/office/drawing/2014/main" id="{83DFBB45-F0F9-4EC9-A207-7DE0054788ED}"/>
              </a:ext>
            </a:extLst>
          </p:cNvPr>
          <p:cNvSpPr>
            <a:spLocks noGrp="1"/>
          </p:cNvSpPr>
          <p:nvPr>
            <p:ph type="ftr" sz="quarter" idx="11"/>
          </p:nvPr>
        </p:nvSpPr>
        <p:spPr/>
        <p:txBody>
          <a:bodyPr/>
          <a:lstStyle/>
          <a:p>
            <a:pPr marL="0" marR="0" lvl="0" indent="0" algn="ctr" defTabSz="457200" rtl="0" eaLnBrk="0" fontAlgn="base" latinLnBrk="0" hangingPunct="0">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altLang="en-US" sz="1400" b="0" i="0" u="none" strike="noStrike" kern="1200" cap="none" spc="0" normalizeH="0" baseline="0" noProof="0">
                <a:ln>
                  <a:noFill/>
                </a:ln>
                <a:solidFill>
                  <a:srgbClr val="000000"/>
                </a:solidFill>
                <a:effectLst/>
                <a:uLnTx/>
                <a:uFillTx/>
                <a:latin typeface="Arial"/>
                <a:ea typeface="Microsoft YaHei" panose="020B0503020204020204" pitchFamily="34" charset="-122"/>
                <a:cs typeface="Segoe UI" panose="020B0502040204020203" pitchFamily="34" charset="0"/>
              </a:rPr>
              <a:t>Rev 2.0  10JAN03  (C) G.Harrison</a:t>
            </a:r>
          </a:p>
        </p:txBody>
      </p:sp>
      <p:sp>
        <p:nvSpPr>
          <p:cNvPr id="90" name="Slide Number Placeholder 4">
            <a:extLst>
              <a:ext uri="{FF2B5EF4-FFF2-40B4-BE49-F238E27FC236}">
                <a16:creationId xmlns:a16="http://schemas.microsoft.com/office/drawing/2014/main" id="{475E7EEA-DD98-4765-A281-4F7FCAD1DC3D}"/>
              </a:ext>
            </a:extLst>
          </p:cNvPr>
          <p:cNvSpPr>
            <a:spLocks noGrp="1"/>
          </p:cNvSpPr>
          <p:nvPr>
            <p:ph type="sldNum" sz="quarter" idx="12"/>
          </p:nvPr>
        </p:nvSpPr>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9pPr>
          </a:lstStyle>
          <a:p>
            <a:pPr marL="0" marR="0" lvl="0" indent="0" algn="r" defTabSz="457200" rtl="0" eaLnBrk="0" fontAlgn="base" latinLnBrk="0" hangingPunct="0">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9B0E289D-5422-4980-A52E-5965708DB868}"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icrosoft YaHei" panose="020B0503020204020204" pitchFamily="34" charset="-122"/>
                <a:cs typeface="Segoe UI" panose="020B0502040204020203" pitchFamily="34" charset="0"/>
              </a:rPr>
              <a:pPr marL="0" marR="0" lvl="0" indent="0" algn="r" defTabSz="457200" rtl="0" eaLnBrk="0" fontAlgn="base" latinLnBrk="0" hangingPunct="0">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129</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cs typeface="Segoe UI" panose="020B0502040204020203" pitchFamily="34" charset="0"/>
            </a:endParaRPr>
          </a:p>
        </p:txBody>
      </p:sp>
      <p:sp>
        <p:nvSpPr>
          <p:cNvPr id="27652" name="Rectangle 1">
            <a:extLst>
              <a:ext uri="{FF2B5EF4-FFF2-40B4-BE49-F238E27FC236}">
                <a16:creationId xmlns:a16="http://schemas.microsoft.com/office/drawing/2014/main" id="{0323B215-1303-464B-B84C-AC9FFC87F6CF}"/>
              </a:ext>
            </a:extLst>
          </p:cNvPr>
          <p:cNvSpPr>
            <a:spLocks noGrp="1" noChangeArrowheads="1"/>
          </p:cNvSpPr>
          <p:nvPr>
            <p:ph type="title"/>
          </p:nvPr>
        </p:nvSpPr>
        <p:spPr>
          <a:xfrm>
            <a:off x="685800" y="609600"/>
            <a:ext cx="7772400" cy="1143000"/>
          </a:xfrm>
        </p:spPr>
        <p:txBody>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t>AUTOMATIC REPEATER</a:t>
            </a:r>
            <a:br>
              <a:rPr lang="en-US" altLang="en-US"/>
            </a:br>
            <a:r>
              <a:rPr lang="en-US" altLang="en-US"/>
              <a:t>(1-WAY DUPLEX RELAY)</a:t>
            </a:r>
          </a:p>
        </p:txBody>
      </p:sp>
      <p:grpSp>
        <p:nvGrpSpPr>
          <p:cNvPr id="27653" name="Group 2">
            <a:extLst>
              <a:ext uri="{FF2B5EF4-FFF2-40B4-BE49-F238E27FC236}">
                <a16:creationId xmlns:a16="http://schemas.microsoft.com/office/drawing/2014/main" id="{30875572-840E-4D2E-A7CE-56DFC9C3A3B8}"/>
              </a:ext>
            </a:extLst>
          </p:cNvPr>
          <p:cNvGrpSpPr>
            <a:grpSpLocks/>
          </p:cNvGrpSpPr>
          <p:nvPr/>
        </p:nvGrpSpPr>
        <p:grpSpPr bwMode="auto">
          <a:xfrm>
            <a:off x="469900" y="2155825"/>
            <a:ext cx="8120063" cy="5684838"/>
            <a:chOff x="296" y="1358"/>
            <a:chExt cx="5115" cy="3581"/>
          </a:xfrm>
        </p:grpSpPr>
        <p:grpSp>
          <p:nvGrpSpPr>
            <p:cNvPr id="27656" name="Group 3">
              <a:extLst>
                <a:ext uri="{FF2B5EF4-FFF2-40B4-BE49-F238E27FC236}">
                  <a16:creationId xmlns:a16="http://schemas.microsoft.com/office/drawing/2014/main" id="{BF377799-06D1-44D9-B9BB-07BB8DEE81EB}"/>
                </a:ext>
              </a:extLst>
            </p:cNvPr>
            <p:cNvGrpSpPr>
              <a:grpSpLocks/>
            </p:cNvGrpSpPr>
            <p:nvPr/>
          </p:nvGrpSpPr>
          <p:grpSpPr bwMode="auto">
            <a:xfrm>
              <a:off x="392" y="2360"/>
              <a:ext cx="5019" cy="1371"/>
              <a:chOff x="392" y="2360"/>
              <a:chExt cx="5019" cy="1371"/>
            </a:xfrm>
          </p:grpSpPr>
          <p:grpSp>
            <p:nvGrpSpPr>
              <p:cNvPr id="27720" name="Group 4">
                <a:extLst>
                  <a:ext uri="{FF2B5EF4-FFF2-40B4-BE49-F238E27FC236}">
                    <a16:creationId xmlns:a16="http://schemas.microsoft.com/office/drawing/2014/main" id="{4DB1EC7A-5B84-4610-A59E-212083C447A2}"/>
                  </a:ext>
                </a:extLst>
              </p:cNvPr>
              <p:cNvGrpSpPr>
                <a:grpSpLocks/>
              </p:cNvGrpSpPr>
              <p:nvPr/>
            </p:nvGrpSpPr>
            <p:grpSpPr bwMode="auto">
              <a:xfrm>
                <a:off x="4760" y="2984"/>
                <a:ext cx="123" cy="603"/>
                <a:chOff x="4760" y="2984"/>
                <a:chExt cx="123" cy="603"/>
              </a:xfrm>
            </p:grpSpPr>
            <p:sp>
              <p:nvSpPr>
                <p:cNvPr id="27736" name="Rectangle 5">
                  <a:extLst>
                    <a:ext uri="{FF2B5EF4-FFF2-40B4-BE49-F238E27FC236}">
                      <a16:creationId xmlns:a16="http://schemas.microsoft.com/office/drawing/2014/main" id="{98A4244E-C575-42ED-847C-F288CA653961}"/>
                    </a:ext>
                  </a:extLst>
                </p:cNvPr>
                <p:cNvSpPr>
                  <a:spLocks noChangeArrowheads="1"/>
                </p:cNvSpPr>
                <p:nvPr/>
              </p:nvSpPr>
              <p:spPr bwMode="auto">
                <a:xfrm>
                  <a:off x="4760" y="3204"/>
                  <a:ext cx="123" cy="383"/>
                </a:xfrm>
                <a:prstGeom prst="rect">
                  <a:avLst/>
                </a:prstGeom>
                <a:noFill/>
                <a:ln w="255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sp>
              <p:nvSpPr>
                <p:cNvPr id="27737" name="Rectangle 6">
                  <a:extLst>
                    <a:ext uri="{FF2B5EF4-FFF2-40B4-BE49-F238E27FC236}">
                      <a16:creationId xmlns:a16="http://schemas.microsoft.com/office/drawing/2014/main" id="{9100CCBE-6B17-4482-B37E-511498592AF1}"/>
                    </a:ext>
                  </a:extLst>
                </p:cNvPr>
                <p:cNvSpPr>
                  <a:spLocks noChangeArrowheads="1"/>
                </p:cNvSpPr>
                <p:nvPr/>
              </p:nvSpPr>
              <p:spPr bwMode="auto">
                <a:xfrm>
                  <a:off x="4792" y="2984"/>
                  <a:ext cx="0" cy="199"/>
                </a:xfrm>
                <a:prstGeom prst="rect">
                  <a:avLst/>
                </a:prstGeom>
                <a:noFill/>
                <a:ln w="255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grpSp>
          <p:grpSp>
            <p:nvGrpSpPr>
              <p:cNvPr id="27721" name="Group 7">
                <a:extLst>
                  <a:ext uri="{FF2B5EF4-FFF2-40B4-BE49-F238E27FC236}">
                    <a16:creationId xmlns:a16="http://schemas.microsoft.com/office/drawing/2014/main" id="{2821D8FD-5584-445E-9B73-F8D8A91754CA}"/>
                  </a:ext>
                </a:extLst>
              </p:cNvPr>
              <p:cNvGrpSpPr>
                <a:grpSpLocks/>
              </p:cNvGrpSpPr>
              <p:nvPr/>
            </p:nvGrpSpPr>
            <p:grpSpPr bwMode="auto">
              <a:xfrm>
                <a:off x="5288" y="2360"/>
                <a:ext cx="123" cy="603"/>
                <a:chOff x="5288" y="2360"/>
                <a:chExt cx="123" cy="603"/>
              </a:xfrm>
            </p:grpSpPr>
            <p:sp>
              <p:nvSpPr>
                <p:cNvPr id="27734" name="Rectangle 8">
                  <a:extLst>
                    <a:ext uri="{FF2B5EF4-FFF2-40B4-BE49-F238E27FC236}">
                      <a16:creationId xmlns:a16="http://schemas.microsoft.com/office/drawing/2014/main" id="{1806B97F-B79A-476C-BFFD-F478F1AD09B0}"/>
                    </a:ext>
                  </a:extLst>
                </p:cNvPr>
                <p:cNvSpPr>
                  <a:spLocks noChangeArrowheads="1"/>
                </p:cNvSpPr>
                <p:nvPr/>
              </p:nvSpPr>
              <p:spPr bwMode="auto">
                <a:xfrm>
                  <a:off x="5288" y="2580"/>
                  <a:ext cx="123" cy="383"/>
                </a:xfrm>
                <a:prstGeom prst="rect">
                  <a:avLst/>
                </a:prstGeom>
                <a:noFill/>
                <a:ln w="255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sp>
              <p:nvSpPr>
                <p:cNvPr id="27735" name="Rectangle 9">
                  <a:extLst>
                    <a:ext uri="{FF2B5EF4-FFF2-40B4-BE49-F238E27FC236}">
                      <a16:creationId xmlns:a16="http://schemas.microsoft.com/office/drawing/2014/main" id="{C78A8603-0633-413E-927C-E83B506CD362}"/>
                    </a:ext>
                  </a:extLst>
                </p:cNvPr>
                <p:cNvSpPr>
                  <a:spLocks noChangeArrowheads="1"/>
                </p:cNvSpPr>
                <p:nvPr/>
              </p:nvSpPr>
              <p:spPr bwMode="auto">
                <a:xfrm>
                  <a:off x="5320" y="2360"/>
                  <a:ext cx="0" cy="199"/>
                </a:xfrm>
                <a:prstGeom prst="rect">
                  <a:avLst/>
                </a:prstGeom>
                <a:noFill/>
                <a:ln w="255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grpSp>
          <p:grpSp>
            <p:nvGrpSpPr>
              <p:cNvPr id="27722" name="Group 10">
                <a:extLst>
                  <a:ext uri="{FF2B5EF4-FFF2-40B4-BE49-F238E27FC236}">
                    <a16:creationId xmlns:a16="http://schemas.microsoft.com/office/drawing/2014/main" id="{817D6C87-922A-4F64-B4B7-37CEA5D93B1C}"/>
                  </a:ext>
                </a:extLst>
              </p:cNvPr>
              <p:cNvGrpSpPr>
                <a:grpSpLocks/>
              </p:cNvGrpSpPr>
              <p:nvPr/>
            </p:nvGrpSpPr>
            <p:grpSpPr bwMode="auto">
              <a:xfrm>
                <a:off x="4040" y="3128"/>
                <a:ext cx="123" cy="603"/>
                <a:chOff x="4040" y="3128"/>
                <a:chExt cx="123" cy="603"/>
              </a:xfrm>
            </p:grpSpPr>
            <p:sp>
              <p:nvSpPr>
                <p:cNvPr id="27732" name="Rectangle 11">
                  <a:extLst>
                    <a:ext uri="{FF2B5EF4-FFF2-40B4-BE49-F238E27FC236}">
                      <a16:creationId xmlns:a16="http://schemas.microsoft.com/office/drawing/2014/main" id="{F74D8004-2E55-42DB-A4C2-9315797CAD0D}"/>
                    </a:ext>
                  </a:extLst>
                </p:cNvPr>
                <p:cNvSpPr>
                  <a:spLocks noChangeArrowheads="1"/>
                </p:cNvSpPr>
                <p:nvPr/>
              </p:nvSpPr>
              <p:spPr bwMode="auto">
                <a:xfrm>
                  <a:off x="4040" y="3348"/>
                  <a:ext cx="123" cy="383"/>
                </a:xfrm>
                <a:prstGeom prst="rect">
                  <a:avLst/>
                </a:prstGeom>
                <a:noFill/>
                <a:ln w="255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sp>
              <p:nvSpPr>
                <p:cNvPr id="27733" name="Rectangle 12">
                  <a:extLst>
                    <a:ext uri="{FF2B5EF4-FFF2-40B4-BE49-F238E27FC236}">
                      <a16:creationId xmlns:a16="http://schemas.microsoft.com/office/drawing/2014/main" id="{4568979D-1323-4536-B50D-E7F58CBA58DB}"/>
                    </a:ext>
                  </a:extLst>
                </p:cNvPr>
                <p:cNvSpPr>
                  <a:spLocks noChangeArrowheads="1"/>
                </p:cNvSpPr>
                <p:nvPr/>
              </p:nvSpPr>
              <p:spPr bwMode="auto">
                <a:xfrm>
                  <a:off x="4072" y="3128"/>
                  <a:ext cx="0" cy="199"/>
                </a:xfrm>
                <a:prstGeom prst="rect">
                  <a:avLst/>
                </a:prstGeom>
                <a:noFill/>
                <a:ln w="255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grpSp>
          <p:grpSp>
            <p:nvGrpSpPr>
              <p:cNvPr id="27723" name="Group 13">
                <a:extLst>
                  <a:ext uri="{FF2B5EF4-FFF2-40B4-BE49-F238E27FC236}">
                    <a16:creationId xmlns:a16="http://schemas.microsoft.com/office/drawing/2014/main" id="{C113812A-563A-444D-8C9E-7EE327F075EF}"/>
                  </a:ext>
                </a:extLst>
              </p:cNvPr>
              <p:cNvGrpSpPr>
                <a:grpSpLocks/>
              </p:cNvGrpSpPr>
              <p:nvPr/>
            </p:nvGrpSpPr>
            <p:grpSpPr bwMode="auto">
              <a:xfrm>
                <a:off x="392" y="2408"/>
                <a:ext cx="411" cy="603"/>
                <a:chOff x="392" y="2408"/>
                <a:chExt cx="411" cy="603"/>
              </a:xfrm>
            </p:grpSpPr>
            <p:sp>
              <p:nvSpPr>
                <p:cNvPr id="27730" name="Rectangle 14">
                  <a:extLst>
                    <a:ext uri="{FF2B5EF4-FFF2-40B4-BE49-F238E27FC236}">
                      <a16:creationId xmlns:a16="http://schemas.microsoft.com/office/drawing/2014/main" id="{8E9D049C-7130-4DAB-B7C2-EE8E962FC8E8}"/>
                    </a:ext>
                  </a:extLst>
                </p:cNvPr>
                <p:cNvSpPr>
                  <a:spLocks noChangeArrowheads="1"/>
                </p:cNvSpPr>
                <p:nvPr/>
              </p:nvSpPr>
              <p:spPr bwMode="auto">
                <a:xfrm>
                  <a:off x="392" y="2628"/>
                  <a:ext cx="411" cy="383"/>
                </a:xfrm>
                <a:prstGeom prst="rect">
                  <a:avLst/>
                </a:prstGeom>
                <a:noFill/>
                <a:ln w="255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sp>
              <p:nvSpPr>
                <p:cNvPr id="27731" name="Rectangle 15">
                  <a:extLst>
                    <a:ext uri="{FF2B5EF4-FFF2-40B4-BE49-F238E27FC236}">
                      <a16:creationId xmlns:a16="http://schemas.microsoft.com/office/drawing/2014/main" id="{D07C284B-EB8B-4597-80EF-025C9394FB9E}"/>
                    </a:ext>
                  </a:extLst>
                </p:cNvPr>
                <p:cNvSpPr>
                  <a:spLocks noChangeArrowheads="1"/>
                </p:cNvSpPr>
                <p:nvPr/>
              </p:nvSpPr>
              <p:spPr bwMode="auto">
                <a:xfrm>
                  <a:off x="488" y="2408"/>
                  <a:ext cx="27" cy="199"/>
                </a:xfrm>
                <a:prstGeom prst="rect">
                  <a:avLst/>
                </a:prstGeom>
                <a:noFill/>
                <a:ln w="255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grpSp>
          <p:grpSp>
            <p:nvGrpSpPr>
              <p:cNvPr id="27724" name="Group 16">
                <a:extLst>
                  <a:ext uri="{FF2B5EF4-FFF2-40B4-BE49-F238E27FC236}">
                    <a16:creationId xmlns:a16="http://schemas.microsoft.com/office/drawing/2014/main" id="{BB2E0C17-D024-46B3-9CEE-28C257FF203C}"/>
                  </a:ext>
                </a:extLst>
              </p:cNvPr>
              <p:cNvGrpSpPr>
                <a:grpSpLocks/>
              </p:cNvGrpSpPr>
              <p:nvPr/>
            </p:nvGrpSpPr>
            <p:grpSpPr bwMode="auto">
              <a:xfrm>
                <a:off x="1784" y="3128"/>
                <a:ext cx="123" cy="603"/>
                <a:chOff x="1784" y="3128"/>
                <a:chExt cx="123" cy="603"/>
              </a:xfrm>
            </p:grpSpPr>
            <p:sp>
              <p:nvSpPr>
                <p:cNvPr id="27728" name="Rectangle 17">
                  <a:extLst>
                    <a:ext uri="{FF2B5EF4-FFF2-40B4-BE49-F238E27FC236}">
                      <a16:creationId xmlns:a16="http://schemas.microsoft.com/office/drawing/2014/main" id="{D1AB1435-DD60-4E9F-8BD1-8AB1C86FF6DE}"/>
                    </a:ext>
                  </a:extLst>
                </p:cNvPr>
                <p:cNvSpPr>
                  <a:spLocks noChangeArrowheads="1"/>
                </p:cNvSpPr>
                <p:nvPr/>
              </p:nvSpPr>
              <p:spPr bwMode="auto">
                <a:xfrm>
                  <a:off x="1784" y="3348"/>
                  <a:ext cx="123" cy="383"/>
                </a:xfrm>
                <a:prstGeom prst="rect">
                  <a:avLst/>
                </a:prstGeom>
                <a:noFill/>
                <a:ln w="255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sp>
              <p:nvSpPr>
                <p:cNvPr id="27729" name="Rectangle 18">
                  <a:extLst>
                    <a:ext uri="{FF2B5EF4-FFF2-40B4-BE49-F238E27FC236}">
                      <a16:creationId xmlns:a16="http://schemas.microsoft.com/office/drawing/2014/main" id="{610EEAE6-8949-472E-A725-C3B8C0DCF3D4}"/>
                    </a:ext>
                  </a:extLst>
                </p:cNvPr>
                <p:cNvSpPr>
                  <a:spLocks noChangeArrowheads="1"/>
                </p:cNvSpPr>
                <p:nvPr/>
              </p:nvSpPr>
              <p:spPr bwMode="auto">
                <a:xfrm>
                  <a:off x="1816" y="3128"/>
                  <a:ext cx="0" cy="199"/>
                </a:xfrm>
                <a:prstGeom prst="rect">
                  <a:avLst/>
                </a:prstGeom>
                <a:noFill/>
                <a:ln w="255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grpSp>
          <p:grpSp>
            <p:nvGrpSpPr>
              <p:cNvPr id="27725" name="Group 19">
                <a:extLst>
                  <a:ext uri="{FF2B5EF4-FFF2-40B4-BE49-F238E27FC236}">
                    <a16:creationId xmlns:a16="http://schemas.microsoft.com/office/drawing/2014/main" id="{0140B435-BAF0-4C42-8CAA-F014500C5F45}"/>
                  </a:ext>
                </a:extLst>
              </p:cNvPr>
              <p:cNvGrpSpPr>
                <a:grpSpLocks/>
              </p:cNvGrpSpPr>
              <p:nvPr/>
            </p:nvGrpSpPr>
            <p:grpSpPr bwMode="auto">
              <a:xfrm>
                <a:off x="1064" y="3080"/>
                <a:ext cx="123" cy="603"/>
                <a:chOff x="1064" y="3080"/>
                <a:chExt cx="123" cy="603"/>
              </a:xfrm>
            </p:grpSpPr>
            <p:sp>
              <p:nvSpPr>
                <p:cNvPr id="27726" name="Rectangle 20">
                  <a:extLst>
                    <a:ext uri="{FF2B5EF4-FFF2-40B4-BE49-F238E27FC236}">
                      <a16:creationId xmlns:a16="http://schemas.microsoft.com/office/drawing/2014/main" id="{96754489-A7B3-43C0-869E-DE9242BC5A18}"/>
                    </a:ext>
                  </a:extLst>
                </p:cNvPr>
                <p:cNvSpPr>
                  <a:spLocks noChangeArrowheads="1"/>
                </p:cNvSpPr>
                <p:nvPr/>
              </p:nvSpPr>
              <p:spPr bwMode="auto">
                <a:xfrm>
                  <a:off x="1064" y="3300"/>
                  <a:ext cx="123" cy="383"/>
                </a:xfrm>
                <a:prstGeom prst="rect">
                  <a:avLst/>
                </a:prstGeom>
                <a:noFill/>
                <a:ln w="255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sp>
              <p:nvSpPr>
                <p:cNvPr id="27727" name="Rectangle 21">
                  <a:extLst>
                    <a:ext uri="{FF2B5EF4-FFF2-40B4-BE49-F238E27FC236}">
                      <a16:creationId xmlns:a16="http://schemas.microsoft.com/office/drawing/2014/main" id="{BDF10E5F-89CD-4A2E-B662-7267405F8143}"/>
                    </a:ext>
                  </a:extLst>
                </p:cNvPr>
                <p:cNvSpPr>
                  <a:spLocks noChangeArrowheads="1"/>
                </p:cNvSpPr>
                <p:nvPr/>
              </p:nvSpPr>
              <p:spPr bwMode="auto">
                <a:xfrm>
                  <a:off x="1096" y="3080"/>
                  <a:ext cx="0" cy="199"/>
                </a:xfrm>
                <a:prstGeom prst="rect">
                  <a:avLst/>
                </a:prstGeom>
                <a:noFill/>
                <a:ln w="255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grpSp>
        </p:grpSp>
        <p:grpSp>
          <p:nvGrpSpPr>
            <p:cNvPr id="27657" name="Group 22">
              <a:extLst>
                <a:ext uri="{FF2B5EF4-FFF2-40B4-BE49-F238E27FC236}">
                  <a16:creationId xmlns:a16="http://schemas.microsoft.com/office/drawing/2014/main" id="{07528339-E3B8-4CF6-8668-E6A49D638144}"/>
                </a:ext>
              </a:extLst>
            </p:cNvPr>
            <p:cNvGrpSpPr>
              <a:grpSpLocks/>
            </p:cNvGrpSpPr>
            <p:nvPr/>
          </p:nvGrpSpPr>
          <p:grpSpPr bwMode="auto">
            <a:xfrm>
              <a:off x="2112" y="2256"/>
              <a:ext cx="1580" cy="2683"/>
              <a:chOff x="2112" y="2256"/>
              <a:chExt cx="1580" cy="2683"/>
            </a:xfrm>
          </p:grpSpPr>
          <p:sp>
            <p:nvSpPr>
              <p:cNvPr id="27718" name="AutoShape 23">
                <a:extLst>
                  <a:ext uri="{FF2B5EF4-FFF2-40B4-BE49-F238E27FC236}">
                    <a16:creationId xmlns:a16="http://schemas.microsoft.com/office/drawing/2014/main" id="{388B1555-54B3-43E6-967C-C483ED9496F8}"/>
                  </a:ext>
                </a:extLst>
              </p:cNvPr>
              <p:cNvSpPr>
                <a:spLocks noChangeArrowheads="1"/>
              </p:cNvSpPr>
              <p:nvPr/>
            </p:nvSpPr>
            <p:spPr bwMode="auto">
              <a:xfrm rot="10800000">
                <a:off x="2113" y="2257"/>
                <a:ext cx="1579" cy="268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0 w 21600"/>
                  <a:gd name="T19" fmla="*/ 10796 h 21600"/>
                  <a:gd name="T20" fmla="*/ 10793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stroke="0">
                    <a:moveTo>
                      <a:pt x="10800" y="21600"/>
                    </a:moveTo>
                    <a:cubicBezTo>
                      <a:pt x="4835" y="21600"/>
                      <a:pt x="0" y="16764"/>
                      <a:pt x="0" y="10800"/>
                    </a:cubicBezTo>
                    <a:lnTo>
                      <a:pt x="10800" y="10800"/>
                    </a:lnTo>
                    <a:lnTo>
                      <a:pt x="10800" y="21600"/>
                    </a:lnTo>
                    <a:close/>
                  </a:path>
                  <a:path w="21600" h="21600" fill="none">
                    <a:moveTo>
                      <a:pt x="10800" y="21600"/>
                    </a:moveTo>
                    <a:cubicBezTo>
                      <a:pt x="4835" y="21600"/>
                      <a:pt x="0" y="16764"/>
                      <a:pt x="0" y="10800"/>
                    </a:cubicBezTo>
                  </a:path>
                </a:pathLst>
              </a:custGeom>
              <a:noFill/>
              <a:ln w="50760" cap="rnd">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sp>
            <p:nvSpPr>
              <p:cNvPr id="27719" name="AutoShape 24">
                <a:extLst>
                  <a:ext uri="{FF2B5EF4-FFF2-40B4-BE49-F238E27FC236}">
                    <a16:creationId xmlns:a16="http://schemas.microsoft.com/office/drawing/2014/main" id="{6DFBBA6A-13AC-4037-8029-0C04C477F96B}"/>
                  </a:ext>
                </a:extLst>
              </p:cNvPr>
              <p:cNvSpPr>
                <a:spLocks noChangeArrowheads="1"/>
              </p:cNvSpPr>
              <p:nvPr/>
            </p:nvSpPr>
            <p:spPr bwMode="auto">
              <a:xfrm rot="10800000">
                <a:off x="2112" y="2257"/>
                <a:ext cx="1579" cy="268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10793 w 21600"/>
                  <a:gd name="T19" fmla="*/ 10796 h 21600"/>
                  <a:gd name="T20" fmla="*/ 21600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stroke="0">
                    <a:moveTo>
                      <a:pt x="21600" y="10800"/>
                    </a:moveTo>
                    <a:cubicBezTo>
                      <a:pt x="21600" y="16764"/>
                      <a:pt x="16764" y="21600"/>
                      <a:pt x="10800" y="21600"/>
                    </a:cubicBezTo>
                    <a:lnTo>
                      <a:pt x="10800" y="10800"/>
                    </a:lnTo>
                    <a:lnTo>
                      <a:pt x="21600" y="10800"/>
                    </a:lnTo>
                    <a:close/>
                  </a:path>
                  <a:path w="21600" h="21600" fill="none">
                    <a:moveTo>
                      <a:pt x="21600" y="10800"/>
                    </a:moveTo>
                    <a:cubicBezTo>
                      <a:pt x="21600" y="16764"/>
                      <a:pt x="16764" y="21600"/>
                      <a:pt x="10800" y="21600"/>
                    </a:cubicBezTo>
                  </a:path>
                </a:pathLst>
              </a:custGeom>
              <a:noFill/>
              <a:ln w="50760" cap="rnd">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grpSp>
        <p:grpSp>
          <p:nvGrpSpPr>
            <p:cNvPr id="27658" name="Group 25">
              <a:extLst>
                <a:ext uri="{FF2B5EF4-FFF2-40B4-BE49-F238E27FC236}">
                  <a16:creationId xmlns:a16="http://schemas.microsoft.com/office/drawing/2014/main" id="{14CAD819-371F-4DB9-8146-DA2AE3C985B1}"/>
                </a:ext>
              </a:extLst>
            </p:cNvPr>
            <p:cNvGrpSpPr>
              <a:grpSpLocks/>
            </p:cNvGrpSpPr>
            <p:nvPr/>
          </p:nvGrpSpPr>
          <p:grpSpPr bwMode="auto">
            <a:xfrm>
              <a:off x="296" y="2072"/>
              <a:ext cx="267" cy="219"/>
              <a:chOff x="296" y="2072"/>
              <a:chExt cx="267" cy="219"/>
            </a:xfrm>
          </p:grpSpPr>
          <p:sp>
            <p:nvSpPr>
              <p:cNvPr id="27712" name="Oval 26">
                <a:extLst>
                  <a:ext uri="{FF2B5EF4-FFF2-40B4-BE49-F238E27FC236}">
                    <a16:creationId xmlns:a16="http://schemas.microsoft.com/office/drawing/2014/main" id="{2F25F26E-406D-4FCA-A9D3-39EF89464380}"/>
                  </a:ext>
                </a:extLst>
              </p:cNvPr>
              <p:cNvSpPr>
                <a:spLocks noChangeArrowheads="1"/>
              </p:cNvSpPr>
              <p:nvPr/>
            </p:nvSpPr>
            <p:spPr bwMode="auto">
              <a:xfrm>
                <a:off x="296" y="2072"/>
                <a:ext cx="267" cy="219"/>
              </a:xfrm>
              <a:prstGeom prst="ellipse">
                <a:avLst/>
              </a:prstGeom>
              <a:noFill/>
              <a:ln w="255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grpSp>
            <p:nvGrpSpPr>
              <p:cNvPr id="27713" name="Group 27">
                <a:extLst>
                  <a:ext uri="{FF2B5EF4-FFF2-40B4-BE49-F238E27FC236}">
                    <a16:creationId xmlns:a16="http://schemas.microsoft.com/office/drawing/2014/main" id="{62131321-1315-4D12-9118-1BA04446367B}"/>
                  </a:ext>
                </a:extLst>
              </p:cNvPr>
              <p:cNvGrpSpPr>
                <a:grpSpLocks/>
              </p:cNvGrpSpPr>
              <p:nvPr/>
            </p:nvGrpSpPr>
            <p:grpSpPr bwMode="auto">
              <a:xfrm>
                <a:off x="384" y="2160"/>
                <a:ext cx="92" cy="91"/>
                <a:chOff x="384" y="2160"/>
                <a:chExt cx="92" cy="91"/>
              </a:xfrm>
            </p:grpSpPr>
            <p:sp>
              <p:nvSpPr>
                <p:cNvPr id="27716" name="AutoShape 28">
                  <a:extLst>
                    <a:ext uri="{FF2B5EF4-FFF2-40B4-BE49-F238E27FC236}">
                      <a16:creationId xmlns:a16="http://schemas.microsoft.com/office/drawing/2014/main" id="{01B4FDB1-3DB1-4DF0-85E7-5617739FF9E8}"/>
                    </a:ext>
                  </a:extLst>
                </p:cNvPr>
                <p:cNvSpPr>
                  <a:spLocks noChangeArrowheads="1"/>
                </p:cNvSpPr>
                <p:nvPr/>
              </p:nvSpPr>
              <p:spPr bwMode="auto">
                <a:xfrm>
                  <a:off x="384" y="2160"/>
                  <a:ext cx="91" cy="9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10681 w 21600"/>
                    <a:gd name="T19" fmla="*/ 10681 h 21600"/>
                    <a:gd name="T20" fmla="*/ 21600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stroke="0">
                      <a:moveTo>
                        <a:pt x="21600" y="10800"/>
                      </a:moveTo>
                      <a:cubicBezTo>
                        <a:pt x="21600" y="16764"/>
                        <a:pt x="16764" y="21600"/>
                        <a:pt x="10800" y="21600"/>
                      </a:cubicBezTo>
                      <a:lnTo>
                        <a:pt x="10800" y="10800"/>
                      </a:lnTo>
                      <a:lnTo>
                        <a:pt x="21600" y="10800"/>
                      </a:lnTo>
                      <a:close/>
                    </a:path>
                    <a:path w="21600" h="21600" fill="none">
                      <a:moveTo>
                        <a:pt x="21600" y="10800"/>
                      </a:moveTo>
                      <a:cubicBezTo>
                        <a:pt x="21600" y="16764"/>
                        <a:pt x="16764" y="21600"/>
                        <a:pt x="10800" y="21600"/>
                      </a:cubicBezTo>
                    </a:path>
                  </a:pathLst>
                </a:custGeom>
                <a:noFill/>
                <a:ln w="12600" cap="rnd">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sp>
              <p:nvSpPr>
                <p:cNvPr id="27717" name="AutoShape 29">
                  <a:extLst>
                    <a:ext uri="{FF2B5EF4-FFF2-40B4-BE49-F238E27FC236}">
                      <a16:creationId xmlns:a16="http://schemas.microsoft.com/office/drawing/2014/main" id="{C1E2ED25-B267-4D15-934A-0C124424F432}"/>
                    </a:ext>
                  </a:extLst>
                </p:cNvPr>
                <p:cNvSpPr>
                  <a:spLocks noChangeArrowheads="1"/>
                </p:cNvSpPr>
                <p:nvPr/>
              </p:nvSpPr>
              <p:spPr bwMode="auto">
                <a:xfrm>
                  <a:off x="385" y="2160"/>
                  <a:ext cx="91" cy="9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0 w 21600"/>
                    <a:gd name="T19" fmla="*/ 10681 h 21600"/>
                    <a:gd name="T20" fmla="*/ 1068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stroke="0">
                      <a:moveTo>
                        <a:pt x="10800" y="21600"/>
                      </a:moveTo>
                      <a:cubicBezTo>
                        <a:pt x="4835" y="21600"/>
                        <a:pt x="0" y="16764"/>
                        <a:pt x="0" y="10800"/>
                      </a:cubicBezTo>
                      <a:lnTo>
                        <a:pt x="10800" y="10800"/>
                      </a:lnTo>
                      <a:lnTo>
                        <a:pt x="10800" y="21600"/>
                      </a:lnTo>
                      <a:close/>
                    </a:path>
                    <a:path w="21600" h="21600" fill="none">
                      <a:moveTo>
                        <a:pt x="10800" y="21600"/>
                      </a:moveTo>
                      <a:cubicBezTo>
                        <a:pt x="4835" y="21600"/>
                        <a:pt x="0" y="16764"/>
                        <a:pt x="0" y="10800"/>
                      </a:cubicBezTo>
                    </a:path>
                  </a:pathLst>
                </a:custGeom>
                <a:noFill/>
                <a:ln w="12600" cap="rnd">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grpSp>
          <p:sp>
            <p:nvSpPr>
              <p:cNvPr id="27714" name="Oval 30">
                <a:extLst>
                  <a:ext uri="{FF2B5EF4-FFF2-40B4-BE49-F238E27FC236}">
                    <a16:creationId xmlns:a16="http://schemas.microsoft.com/office/drawing/2014/main" id="{3AA97F02-C52D-42AB-9B0F-6FF293744EEF}"/>
                  </a:ext>
                </a:extLst>
              </p:cNvPr>
              <p:cNvSpPr>
                <a:spLocks noChangeArrowheads="1"/>
              </p:cNvSpPr>
              <p:nvPr/>
            </p:nvSpPr>
            <p:spPr bwMode="auto">
              <a:xfrm>
                <a:off x="340" y="2116"/>
                <a:ext cx="35" cy="35"/>
              </a:xfrm>
              <a:prstGeom prst="ellipse">
                <a:avLst/>
              </a:prstGeom>
              <a:solidFill>
                <a:srgbClr val="000000"/>
              </a:solidFill>
              <a:ln w="1260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sp>
            <p:nvSpPr>
              <p:cNvPr id="27715" name="Oval 31">
                <a:extLst>
                  <a:ext uri="{FF2B5EF4-FFF2-40B4-BE49-F238E27FC236}">
                    <a16:creationId xmlns:a16="http://schemas.microsoft.com/office/drawing/2014/main" id="{43D0A42E-72DF-487E-9AF2-2BC9CEF25038}"/>
                  </a:ext>
                </a:extLst>
              </p:cNvPr>
              <p:cNvSpPr>
                <a:spLocks noChangeArrowheads="1"/>
              </p:cNvSpPr>
              <p:nvPr/>
            </p:nvSpPr>
            <p:spPr bwMode="auto">
              <a:xfrm>
                <a:off x="484" y="2116"/>
                <a:ext cx="35" cy="35"/>
              </a:xfrm>
              <a:prstGeom prst="ellipse">
                <a:avLst/>
              </a:prstGeom>
              <a:solidFill>
                <a:srgbClr val="000000"/>
              </a:solidFill>
              <a:ln w="1260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grpSp>
        <p:grpSp>
          <p:nvGrpSpPr>
            <p:cNvPr id="27659" name="Group 32">
              <a:extLst>
                <a:ext uri="{FF2B5EF4-FFF2-40B4-BE49-F238E27FC236}">
                  <a16:creationId xmlns:a16="http://schemas.microsoft.com/office/drawing/2014/main" id="{B9CBB9BB-B3EE-4DD5-ABE6-9B5A225F8F33}"/>
                </a:ext>
              </a:extLst>
            </p:cNvPr>
            <p:cNvGrpSpPr>
              <a:grpSpLocks/>
            </p:cNvGrpSpPr>
            <p:nvPr/>
          </p:nvGrpSpPr>
          <p:grpSpPr bwMode="auto">
            <a:xfrm>
              <a:off x="5000" y="3032"/>
              <a:ext cx="267" cy="219"/>
              <a:chOff x="5000" y="3032"/>
              <a:chExt cx="267" cy="219"/>
            </a:xfrm>
          </p:grpSpPr>
          <p:sp>
            <p:nvSpPr>
              <p:cNvPr id="27706" name="Oval 33">
                <a:extLst>
                  <a:ext uri="{FF2B5EF4-FFF2-40B4-BE49-F238E27FC236}">
                    <a16:creationId xmlns:a16="http://schemas.microsoft.com/office/drawing/2014/main" id="{0624B87A-B55B-4AFF-B2DD-5F0DB531621B}"/>
                  </a:ext>
                </a:extLst>
              </p:cNvPr>
              <p:cNvSpPr>
                <a:spLocks noChangeArrowheads="1"/>
              </p:cNvSpPr>
              <p:nvPr/>
            </p:nvSpPr>
            <p:spPr bwMode="auto">
              <a:xfrm>
                <a:off x="5000" y="3032"/>
                <a:ext cx="267" cy="219"/>
              </a:xfrm>
              <a:prstGeom prst="ellipse">
                <a:avLst/>
              </a:prstGeom>
              <a:noFill/>
              <a:ln w="255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grpSp>
            <p:nvGrpSpPr>
              <p:cNvPr id="27707" name="Group 34">
                <a:extLst>
                  <a:ext uri="{FF2B5EF4-FFF2-40B4-BE49-F238E27FC236}">
                    <a16:creationId xmlns:a16="http://schemas.microsoft.com/office/drawing/2014/main" id="{C4355308-3ED5-458B-94F1-A53F70B8F5CF}"/>
                  </a:ext>
                </a:extLst>
              </p:cNvPr>
              <p:cNvGrpSpPr>
                <a:grpSpLocks/>
              </p:cNvGrpSpPr>
              <p:nvPr/>
            </p:nvGrpSpPr>
            <p:grpSpPr bwMode="auto">
              <a:xfrm>
                <a:off x="5088" y="3120"/>
                <a:ext cx="92" cy="91"/>
                <a:chOff x="5088" y="3120"/>
                <a:chExt cx="92" cy="91"/>
              </a:xfrm>
            </p:grpSpPr>
            <p:sp>
              <p:nvSpPr>
                <p:cNvPr id="27710" name="AutoShape 35">
                  <a:extLst>
                    <a:ext uri="{FF2B5EF4-FFF2-40B4-BE49-F238E27FC236}">
                      <a16:creationId xmlns:a16="http://schemas.microsoft.com/office/drawing/2014/main" id="{1101D2BF-A251-4A41-80BC-31613ACB7FDC}"/>
                    </a:ext>
                  </a:extLst>
                </p:cNvPr>
                <p:cNvSpPr>
                  <a:spLocks noChangeArrowheads="1"/>
                </p:cNvSpPr>
                <p:nvPr/>
              </p:nvSpPr>
              <p:spPr bwMode="auto">
                <a:xfrm>
                  <a:off x="5088" y="3120"/>
                  <a:ext cx="91" cy="9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10681 w 21600"/>
                    <a:gd name="T19" fmla="*/ 10681 h 21600"/>
                    <a:gd name="T20" fmla="*/ 21600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stroke="0">
                      <a:moveTo>
                        <a:pt x="21600" y="10800"/>
                      </a:moveTo>
                      <a:cubicBezTo>
                        <a:pt x="21600" y="16764"/>
                        <a:pt x="16764" y="21600"/>
                        <a:pt x="10800" y="21600"/>
                      </a:cubicBezTo>
                      <a:lnTo>
                        <a:pt x="10800" y="10800"/>
                      </a:lnTo>
                      <a:lnTo>
                        <a:pt x="21600" y="10800"/>
                      </a:lnTo>
                      <a:close/>
                    </a:path>
                    <a:path w="21600" h="21600" fill="none">
                      <a:moveTo>
                        <a:pt x="21600" y="10800"/>
                      </a:moveTo>
                      <a:cubicBezTo>
                        <a:pt x="21600" y="16764"/>
                        <a:pt x="16764" y="21600"/>
                        <a:pt x="10800" y="21600"/>
                      </a:cubicBezTo>
                    </a:path>
                  </a:pathLst>
                </a:custGeom>
                <a:noFill/>
                <a:ln w="12600" cap="rnd">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sp>
              <p:nvSpPr>
                <p:cNvPr id="27711" name="AutoShape 36">
                  <a:extLst>
                    <a:ext uri="{FF2B5EF4-FFF2-40B4-BE49-F238E27FC236}">
                      <a16:creationId xmlns:a16="http://schemas.microsoft.com/office/drawing/2014/main" id="{0A9FE8C9-AA4B-4123-98F2-DF92415E7A9B}"/>
                    </a:ext>
                  </a:extLst>
                </p:cNvPr>
                <p:cNvSpPr>
                  <a:spLocks noChangeArrowheads="1"/>
                </p:cNvSpPr>
                <p:nvPr/>
              </p:nvSpPr>
              <p:spPr bwMode="auto">
                <a:xfrm>
                  <a:off x="5089" y="3120"/>
                  <a:ext cx="91" cy="9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0 w 21600"/>
                    <a:gd name="T19" fmla="*/ 10681 h 21600"/>
                    <a:gd name="T20" fmla="*/ 1068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stroke="0">
                      <a:moveTo>
                        <a:pt x="10800" y="21600"/>
                      </a:moveTo>
                      <a:cubicBezTo>
                        <a:pt x="4835" y="21600"/>
                        <a:pt x="0" y="16764"/>
                        <a:pt x="0" y="10800"/>
                      </a:cubicBezTo>
                      <a:lnTo>
                        <a:pt x="10800" y="10800"/>
                      </a:lnTo>
                      <a:lnTo>
                        <a:pt x="10800" y="21600"/>
                      </a:lnTo>
                      <a:close/>
                    </a:path>
                    <a:path w="21600" h="21600" fill="none">
                      <a:moveTo>
                        <a:pt x="10800" y="21600"/>
                      </a:moveTo>
                      <a:cubicBezTo>
                        <a:pt x="4835" y="21600"/>
                        <a:pt x="0" y="16764"/>
                        <a:pt x="0" y="10800"/>
                      </a:cubicBezTo>
                    </a:path>
                  </a:pathLst>
                </a:custGeom>
                <a:noFill/>
                <a:ln w="12600" cap="rnd">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grpSp>
          <p:sp>
            <p:nvSpPr>
              <p:cNvPr id="27708" name="Oval 37">
                <a:extLst>
                  <a:ext uri="{FF2B5EF4-FFF2-40B4-BE49-F238E27FC236}">
                    <a16:creationId xmlns:a16="http://schemas.microsoft.com/office/drawing/2014/main" id="{669C0AF6-4A44-4CCE-96DE-FEF07C69D57B}"/>
                  </a:ext>
                </a:extLst>
              </p:cNvPr>
              <p:cNvSpPr>
                <a:spLocks noChangeArrowheads="1"/>
              </p:cNvSpPr>
              <p:nvPr/>
            </p:nvSpPr>
            <p:spPr bwMode="auto">
              <a:xfrm>
                <a:off x="5044" y="3076"/>
                <a:ext cx="35" cy="35"/>
              </a:xfrm>
              <a:prstGeom prst="ellipse">
                <a:avLst/>
              </a:prstGeom>
              <a:solidFill>
                <a:srgbClr val="000000"/>
              </a:solidFill>
              <a:ln w="1260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sp>
            <p:nvSpPr>
              <p:cNvPr id="27709" name="Oval 38">
                <a:extLst>
                  <a:ext uri="{FF2B5EF4-FFF2-40B4-BE49-F238E27FC236}">
                    <a16:creationId xmlns:a16="http://schemas.microsoft.com/office/drawing/2014/main" id="{5DEED852-5AEB-46DA-92BE-5C6315E19815}"/>
                  </a:ext>
                </a:extLst>
              </p:cNvPr>
              <p:cNvSpPr>
                <a:spLocks noChangeArrowheads="1"/>
              </p:cNvSpPr>
              <p:nvPr/>
            </p:nvSpPr>
            <p:spPr bwMode="auto">
              <a:xfrm>
                <a:off x="5188" y="3076"/>
                <a:ext cx="35" cy="35"/>
              </a:xfrm>
              <a:prstGeom prst="ellipse">
                <a:avLst/>
              </a:prstGeom>
              <a:solidFill>
                <a:srgbClr val="000000"/>
              </a:solidFill>
              <a:ln w="1260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grpSp>
        <p:grpSp>
          <p:nvGrpSpPr>
            <p:cNvPr id="27660" name="Group 39">
              <a:extLst>
                <a:ext uri="{FF2B5EF4-FFF2-40B4-BE49-F238E27FC236}">
                  <a16:creationId xmlns:a16="http://schemas.microsoft.com/office/drawing/2014/main" id="{AF07A5D7-678B-42EA-8EBC-6A8481864607}"/>
                </a:ext>
              </a:extLst>
            </p:cNvPr>
            <p:cNvGrpSpPr>
              <a:grpSpLocks/>
            </p:cNvGrpSpPr>
            <p:nvPr/>
          </p:nvGrpSpPr>
          <p:grpSpPr bwMode="auto">
            <a:xfrm>
              <a:off x="1352" y="3272"/>
              <a:ext cx="267" cy="219"/>
              <a:chOff x="1352" y="3272"/>
              <a:chExt cx="267" cy="219"/>
            </a:xfrm>
          </p:grpSpPr>
          <p:sp>
            <p:nvSpPr>
              <p:cNvPr id="27700" name="Oval 40">
                <a:extLst>
                  <a:ext uri="{FF2B5EF4-FFF2-40B4-BE49-F238E27FC236}">
                    <a16:creationId xmlns:a16="http://schemas.microsoft.com/office/drawing/2014/main" id="{9918C792-B923-46FB-816E-3F79AB1D426B}"/>
                  </a:ext>
                </a:extLst>
              </p:cNvPr>
              <p:cNvSpPr>
                <a:spLocks noChangeArrowheads="1"/>
              </p:cNvSpPr>
              <p:nvPr/>
            </p:nvSpPr>
            <p:spPr bwMode="auto">
              <a:xfrm>
                <a:off x="1352" y="3272"/>
                <a:ext cx="267" cy="219"/>
              </a:xfrm>
              <a:prstGeom prst="ellipse">
                <a:avLst/>
              </a:prstGeom>
              <a:noFill/>
              <a:ln w="255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grpSp>
            <p:nvGrpSpPr>
              <p:cNvPr id="27701" name="Group 41">
                <a:extLst>
                  <a:ext uri="{FF2B5EF4-FFF2-40B4-BE49-F238E27FC236}">
                    <a16:creationId xmlns:a16="http://schemas.microsoft.com/office/drawing/2014/main" id="{46B83158-A7E3-4F6D-85C2-43C44C756C4A}"/>
                  </a:ext>
                </a:extLst>
              </p:cNvPr>
              <p:cNvGrpSpPr>
                <a:grpSpLocks/>
              </p:cNvGrpSpPr>
              <p:nvPr/>
            </p:nvGrpSpPr>
            <p:grpSpPr bwMode="auto">
              <a:xfrm>
                <a:off x="1440" y="3360"/>
                <a:ext cx="92" cy="91"/>
                <a:chOff x="1440" y="3360"/>
                <a:chExt cx="92" cy="91"/>
              </a:xfrm>
            </p:grpSpPr>
            <p:sp>
              <p:nvSpPr>
                <p:cNvPr id="27704" name="AutoShape 42">
                  <a:extLst>
                    <a:ext uri="{FF2B5EF4-FFF2-40B4-BE49-F238E27FC236}">
                      <a16:creationId xmlns:a16="http://schemas.microsoft.com/office/drawing/2014/main" id="{6F242CD9-5723-474C-98A5-ADAF0CC86A6D}"/>
                    </a:ext>
                  </a:extLst>
                </p:cNvPr>
                <p:cNvSpPr>
                  <a:spLocks noChangeArrowheads="1"/>
                </p:cNvSpPr>
                <p:nvPr/>
              </p:nvSpPr>
              <p:spPr bwMode="auto">
                <a:xfrm>
                  <a:off x="1440" y="3360"/>
                  <a:ext cx="91" cy="9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10681 w 21600"/>
                    <a:gd name="T19" fmla="*/ 10681 h 21600"/>
                    <a:gd name="T20" fmla="*/ 21600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stroke="0">
                      <a:moveTo>
                        <a:pt x="21600" y="10800"/>
                      </a:moveTo>
                      <a:cubicBezTo>
                        <a:pt x="21600" y="16764"/>
                        <a:pt x="16764" y="21600"/>
                        <a:pt x="10800" y="21600"/>
                      </a:cubicBezTo>
                      <a:lnTo>
                        <a:pt x="10800" y="10800"/>
                      </a:lnTo>
                      <a:lnTo>
                        <a:pt x="21600" y="10800"/>
                      </a:lnTo>
                      <a:close/>
                    </a:path>
                    <a:path w="21600" h="21600" fill="none">
                      <a:moveTo>
                        <a:pt x="21600" y="10800"/>
                      </a:moveTo>
                      <a:cubicBezTo>
                        <a:pt x="21600" y="16764"/>
                        <a:pt x="16764" y="21600"/>
                        <a:pt x="10800" y="21600"/>
                      </a:cubicBezTo>
                    </a:path>
                  </a:pathLst>
                </a:custGeom>
                <a:noFill/>
                <a:ln w="12600" cap="rnd">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sp>
              <p:nvSpPr>
                <p:cNvPr id="27705" name="AutoShape 43">
                  <a:extLst>
                    <a:ext uri="{FF2B5EF4-FFF2-40B4-BE49-F238E27FC236}">
                      <a16:creationId xmlns:a16="http://schemas.microsoft.com/office/drawing/2014/main" id="{41522588-7033-4867-9E50-30F6163D028C}"/>
                    </a:ext>
                  </a:extLst>
                </p:cNvPr>
                <p:cNvSpPr>
                  <a:spLocks noChangeArrowheads="1"/>
                </p:cNvSpPr>
                <p:nvPr/>
              </p:nvSpPr>
              <p:spPr bwMode="auto">
                <a:xfrm>
                  <a:off x="1441" y="3360"/>
                  <a:ext cx="91" cy="9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0 w 21600"/>
                    <a:gd name="T19" fmla="*/ 10681 h 21600"/>
                    <a:gd name="T20" fmla="*/ 1068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stroke="0">
                      <a:moveTo>
                        <a:pt x="10800" y="21600"/>
                      </a:moveTo>
                      <a:cubicBezTo>
                        <a:pt x="4835" y="21600"/>
                        <a:pt x="0" y="16764"/>
                        <a:pt x="0" y="10800"/>
                      </a:cubicBezTo>
                      <a:lnTo>
                        <a:pt x="10800" y="10800"/>
                      </a:lnTo>
                      <a:lnTo>
                        <a:pt x="10800" y="21600"/>
                      </a:lnTo>
                      <a:close/>
                    </a:path>
                    <a:path w="21600" h="21600" fill="none">
                      <a:moveTo>
                        <a:pt x="10800" y="21600"/>
                      </a:moveTo>
                      <a:cubicBezTo>
                        <a:pt x="4835" y="21600"/>
                        <a:pt x="0" y="16764"/>
                        <a:pt x="0" y="10800"/>
                      </a:cubicBezTo>
                    </a:path>
                  </a:pathLst>
                </a:custGeom>
                <a:noFill/>
                <a:ln w="12600" cap="rnd">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grpSp>
          <p:sp>
            <p:nvSpPr>
              <p:cNvPr id="27702" name="Oval 44">
                <a:extLst>
                  <a:ext uri="{FF2B5EF4-FFF2-40B4-BE49-F238E27FC236}">
                    <a16:creationId xmlns:a16="http://schemas.microsoft.com/office/drawing/2014/main" id="{D3BFC161-0453-48BD-BCFF-C27E18FB7590}"/>
                  </a:ext>
                </a:extLst>
              </p:cNvPr>
              <p:cNvSpPr>
                <a:spLocks noChangeArrowheads="1"/>
              </p:cNvSpPr>
              <p:nvPr/>
            </p:nvSpPr>
            <p:spPr bwMode="auto">
              <a:xfrm>
                <a:off x="1396" y="3316"/>
                <a:ext cx="35" cy="35"/>
              </a:xfrm>
              <a:prstGeom prst="ellipse">
                <a:avLst/>
              </a:prstGeom>
              <a:solidFill>
                <a:srgbClr val="000000"/>
              </a:solidFill>
              <a:ln w="1260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sp>
            <p:nvSpPr>
              <p:cNvPr id="27703" name="Oval 45">
                <a:extLst>
                  <a:ext uri="{FF2B5EF4-FFF2-40B4-BE49-F238E27FC236}">
                    <a16:creationId xmlns:a16="http://schemas.microsoft.com/office/drawing/2014/main" id="{DCF847A9-C9C7-4A28-A6CE-D1EA8376725C}"/>
                  </a:ext>
                </a:extLst>
              </p:cNvPr>
              <p:cNvSpPr>
                <a:spLocks noChangeArrowheads="1"/>
              </p:cNvSpPr>
              <p:nvPr/>
            </p:nvSpPr>
            <p:spPr bwMode="auto">
              <a:xfrm>
                <a:off x="1540" y="3316"/>
                <a:ext cx="35" cy="35"/>
              </a:xfrm>
              <a:prstGeom prst="ellipse">
                <a:avLst/>
              </a:prstGeom>
              <a:solidFill>
                <a:srgbClr val="000000"/>
              </a:solidFill>
              <a:ln w="1260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grpSp>
        <p:grpSp>
          <p:nvGrpSpPr>
            <p:cNvPr id="27661" name="Group 46">
              <a:extLst>
                <a:ext uri="{FF2B5EF4-FFF2-40B4-BE49-F238E27FC236}">
                  <a16:creationId xmlns:a16="http://schemas.microsoft.com/office/drawing/2014/main" id="{8A8977CB-787D-402F-ACF0-6BAC6F5E9DAB}"/>
                </a:ext>
              </a:extLst>
            </p:cNvPr>
            <p:cNvGrpSpPr>
              <a:grpSpLocks/>
            </p:cNvGrpSpPr>
            <p:nvPr/>
          </p:nvGrpSpPr>
          <p:grpSpPr bwMode="auto">
            <a:xfrm>
              <a:off x="3244" y="1742"/>
              <a:ext cx="1934" cy="1356"/>
              <a:chOff x="3244" y="1742"/>
              <a:chExt cx="1934" cy="1356"/>
            </a:xfrm>
          </p:grpSpPr>
          <p:sp>
            <p:nvSpPr>
              <p:cNvPr id="27697" name="Line 47">
                <a:extLst>
                  <a:ext uri="{FF2B5EF4-FFF2-40B4-BE49-F238E27FC236}">
                    <a16:creationId xmlns:a16="http://schemas.microsoft.com/office/drawing/2014/main" id="{03EC9E9E-A455-4887-AA70-65DF7AAA829A}"/>
                  </a:ext>
                </a:extLst>
              </p:cNvPr>
              <p:cNvSpPr>
                <a:spLocks noChangeShapeType="1"/>
              </p:cNvSpPr>
              <p:nvPr/>
            </p:nvSpPr>
            <p:spPr bwMode="auto">
              <a:xfrm>
                <a:off x="3244" y="1742"/>
                <a:ext cx="1934" cy="691"/>
              </a:xfrm>
              <a:prstGeom prst="line">
                <a:avLst/>
              </a:prstGeom>
              <a:noFill/>
              <a:ln w="25560" cap="sq">
                <a:solidFill>
                  <a:srgbClr val="000000"/>
                </a:solidFill>
                <a:miter lim="800000"/>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sp>
            <p:nvSpPr>
              <p:cNvPr id="27698" name="Line 48">
                <a:extLst>
                  <a:ext uri="{FF2B5EF4-FFF2-40B4-BE49-F238E27FC236}">
                    <a16:creationId xmlns:a16="http://schemas.microsoft.com/office/drawing/2014/main" id="{F3CC1526-0502-470E-B755-7BA9B2BD77DC}"/>
                  </a:ext>
                </a:extLst>
              </p:cNvPr>
              <p:cNvSpPr>
                <a:spLocks noChangeShapeType="1"/>
              </p:cNvSpPr>
              <p:nvPr/>
            </p:nvSpPr>
            <p:spPr bwMode="auto">
              <a:xfrm>
                <a:off x="3276" y="1892"/>
                <a:ext cx="1409" cy="1109"/>
              </a:xfrm>
              <a:prstGeom prst="line">
                <a:avLst/>
              </a:prstGeom>
              <a:noFill/>
              <a:ln w="25560" cap="sq">
                <a:solidFill>
                  <a:srgbClr val="000000"/>
                </a:solidFill>
                <a:miter lim="800000"/>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sp>
            <p:nvSpPr>
              <p:cNvPr id="27699" name="Line 49">
                <a:extLst>
                  <a:ext uri="{FF2B5EF4-FFF2-40B4-BE49-F238E27FC236}">
                    <a16:creationId xmlns:a16="http://schemas.microsoft.com/office/drawing/2014/main" id="{5E0F6967-A71F-4EE7-94D3-DB45E0E605DD}"/>
                  </a:ext>
                </a:extLst>
              </p:cNvPr>
              <p:cNvSpPr>
                <a:spLocks noChangeShapeType="1"/>
              </p:cNvSpPr>
              <p:nvPr/>
            </p:nvSpPr>
            <p:spPr bwMode="auto">
              <a:xfrm>
                <a:off x="3276" y="2053"/>
                <a:ext cx="735" cy="1045"/>
              </a:xfrm>
              <a:prstGeom prst="line">
                <a:avLst/>
              </a:prstGeom>
              <a:noFill/>
              <a:ln w="25560" cap="sq">
                <a:solidFill>
                  <a:srgbClr val="000000"/>
                </a:solidFill>
                <a:miter lim="800000"/>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grpSp>
        <p:sp>
          <p:nvSpPr>
            <p:cNvPr id="27662" name="Rectangle 50">
              <a:extLst>
                <a:ext uri="{FF2B5EF4-FFF2-40B4-BE49-F238E27FC236}">
                  <a16:creationId xmlns:a16="http://schemas.microsoft.com/office/drawing/2014/main" id="{DBB3CBC9-834B-4F8A-A9EE-DFBA28FB9758}"/>
                </a:ext>
              </a:extLst>
            </p:cNvPr>
            <p:cNvSpPr>
              <a:spLocks noChangeArrowheads="1"/>
            </p:cNvSpPr>
            <p:nvPr/>
          </p:nvSpPr>
          <p:spPr bwMode="auto">
            <a:xfrm>
              <a:off x="1125" y="2351"/>
              <a:ext cx="339"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160" tIns="46080" rIns="92160" bIns="46080">
              <a:spAutoFit/>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9pPr>
            </a:lstStyle>
            <a:p>
              <a:pPr marL="0" marR="0" lvl="0" indent="0" algn="l" defTabSz="457200" rtl="0" eaLnBrk="0" fontAlgn="base" latinLnBrk="0" hangingPunct="0">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cs typeface="+mn-cs"/>
                </a:rPr>
                <a:t>F1</a:t>
              </a:r>
            </a:p>
          </p:txBody>
        </p:sp>
        <p:sp>
          <p:nvSpPr>
            <p:cNvPr id="27663" name="Rectangle 51">
              <a:extLst>
                <a:ext uri="{FF2B5EF4-FFF2-40B4-BE49-F238E27FC236}">
                  <a16:creationId xmlns:a16="http://schemas.microsoft.com/office/drawing/2014/main" id="{E75D4837-774D-4D43-9922-42BEF766E539}"/>
                </a:ext>
              </a:extLst>
            </p:cNvPr>
            <p:cNvSpPr>
              <a:spLocks noChangeArrowheads="1"/>
            </p:cNvSpPr>
            <p:nvPr/>
          </p:nvSpPr>
          <p:spPr bwMode="auto">
            <a:xfrm>
              <a:off x="886" y="2351"/>
              <a:ext cx="339"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160" tIns="46080" rIns="92160" bIns="46080">
              <a:spAutoFit/>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9pPr>
            </a:lstStyle>
            <a:p>
              <a:pPr marL="0" marR="0" lvl="0" indent="0" algn="l" defTabSz="457200" rtl="0" eaLnBrk="0" fontAlgn="base" latinLnBrk="0" hangingPunct="0">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altLang="en-US" sz="2400" b="0" i="1"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cs typeface="+mn-cs"/>
                </a:rPr>
                <a:t>F2</a:t>
              </a:r>
            </a:p>
          </p:txBody>
        </p:sp>
        <p:grpSp>
          <p:nvGrpSpPr>
            <p:cNvPr id="27664" name="Group 52">
              <a:extLst>
                <a:ext uri="{FF2B5EF4-FFF2-40B4-BE49-F238E27FC236}">
                  <a16:creationId xmlns:a16="http://schemas.microsoft.com/office/drawing/2014/main" id="{A7D1EB69-147E-4A21-BE29-04FF89DAC3B6}"/>
                </a:ext>
              </a:extLst>
            </p:cNvPr>
            <p:cNvGrpSpPr>
              <a:grpSpLocks/>
            </p:cNvGrpSpPr>
            <p:nvPr/>
          </p:nvGrpSpPr>
          <p:grpSpPr bwMode="auto">
            <a:xfrm>
              <a:off x="2341" y="1358"/>
              <a:ext cx="915" cy="288"/>
              <a:chOff x="2341" y="1358"/>
              <a:chExt cx="915" cy="288"/>
            </a:xfrm>
          </p:grpSpPr>
          <p:sp>
            <p:nvSpPr>
              <p:cNvPr id="27694" name="Rectangle 53">
                <a:extLst>
                  <a:ext uri="{FF2B5EF4-FFF2-40B4-BE49-F238E27FC236}">
                    <a16:creationId xmlns:a16="http://schemas.microsoft.com/office/drawing/2014/main" id="{452F5232-1F3E-437C-8759-85CDD74E1186}"/>
                  </a:ext>
                </a:extLst>
              </p:cNvPr>
              <p:cNvSpPr>
                <a:spLocks noChangeArrowheads="1"/>
              </p:cNvSpPr>
              <p:nvPr/>
            </p:nvSpPr>
            <p:spPr bwMode="auto">
              <a:xfrm>
                <a:off x="2917" y="1358"/>
                <a:ext cx="339"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160" tIns="46080" rIns="92160" bIns="46080">
                <a:spAutoFit/>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9pPr>
              </a:lstStyle>
              <a:p>
                <a:pPr marL="0" marR="0" lvl="0" indent="0" algn="l" defTabSz="457200" rtl="0" eaLnBrk="0" fontAlgn="base" latinLnBrk="0" hangingPunct="0">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cs typeface="+mn-cs"/>
                  </a:rPr>
                  <a:t>F1</a:t>
                </a:r>
              </a:p>
            </p:txBody>
          </p:sp>
          <p:sp>
            <p:nvSpPr>
              <p:cNvPr id="27695" name="Rectangle 54">
                <a:extLst>
                  <a:ext uri="{FF2B5EF4-FFF2-40B4-BE49-F238E27FC236}">
                    <a16:creationId xmlns:a16="http://schemas.microsoft.com/office/drawing/2014/main" id="{8511AEB1-9496-4D6F-9522-F227B0B9C8EF}"/>
                  </a:ext>
                </a:extLst>
              </p:cNvPr>
              <p:cNvSpPr>
                <a:spLocks noChangeArrowheads="1"/>
              </p:cNvSpPr>
              <p:nvPr/>
            </p:nvSpPr>
            <p:spPr bwMode="auto">
              <a:xfrm>
                <a:off x="2341" y="1358"/>
                <a:ext cx="339"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160" tIns="46080" rIns="92160" bIns="46080">
                <a:spAutoFit/>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9pPr>
              </a:lstStyle>
              <a:p>
                <a:pPr marL="0" marR="0" lvl="0" indent="0" algn="l" defTabSz="457200" rtl="0" eaLnBrk="0" fontAlgn="base" latinLnBrk="0" hangingPunct="0">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altLang="en-US" sz="2400" b="0" i="1"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cs typeface="+mn-cs"/>
                  </a:rPr>
                  <a:t>F2</a:t>
                </a:r>
              </a:p>
            </p:txBody>
          </p:sp>
          <p:sp>
            <p:nvSpPr>
              <p:cNvPr id="27696" name="Line 55">
                <a:extLst>
                  <a:ext uri="{FF2B5EF4-FFF2-40B4-BE49-F238E27FC236}">
                    <a16:creationId xmlns:a16="http://schemas.microsoft.com/office/drawing/2014/main" id="{BA91F533-5A05-47D7-8790-FF3B1CB6305C}"/>
                  </a:ext>
                </a:extLst>
              </p:cNvPr>
              <p:cNvSpPr>
                <a:spLocks noChangeShapeType="1"/>
              </p:cNvSpPr>
              <p:nvPr/>
            </p:nvSpPr>
            <p:spPr bwMode="auto">
              <a:xfrm>
                <a:off x="2640" y="1488"/>
                <a:ext cx="283" cy="0"/>
              </a:xfrm>
              <a:prstGeom prst="line">
                <a:avLst/>
              </a:prstGeom>
              <a:noFill/>
              <a:ln w="7632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grpSp>
        <p:grpSp>
          <p:nvGrpSpPr>
            <p:cNvPr id="27665" name="Group 56">
              <a:extLst>
                <a:ext uri="{FF2B5EF4-FFF2-40B4-BE49-F238E27FC236}">
                  <a16:creationId xmlns:a16="http://schemas.microsoft.com/office/drawing/2014/main" id="{41C3E857-64CB-444B-BD44-0650D10049EA}"/>
                </a:ext>
              </a:extLst>
            </p:cNvPr>
            <p:cNvGrpSpPr>
              <a:grpSpLocks/>
            </p:cNvGrpSpPr>
            <p:nvPr/>
          </p:nvGrpSpPr>
          <p:grpSpPr bwMode="auto">
            <a:xfrm>
              <a:off x="2542" y="1713"/>
              <a:ext cx="668" cy="658"/>
              <a:chOff x="2542" y="1713"/>
              <a:chExt cx="668" cy="658"/>
            </a:xfrm>
          </p:grpSpPr>
          <p:sp>
            <p:nvSpPr>
              <p:cNvPr id="27680" name="Line 57">
                <a:extLst>
                  <a:ext uri="{FF2B5EF4-FFF2-40B4-BE49-F238E27FC236}">
                    <a16:creationId xmlns:a16="http://schemas.microsoft.com/office/drawing/2014/main" id="{3C925E6F-85AF-4F72-A4A9-9F1EC17AEDFB}"/>
                  </a:ext>
                </a:extLst>
              </p:cNvPr>
              <p:cNvSpPr>
                <a:spLocks noChangeShapeType="1"/>
              </p:cNvSpPr>
              <p:nvPr/>
            </p:nvSpPr>
            <p:spPr bwMode="auto">
              <a:xfrm>
                <a:off x="2743" y="2089"/>
                <a:ext cx="283" cy="0"/>
              </a:xfrm>
              <a:prstGeom prst="line">
                <a:avLst/>
              </a:prstGeom>
              <a:noFill/>
              <a:ln w="507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grpSp>
            <p:nvGrpSpPr>
              <p:cNvPr id="27681" name="Group 58">
                <a:extLst>
                  <a:ext uri="{FF2B5EF4-FFF2-40B4-BE49-F238E27FC236}">
                    <a16:creationId xmlns:a16="http://schemas.microsoft.com/office/drawing/2014/main" id="{BDB1CC4A-4C65-4FB3-83DB-F3B03F1B702A}"/>
                  </a:ext>
                </a:extLst>
              </p:cNvPr>
              <p:cNvGrpSpPr>
                <a:grpSpLocks/>
              </p:cNvGrpSpPr>
              <p:nvPr/>
            </p:nvGrpSpPr>
            <p:grpSpPr bwMode="auto">
              <a:xfrm>
                <a:off x="2542" y="1715"/>
                <a:ext cx="254" cy="656"/>
                <a:chOff x="2542" y="1715"/>
                <a:chExt cx="254" cy="656"/>
              </a:xfrm>
            </p:grpSpPr>
            <p:grpSp>
              <p:nvGrpSpPr>
                <p:cNvPr id="27689" name="Group 59">
                  <a:extLst>
                    <a:ext uri="{FF2B5EF4-FFF2-40B4-BE49-F238E27FC236}">
                      <a16:creationId xmlns:a16="http://schemas.microsoft.com/office/drawing/2014/main" id="{51304D84-B272-47F4-9BD9-C9C21A0D209E}"/>
                    </a:ext>
                  </a:extLst>
                </p:cNvPr>
                <p:cNvGrpSpPr>
                  <a:grpSpLocks/>
                </p:cNvGrpSpPr>
                <p:nvPr/>
              </p:nvGrpSpPr>
              <p:grpSpPr bwMode="auto">
                <a:xfrm>
                  <a:off x="2604" y="1715"/>
                  <a:ext cx="123" cy="603"/>
                  <a:chOff x="2604" y="1715"/>
                  <a:chExt cx="123" cy="603"/>
                </a:xfrm>
              </p:grpSpPr>
              <p:sp>
                <p:nvSpPr>
                  <p:cNvPr id="27692" name="Rectangle 60">
                    <a:extLst>
                      <a:ext uri="{FF2B5EF4-FFF2-40B4-BE49-F238E27FC236}">
                        <a16:creationId xmlns:a16="http://schemas.microsoft.com/office/drawing/2014/main" id="{56947181-3593-4D5C-BEFF-7E4554CE2F61}"/>
                      </a:ext>
                    </a:extLst>
                  </p:cNvPr>
                  <p:cNvSpPr>
                    <a:spLocks noChangeArrowheads="1"/>
                  </p:cNvSpPr>
                  <p:nvPr/>
                </p:nvSpPr>
                <p:spPr bwMode="auto">
                  <a:xfrm>
                    <a:off x="2604" y="1935"/>
                    <a:ext cx="123" cy="383"/>
                  </a:xfrm>
                  <a:prstGeom prst="rect">
                    <a:avLst/>
                  </a:prstGeom>
                  <a:noFill/>
                  <a:ln w="255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sp>
                <p:nvSpPr>
                  <p:cNvPr id="27693" name="Rectangle 61">
                    <a:extLst>
                      <a:ext uri="{FF2B5EF4-FFF2-40B4-BE49-F238E27FC236}">
                        <a16:creationId xmlns:a16="http://schemas.microsoft.com/office/drawing/2014/main" id="{AFFD0F0F-FAAA-4DE6-AD09-A383D8336379}"/>
                      </a:ext>
                    </a:extLst>
                  </p:cNvPr>
                  <p:cNvSpPr>
                    <a:spLocks noChangeArrowheads="1"/>
                  </p:cNvSpPr>
                  <p:nvPr/>
                </p:nvSpPr>
                <p:spPr bwMode="auto">
                  <a:xfrm>
                    <a:off x="2636" y="1715"/>
                    <a:ext cx="0" cy="199"/>
                  </a:xfrm>
                  <a:prstGeom prst="rect">
                    <a:avLst/>
                  </a:prstGeom>
                  <a:noFill/>
                  <a:ln w="255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grpSp>
            <p:sp>
              <p:nvSpPr>
                <p:cNvPr id="27690" name="Rectangle 62">
                  <a:extLst>
                    <a:ext uri="{FF2B5EF4-FFF2-40B4-BE49-F238E27FC236}">
                      <a16:creationId xmlns:a16="http://schemas.microsoft.com/office/drawing/2014/main" id="{9AFD7D71-EB7D-4D4C-9418-B66C07FC6631}"/>
                    </a:ext>
                  </a:extLst>
                </p:cNvPr>
                <p:cNvSpPr>
                  <a:spLocks noChangeArrowheads="1"/>
                </p:cNvSpPr>
                <p:nvPr/>
              </p:nvSpPr>
              <p:spPr bwMode="auto">
                <a:xfrm>
                  <a:off x="2542" y="2083"/>
                  <a:ext cx="254"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160" tIns="46080" rIns="92160" bIns="46080">
                  <a:spAutoFit/>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9pPr>
                </a:lstStyle>
                <a:p>
                  <a:pPr marL="0" marR="0" lvl="0" indent="0" algn="l" defTabSz="457200" rtl="0" eaLnBrk="0" fontAlgn="base" latinLnBrk="0" hangingPunct="0">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cs typeface="+mn-cs"/>
                    </a:rPr>
                    <a:t>R</a:t>
                  </a:r>
                </a:p>
              </p:txBody>
            </p:sp>
            <p:sp>
              <p:nvSpPr>
                <p:cNvPr id="27691" name="Rectangle 63">
                  <a:extLst>
                    <a:ext uri="{FF2B5EF4-FFF2-40B4-BE49-F238E27FC236}">
                      <a16:creationId xmlns:a16="http://schemas.microsoft.com/office/drawing/2014/main" id="{BC43385A-AB50-4B21-9158-1D03863776B7}"/>
                    </a:ext>
                  </a:extLst>
                </p:cNvPr>
                <p:cNvSpPr>
                  <a:spLocks noChangeArrowheads="1"/>
                </p:cNvSpPr>
                <p:nvPr/>
              </p:nvSpPr>
              <p:spPr bwMode="auto">
                <a:xfrm>
                  <a:off x="2552" y="1913"/>
                  <a:ext cx="111" cy="2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grpSp>
          <p:grpSp>
            <p:nvGrpSpPr>
              <p:cNvPr id="27682" name="Group 64">
                <a:extLst>
                  <a:ext uri="{FF2B5EF4-FFF2-40B4-BE49-F238E27FC236}">
                    <a16:creationId xmlns:a16="http://schemas.microsoft.com/office/drawing/2014/main" id="{FB734844-137A-440C-A391-A2EC61080404}"/>
                  </a:ext>
                </a:extLst>
              </p:cNvPr>
              <p:cNvGrpSpPr>
                <a:grpSpLocks/>
              </p:cNvGrpSpPr>
              <p:nvPr/>
            </p:nvGrpSpPr>
            <p:grpSpPr bwMode="auto">
              <a:xfrm>
                <a:off x="2968" y="1713"/>
                <a:ext cx="241" cy="651"/>
                <a:chOff x="2968" y="1713"/>
                <a:chExt cx="241" cy="651"/>
              </a:xfrm>
            </p:grpSpPr>
            <p:sp>
              <p:nvSpPr>
                <p:cNvPr id="27683" name="Rectangle 65">
                  <a:extLst>
                    <a:ext uri="{FF2B5EF4-FFF2-40B4-BE49-F238E27FC236}">
                      <a16:creationId xmlns:a16="http://schemas.microsoft.com/office/drawing/2014/main" id="{06A6A867-04A7-4191-89C9-A3AD2043D43E}"/>
                    </a:ext>
                  </a:extLst>
                </p:cNvPr>
                <p:cNvSpPr>
                  <a:spLocks noChangeArrowheads="1"/>
                </p:cNvSpPr>
                <p:nvPr/>
              </p:nvSpPr>
              <p:spPr bwMode="auto">
                <a:xfrm flipH="1">
                  <a:off x="2968" y="2081"/>
                  <a:ext cx="109" cy="2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grpSp>
              <p:nvGrpSpPr>
                <p:cNvPr id="27684" name="Group 66">
                  <a:extLst>
                    <a:ext uri="{FF2B5EF4-FFF2-40B4-BE49-F238E27FC236}">
                      <a16:creationId xmlns:a16="http://schemas.microsoft.com/office/drawing/2014/main" id="{C65AF8A0-33BA-4FE8-95C9-A3AC81669C5C}"/>
                    </a:ext>
                  </a:extLst>
                </p:cNvPr>
                <p:cNvGrpSpPr>
                  <a:grpSpLocks/>
                </p:cNvGrpSpPr>
                <p:nvPr/>
              </p:nvGrpSpPr>
              <p:grpSpPr bwMode="auto">
                <a:xfrm>
                  <a:off x="2977" y="1713"/>
                  <a:ext cx="233" cy="603"/>
                  <a:chOff x="2977" y="1713"/>
                  <a:chExt cx="233" cy="603"/>
                </a:xfrm>
              </p:grpSpPr>
              <p:grpSp>
                <p:nvGrpSpPr>
                  <p:cNvPr id="27685" name="Group 67">
                    <a:extLst>
                      <a:ext uri="{FF2B5EF4-FFF2-40B4-BE49-F238E27FC236}">
                        <a16:creationId xmlns:a16="http://schemas.microsoft.com/office/drawing/2014/main" id="{77E6EC68-376B-48F0-A74A-35F2FB67C837}"/>
                      </a:ext>
                    </a:extLst>
                  </p:cNvPr>
                  <p:cNvGrpSpPr>
                    <a:grpSpLocks/>
                  </p:cNvGrpSpPr>
                  <p:nvPr/>
                </p:nvGrpSpPr>
                <p:grpSpPr bwMode="auto">
                  <a:xfrm>
                    <a:off x="3028" y="1713"/>
                    <a:ext cx="119" cy="603"/>
                    <a:chOff x="3028" y="1713"/>
                    <a:chExt cx="119" cy="603"/>
                  </a:xfrm>
                </p:grpSpPr>
                <p:sp>
                  <p:nvSpPr>
                    <p:cNvPr id="27687" name="Rectangle 68">
                      <a:extLst>
                        <a:ext uri="{FF2B5EF4-FFF2-40B4-BE49-F238E27FC236}">
                          <a16:creationId xmlns:a16="http://schemas.microsoft.com/office/drawing/2014/main" id="{45253B7A-7F00-403F-BFA6-0552CF3154EE}"/>
                        </a:ext>
                      </a:extLst>
                    </p:cNvPr>
                    <p:cNvSpPr>
                      <a:spLocks noChangeArrowheads="1"/>
                    </p:cNvSpPr>
                    <p:nvPr/>
                  </p:nvSpPr>
                  <p:spPr bwMode="auto">
                    <a:xfrm>
                      <a:off x="3028" y="1933"/>
                      <a:ext cx="119" cy="383"/>
                    </a:xfrm>
                    <a:prstGeom prst="rect">
                      <a:avLst/>
                    </a:prstGeom>
                    <a:noFill/>
                    <a:ln w="255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sp>
                  <p:nvSpPr>
                    <p:cNvPr id="27688" name="Rectangle 69">
                      <a:extLst>
                        <a:ext uri="{FF2B5EF4-FFF2-40B4-BE49-F238E27FC236}">
                          <a16:creationId xmlns:a16="http://schemas.microsoft.com/office/drawing/2014/main" id="{A819BF76-F040-427E-B6E8-92A5A9ACAB59}"/>
                        </a:ext>
                      </a:extLst>
                    </p:cNvPr>
                    <p:cNvSpPr>
                      <a:spLocks noChangeArrowheads="1"/>
                    </p:cNvSpPr>
                    <p:nvPr/>
                  </p:nvSpPr>
                  <p:spPr bwMode="auto">
                    <a:xfrm>
                      <a:off x="3124" y="1713"/>
                      <a:ext cx="0" cy="199"/>
                    </a:xfrm>
                    <a:prstGeom prst="rect">
                      <a:avLst/>
                    </a:prstGeom>
                    <a:noFill/>
                    <a:ln w="255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grpSp>
              <p:sp>
                <p:nvSpPr>
                  <p:cNvPr id="27686" name="Rectangle 70">
                    <a:extLst>
                      <a:ext uri="{FF2B5EF4-FFF2-40B4-BE49-F238E27FC236}">
                        <a16:creationId xmlns:a16="http://schemas.microsoft.com/office/drawing/2014/main" id="{1FCEA0AF-8E20-44CF-BE46-ABCFDBA357DF}"/>
                      </a:ext>
                    </a:extLst>
                  </p:cNvPr>
                  <p:cNvSpPr>
                    <a:spLocks noChangeArrowheads="1"/>
                  </p:cNvSpPr>
                  <p:nvPr/>
                </p:nvSpPr>
                <p:spPr bwMode="auto">
                  <a:xfrm flipH="1">
                    <a:off x="2977" y="1911"/>
                    <a:ext cx="233"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160" tIns="46080" rIns="92160" bIns="46080">
                    <a:spAutoFit/>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9pPr>
                  </a:lstStyle>
                  <a:p>
                    <a:pPr marL="0" marR="0" lvl="0" indent="0" algn="l" defTabSz="457200" rtl="0" eaLnBrk="0" fontAlgn="base" latinLnBrk="0" hangingPunct="0">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cs typeface="+mn-cs"/>
                      </a:rPr>
                      <a:t>T</a:t>
                    </a:r>
                  </a:p>
                </p:txBody>
              </p:sp>
            </p:grpSp>
          </p:grpSp>
        </p:grpSp>
        <p:grpSp>
          <p:nvGrpSpPr>
            <p:cNvPr id="27666" name="Group 71">
              <a:extLst>
                <a:ext uri="{FF2B5EF4-FFF2-40B4-BE49-F238E27FC236}">
                  <a16:creationId xmlns:a16="http://schemas.microsoft.com/office/drawing/2014/main" id="{2756B70E-AFFC-4883-BB0A-172B837DE88D}"/>
                </a:ext>
              </a:extLst>
            </p:cNvPr>
            <p:cNvGrpSpPr>
              <a:grpSpLocks/>
            </p:cNvGrpSpPr>
            <p:nvPr/>
          </p:nvGrpSpPr>
          <p:grpSpPr bwMode="auto">
            <a:xfrm>
              <a:off x="3265" y="1666"/>
              <a:ext cx="1934" cy="1356"/>
              <a:chOff x="3265" y="1666"/>
              <a:chExt cx="1934" cy="1356"/>
            </a:xfrm>
          </p:grpSpPr>
          <p:sp>
            <p:nvSpPr>
              <p:cNvPr id="27677" name="Line 72">
                <a:extLst>
                  <a:ext uri="{FF2B5EF4-FFF2-40B4-BE49-F238E27FC236}">
                    <a16:creationId xmlns:a16="http://schemas.microsoft.com/office/drawing/2014/main" id="{ED22138B-E8C4-4352-9FB3-AE731C449C9A}"/>
                  </a:ext>
                </a:extLst>
              </p:cNvPr>
              <p:cNvSpPr>
                <a:spLocks noChangeShapeType="1"/>
              </p:cNvSpPr>
              <p:nvPr/>
            </p:nvSpPr>
            <p:spPr bwMode="auto">
              <a:xfrm>
                <a:off x="3265" y="1666"/>
                <a:ext cx="1934" cy="691"/>
              </a:xfrm>
              <a:prstGeom prst="line">
                <a:avLst/>
              </a:prstGeom>
              <a:noFill/>
              <a:ln w="25560" cap="sq">
                <a:solidFill>
                  <a:srgbClr val="000000"/>
                </a:solidFill>
                <a:prstDash val="dash"/>
                <a:miter lim="800000"/>
                <a:headEnd type="stealth"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sp>
            <p:nvSpPr>
              <p:cNvPr id="27678" name="Line 73">
                <a:extLst>
                  <a:ext uri="{FF2B5EF4-FFF2-40B4-BE49-F238E27FC236}">
                    <a16:creationId xmlns:a16="http://schemas.microsoft.com/office/drawing/2014/main" id="{D3455030-B8D7-4B6C-9FB1-44707EA3199D}"/>
                  </a:ext>
                </a:extLst>
              </p:cNvPr>
              <p:cNvSpPr>
                <a:spLocks noChangeShapeType="1"/>
              </p:cNvSpPr>
              <p:nvPr/>
            </p:nvSpPr>
            <p:spPr bwMode="auto">
              <a:xfrm>
                <a:off x="3297" y="1816"/>
                <a:ext cx="1409" cy="1109"/>
              </a:xfrm>
              <a:prstGeom prst="line">
                <a:avLst/>
              </a:prstGeom>
              <a:noFill/>
              <a:ln w="25560" cap="sq">
                <a:solidFill>
                  <a:srgbClr val="000000"/>
                </a:solidFill>
                <a:prstDash val="dash"/>
                <a:miter lim="800000"/>
                <a:headEnd type="stealth"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sp>
            <p:nvSpPr>
              <p:cNvPr id="27679" name="Line 74">
                <a:extLst>
                  <a:ext uri="{FF2B5EF4-FFF2-40B4-BE49-F238E27FC236}">
                    <a16:creationId xmlns:a16="http://schemas.microsoft.com/office/drawing/2014/main" id="{B51F1B96-A7BC-4045-9988-BE10A64FFD80}"/>
                  </a:ext>
                </a:extLst>
              </p:cNvPr>
              <p:cNvSpPr>
                <a:spLocks noChangeShapeType="1"/>
              </p:cNvSpPr>
              <p:nvPr/>
            </p:nvSpPr>
            <p:spPr bwMode="auto">
              <a:xfrm>
                <a:off x="3297" y="1977"/>
                <a:ext cx="735" cy="1045"/>
              </a:xfrm>
              <a:prstGeom prst="line">
                <a:avLst/>
              </a:prstGeom>
              <a:noFill/>
              <a:ln w="25560" cap="sq">
                <a:solidFill>
                  <a:srgbClr val="000000"/>
                </a:solidFill>
                <a:prstDash val="dash"/>
                <a:miter lim="800000"/>
                <a:headEnd type="stealth"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grpSp>
        <p:sp>
          <p:nvSpPr>
            <p:cNvPr id="27667" name="Rectangle 75">
              <a:extLst>
                <a:ext uri="{FF2B5EF4-FFF2-40B4-BE49-F238E27FC236}">
                  <a16:creationId xmlns:a16="http://schemas.microsoft.com/office/drawing/2014/main" id="{11E8A798-F39A-45B7-9BC7-B58A618E7AE3}"/>
                </a:ext>
              </a:extLst>
            </p:cNvPr>
            <p:cNvSpPr>
              <a:spLocks noChangeArrowheads="1"/>
            </p:cNvSpPr>
            <p:nvPr/>
          </p:nvSpPr>
          <p:spPr bwMode="auto">
            <a:xfrm>
              <a:off x="4779" y="2459"/>
              <a:ext cx="339"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160" tIns="46080" rIns="92160" bIns="46080">
              <a:spAutoFit/>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9pPr>
            </a:lstStyle>
            <a:p>
              <a:pPr marL="0" marR="0" lvl="0" indent="0" algn="l" defTabSz="457200" rtl="0" eaLnBrk="0" fontAlgn="base" latinLnBrk="0" hangingPunct="0">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cs typeface="+mn-cs"/>
                </a:rPr>
                <a:t>F1</a:t>
              </a:r>
            </a:p>
          </p:txBody>
        </p:sp>
        <p:sp>
          <p:nvSpPr>
            <p:cNvPr id="27668" name="Rectangle 76">
              <a:extLst>
                <a:ext uri="{FF2B5EF4-FFF2-40B4-BE49-F238E27FC236}">
                  <a16:creationId xmlns:a16="http://schemas.microsoft.com/office/drawing/2014/main" id="{6B7B7AFB-3EC4-4BDC-9484-2A5A76DD6F7A}"/>
                </a:ext>
              </a:extLst>
            </p:cNvPr>
            <p:cNvSpPr>
              <a:spLocks noChangeArrowheads="1"/>
            </p:cNvSpPr>
            <p:nvPr/>
          </p:nvSpPr>
          <p:spPr bwMode="auto">
            <a:xfrm>
              <a:off x="4539" y="2459"/>
              <a:ext cx="339"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160" tIns="46080" rIns="92160" bIns="46080">
              <a:spAutoFit/>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9pPr>
            </a:lstStyle>
            <a:p>
              <a:pPr marL="0" marR="0" lvl="0" indent="0" algn="l" defTabSz="457200" rtl="0" eaLnBrk="0" fontAlgn="base" latinLnBrk="0" hangingPunct="0">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altLang="en-US" sz="2400" b="0" i="1"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cs typeface="+mn-cs"/>
                </a:rPr>
                <a:t>F2</a:t>
              </a:r>
            </a:p>
          </p:txBody>
        </p:sp>
        <p:grpSp>
          <p:nvGrpSpPr>
            <p:cNvPr id="27669" name="Group 77">
              <a:extLst>
                <a:ext uri="{FF2B5EF4-FFF2-40B4-BE49-F238E27FC236}">
                  <a16:creationId xmlns:a16="http://schemas.microsoft.com/office/drawing/2014/main" id="{7162BD66-683D-4C01-9BBC-2BB3D2098F6B}"/>
                </a:ext>
              </a:extLst>
            </p:cNvPr>
            <p:cNvGrpSpPr>
              <a:grpSpLocks/>
            </p:cNvGrpSpPr>
            <p:nvPr/>
          </p:nvGrpSpPr>
          <p:grpSpPr bwMode="auto">
            <a:xfrm>
              <a:off x="623" y="1624"/>
              <a:ext cx="1898" cy="1538"/>
              <a:chOff x="623" y="1624"/>
              <a:chExt cx="1898" cy="1538"/>
            </a:xfrm>
          </p:grpSpPr>
          <p:grpSp>
            <p:nvGrpSpPr>
              <p:cNvPr id="27670" name="Group 78">
                <a:extLst>
                  <a:ext uri="{FF2B5EF4-FFF2-40B4-BE49-F238E27FC236}">
                    <a16:creationId xmlns:a16="http://schemas.microsoft.com/office/drawing/2014/main" id="{AD8DC092-7031-4067-8F32-28676D38CFE5}"/>
                  </a:ext>
                </a:extLst>
              </p:cNvPr>
              <p:cNvGrpSpPr>
                <a:grpSpLocks/>
              </p:cNvGrpSpPr>
              <p:nvPr/>
            </p:nvGrpSpPr>
            <p:grpSpPr bwMode="auto">
              <a:xfrm>
                <a:off x="624" y="1736"/>
                <a:ext cx="1897" cy="1426"/>
                <a:chOff x="624" y="1736"/>
                <a:chExt cx="1897" cy="1426"/>
              </a:xfrm>
            </p:grpSpPr>
            <p:sp>
              <p:nvSpPr>
                <p:cNvPr id="27674" name="Line 79">
                  <a:extLst>
                    <a:ext uri="{FF2B5EF4-FFF2-40B4-BE49-F238E27FC236}">
                      <a16:creationId xmlns:a16="http://schemas.microsoft.com/office/drawing/2014/main" id="{51EE96F5-F0D2-4A56-9D43-9B8576947777}"/>
                    </a:ext>
                  </a:extLst>
                </p:cNvPr>
                <p:cNvSpPr>
                  <a:spLocks noChangeShapeType="1"/>
                </p:cNvSpPr>
                <p:nvPr/>
              </p:nvSpPr>
              <p:spPr bwMode="auto">
                <a:xfrm flipV="1">
                  <a:off x="624" y="1734"/>
                  <a:ext cx="1897" cy="714"/>
                </a:xfrm>
                <a:prstGeom prst="line">
                  <a:avLst/>
                </a:prstGeom>
                <a:noFill/>
                <a:ln w="25560" cap="sq">
                  <a:solidFill>
                    <a:srgbClr val="000000"/>
                  </a:solidFill>
                  <a:miter lim="800000"/>
                  <a:headEnd type="stealth"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sp>
              <p:nvSpPr>
                <p:cNvPr id="27675" name="Line 80">
                  <a:extLst>
                    <a:ext uri="{FF2B5EF4-FFF2-40B4-BE49-F238E27FC236}">
                      <a16:creationId xmlns:a16="http://schemas.microsoft.com/office/drawing/2014/main" id="{C898A5AE-AEFB-4C21-BC76-8E58C56A61FE}"/>
                    </a:ext>
                  </a:extLst>
                </p:cNvPr>
                <p:cNvSpPr>
                  <a:spLocks noChangeShapeType="1"/>
                </p:cNvSpPr>
                <p:nvPr/>
              </p:nvSpPr>
              <p:spPr bwMode="auto">
                <a:xfrm flipV="1">
                  <a:off x="1200" y="1882"/>
                  <a:ext cx="1311" cy="1231"/>
                </a:xfrm>
                <a:prstGeom prst="line">
                  <a:avLst/>
                </a:prstGeom>
                <a:noFill/>
                <a:ln w="25560" cap="sq">
                  <a:solidFill>
                    <a:srgbClr val="000000"/>
                  </a:solidFill>
                  <a:miter lim="800000"/>
                  <a:headEnd type="stealth"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sp>
              <p:nvSpPr>
                <p:cNvPr id="27676" name="Line 81">
                  <a:extLst>
                    <a:ext uri="{FF2B5EF4-FFF2-40B4-BE49-F238E27FC236}">
                      <a16:creationId xmlns:a16="http://schemas.microsoft.com/office/drawing/2014/main" id="{2CA3D43C-6E89-4CE9-8AED-3BB08B37FA7E}"/>
                    </a:ext>
                  </a:extLst>
                </p:cNvPr>
                <p:cNvSpPr>
                  <a:spLocks noChangeShapeType="1"/>
                </p:cNvSpPr>
                <p:nvPr/>
              </p:nvSpPr>
              <p:spPr bwMode="auto">
                <a:xfrm flipV="1">
                  <a:off x="1920" y="2095"/>
                  <a:ext cx="580" cy="1068"/>
                </a:xfrm>
                <a:prstGeom prst="line">
                  <a:avLst/>
                </a:prstGeom>
                <a:noFill/>
                <a:ln w="25560" cap="sq">
                  <a:solidFill>
                    <a:srgbClr val="000000"/>
                  </a:solidFill>
                  <a:miter lim="800000"/>
                  <a:headEnd type="stealth"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grpSp>
          <p:sp>
            <p:nvSpPr>
              <p:cNvPr id="27671" name="Line 82">
                <a:extLst>
                  <a:ext uri="{FF2B5EF4-FFF2-40B4-BE49-F238E27FC236}">
                    <a16:creationId xmlns:a16="http://schemas.microsoft.com/office/drawing/2014/main" id="{23A8E7C0-A14D-4B12-850F-8E9403C66FEC}"/>
                  </a:ext>
                </a:extLst>
              </p:cNvPr>
              <p:cNvSpPr>
                <a:spLocks noChangeShapeType="1"/>
              </p:cNvSpPr>
              <p:nvPr/>
            </p:nvSpPr>
            <p:spPr bwMode="auto">
              <a:xfrm flipV="1">
                <a:off x="623" y="1622"/>
                <a:ext cx="1897" cy="720"/>
              </a:xfrm>
              <a:prstGeom prst="line">
                <a:avLst/>
              </a:prstGeom>
              <a:noFill/>
              <a:ln w="25560" cap="sq">
                <a:solidFill>
                  <a:srgbClr val="000000"/>
                </a:solidFill>
                <a:prstDash val="dash"/>
                <a:miter lim="800000"/>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sp>
            <p:nvSpPr>
              <p:cNvPr id="27672" name="Line 83">
                <a:extLst>
                  <a:ext uri="{FF2B5EF4-FFF2-40B4-BE49-F238E27FC236}">
                    <a16:creationId xmlns:a16="http://schemas.microsoft.com/office/drawing/2014/main" id="{334D3E02-1FCA-4669-9351-DD0F45BFED54}"/>
                  </a:ext>
                </a:extLst>
              </p:cNvPr>
              <p:cNvSpPr>
                <a:spLocks noChangeShapeType="1"/>
              </p:cNvSpPr>
              <p:nvPr/>
            </p:nvSpPr>
            <p:spPr bwMode="auto">
              <a:xfrm flipV="1">
                <a:off x="1189" y="1774"/>
                <a:ext cx="1311" cy="1238"/>
              </a:xfrm>
              <a:prstGeom prst="line">
                <a:avLst/>
              </a:prstGeom>
              <a:noFill/>
              <a:ln w="25560" cap="sq">
                <a:solidFill>
                  <a:srgbClr val="000000"/>
                </a:solidFill>
                <a:prstDash val="dash"/>
                <a:miter lim="800000"/>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sp>
            <p:nvSpPr>
              <p:cNvPr id="27673" name="Line 84">
                <a:extLst>
                  <a:ext uri="{FF2B5EF4-FFF2-40B4-BE49-F238E27FC236}">
                    <a16:creationId xmlns:a16="http://schemas.microsoft.com/office/drawing/2014/main" id="{EA98A693-0279-465D-B4CA-918F231B4865}"/>
                  </a:ext>
                </a:extLst>
              </p:cNvPr>
              <p:cNvSpPr>
                <a:spLocks noChangeShapeType="1"/>
              </p:cNvSpPr>
              <p:nvPr/>
            </p:nvSpPr>
            <p:spPr bwMode="auto">
              <a:xfrm flipV="1">
                <a:off x="1876" y="1987"/>
                <a:ext cx="580" cy="1073"/>
              </a:xfrm>
              <a:prstGeom prst="line">
                <a:avLst/>
              </a:prstGeom>
              <a:noFill/>
              <a:ln w="25560" cap="sq">
                <a:solidFill>
                  <a:srgbClr val="000000"/>
                </a:solidFill>
                <a:prstDash val="dash"/>
                <a:miter lim="800000"/>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grpSp>
      </p:grpSp>
      <p:sp>
        <p:nvSpPr>
          <p:cNvPr id="27654" name="Text Box 85">
            <a:extLst>
              <a:ext uri="{FF2B5EF4-FFF2-40B4-BE49-F238E27FC236}">
                <a16:creationId xmlns:a16="http://schemas.microsoft.com/office/drawing/2014/main" id="{18ACEC94-77A7-4701-8EBA-1531B11FD6A0}"/>
              </a:ext>
            </a:extLst>
          </p:cNvPr>
          <p:cNvSpPr txBox="1">
            <a:spLocks noChangeArrowheads="1"/>
          </p:cNvSpPr>
          <p:nvPr/>
        </p:nvSpPr>
        <p:spPr bwMode="auto">
          <a:xfrm>
            <a:off x="2844800" y="6392863"/>
            <a:ext cx="3392488" cy="274637"/>
          </a:xfrm>
          <a:prstGeom prst="rect">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lstStyle>
            <a:lvl1pPr marL="342900" indent="-334963">
              <a:buClr>
                <a:srgbClr val="000000"/>
              </a:buClr>
              <a:buSzPct val="100000"/>
              <a:buFont typeface="Times New Roman" panose="02020603050405020304" pitchFamily="18"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chemeClr val="bg1"/>
                </a:solidFill>
                <a:latin typeface="Times New Roman" panose="02020603050405020304" pitchFamily="18" charset="0"/>
                <a:ea typeface="Microsoft YaHei" panose="020B0503020204020204" pitchFamily="34" charset="-122"/>
              </a:defRPr>
            </a:lvl1pPr>
            <a:lvl2pPr>
              <a:buClr>
                <a:srgbClr val="000000"/>
              </a:buClr>
              <a:buSzPct val="100000"/>
              <a:buFont typeface="Times New Roman" panose="02020603050405020304" pitchFamily="18"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chemeClr val="bg1"/>
                </a:solidFill>
                <a:latin typeface="Times New Roman" panose="02020603050405020304" pitchFamily="18" charset="0"/>
                <a:ea typeface="Microsoft YaHei" panose="020B0503020204020204" pitchFamily="34" charset="-122"/>
              </a:defRPr>
            </a:lvl2pPr>
            <a:lvl3pPr>
              <a:buClr>
                <a:srgbClr val="000000"/>
              </a:buClr>
              <a:buSzPct val="100000"/>
              <a:buFont typeface="Times New Roman" panose="02020603050405020304" pitchFamily="18"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chemeClr val="bg1"/>
                </a:solidFill>
                <a:latin typeface="Times New Roman" panose="02020603050405020304" pitchFamily="18" charset="0"/>
                <a:ea typeface="Microsoft YaHei" panose="020B0503020204020204" pitchFamily="34" charset="-122"/>
              </a:defRPr>
            </a:lvl3pPr>
            <a:lvl4pPr>
              <a:buClr>
                <a:srgbClr val="000000"/>
              </a:buClr>
              <a:buSzPct val="100000"/>
              <a:buFont typeface="Times New Roman" panose="02020603050405020304" pitchFamily="18"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chemeClr val="bg1"/>
                </a:solidFill>
                <a:latin typeface="Times New Roman" panose="02020603050405020304" pitchFamily="18" charset="0"/>
                <a:ea typeface="Microsoft YaHei" panose="020B0503020204020204" pitchFamily="34" charset="-122"/>
              </a:defRPr>
            </a:lvl4pPr>
            <a:lvl5pPr>
              <a:buClr>
                <a:srgbClr val="000000"/>
              </a:buClr>
              <a:buSzPct val="100000"/>
              <a:buFont typeface="Times New Roman" panose="02020603050405020304" pitchFamily="18"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chemeClr val="bg1"/>
                </a:solidFill>
                <a:latin typeface="Times New Roman" panose="02020603050405020304" pitchFamily="18"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chemeClr val="bg1"/>
                </a:solidFill>
                <a:latin typeface="Times New Roman" panose="02020603050405020304" pitchFamily="18"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chemeClr val="bg1"/>
                </a:solidFill>
                <a:latin typeface="Times New Roman" panose="02020603050405020304" pitchFamily="18"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chemeClr val="bg1"/>
                </a:solidFill>
                <a:latin typeface="Times New Roman" panose="02020603050405020304" pitchFamily="18"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chemeClr val="bg1"/>
                </a:solidFill>
                <a:latin typeface="Times New Roman" panose="02020603050405020304" pitchFamily="18" charset="0"/>
                <a:ea typeface="Microsoft YaHei" panose="020B0503020204020204" pitchFamily="34" charset="-122"/>
              </a:defRPr>
            </a:lvl9pPr>
          </a:lstStyle>
          <a:p>
            <a:pPr marL="342900" marR="0" lvl="0" indent="-334963" algn="ctr" defTabSz="457200" rtl="0" eaLnBrk="0" fontAlgn="base" latinLnBrk="0" hangingPunct="0">
              <a:lnSpc>
                <a:spcPct val="100000"/>
              </a:lnSpc>
              <a:spcBef>
                <a:spcPts val="800"/>
              </a:spcBef>
              <a:spcAft>
                <a:spcPct val="0"/>
              </a:spcAft>
              <a:buClrTx/>
              <a:buSzPct val="100000"/>
              <a:buFontTx/>
              <a:buNone/>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r>
              <a:rPr kumimoji="0" lang="en-US" altLang="en-US" sz="1500" b="0"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cs typeface="+mn-cs"/>
              </a:rPr>
              <a:t>Rev 3.1  12 Jan 2019  © G.Harrison</a:t>
            </a:r>
          </a:p>
          <a:p>
            <a:pPr marL="342900" marR="0" lvl="0" indent="-334963" algn="ctr" defTabSz="457200" rtl="0" eaLnBrk="0" fontAlgn="base" latinLnBrk="0" hangingPunct="0">
              <a:lnSpc>
                <a:spcPct val="100000"/>
              </a:lnSpc>
              <a:spcBef>
                <a:spcPts val="800"/>
              </a:spcBef>
              <a:spcAft>
                <a:spcPct val="0"/>
              </a:spcAft>
              <a:buClrTx/>
              <a:buSzPct val="100000"/>
              <a:buFontTx/>
              <a:buNone/>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endParaRPr kumimoji="0" lang="en-US" altLang="en-US" sz="1500" b="0"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cs typeface="+mn-cs"/>
            </a:endParaRPr>
          </a:p>
        </p:txBody>
      </p:sp>
      <p:sp>
        <p:nvSpPr>
          <p:cNvPr id="27655" name="Text Box 86">
            <a:extLst>
              <a:ext uri="{FF2B5EF4-FFF2-40B4-BE49-F238E27FC236}">
                <a16:creationId xmlns:a16="http://schemas.microsoft.com/office/drawing/2014/main" id="{C7D14ADC-57BF-479A-9ADC-03E18EA59E03}"/>
              </a:ext>
            </a:extLst>
          </p:cNvPr>
          <p:cNvSpPr txBox="1">
            <a:spLocks noChangeArrowheads="1"/>
          </p:cNvSpPr>
          <p:nvPr/>
        </p:nvSpPr>
        <p:spPr bwMode="auto">
          <a:xfrm>
            <a:off x="5557838" y="1828800"/>
            <a:ext cx="3565525" cy="365125"/>
          </a:xfrm>
          <a:prstGeom prst="rect">
            <a:avLst/>
          </a:prstGeom>
          <a:solidFill>
            <a:srgbClr val="99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9pPr>
          </a:lstStyle>
          <a:p>
            <a:pPr marL="0" marR="0" lvl="0" indent="0" algn="ctr" defTabSz="457200" rtl="0" eaLnBrk="0" fontAlgn="base" latinLnBrk="0" hangingPunct="0">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altLang="en-US" sz="1800" b="0" i="0" u="none" strike="noStrike" kern="1200" cap="none" spc="0" normalizeH="0" baseline="0" noProof="0">
                <a:ln>
                  <a:noFill/>
                </a:ln>
                <a:solidFill>
                  <a:srgbClr val="000000"/>
                </a:solidFill>
                <a:effectLst/>
                <a:uLnTx/>
                <a:uFillTx/>
                <a:latin typeface="Arial Black" panose="020B0A04020102020204" pitchFamily="34" charset="0"/>
                <a:ea typeface="Microsoft YaHei" panose="020B0503020204020204" pitchFamily="34" charset="-122"/>
                <a:cs typeface="+mn-cs"/>
              </a:rPr>
              <a:t>BOTH Repeater &amp; ReTrans</a:t>
            </a:r>
          </a:p>
        </p:txBody>
      </p:sp>
    </p:spTree>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5220" name="Rectangle 4"/>
          <p:cNvSpPr>
            <a:spLocks noGrp="1" noChangeArrowheads="1"/>
          </p:cNvSpPr>
          <p:nvPr>
            <p:ph type="title"/>
          </p:nvPr>
        </p:nvSpPr>
        <p:spPr/>
        <p:txBody>
          <a:bodyPr/>
          <a:lstStyle/>
          <a:p>
            <a:r>
              <a:rPr lang="en-US" dirty="0"/>
              <a:t>“standard best practices…”</a:t>
            </a:r>
          </a:p>
        </p:txBody>
      </p:sp>
      <p:sp>
        <p:nvSpPr>
          <p:cNvPr id="1545222" name="Rectangle 6"/>
          <p:cNvSpPr>
            <a:spLocks noGrp="1" noChangeArrowheads="1"/>
          </p:cNvSpPr>
          <p:nvPr>
            <p:ph sz="half" idx="1"/>
          </p:nvPr>
        </p:nvSpPr>
        <p:spPr>
          <a:xfrm>
            <a:off x="609600" y="1752600"/>
            <a:ext cx="8382000" cy="4876800"/>
          </a:xfrm>
        </p:spPr>
        <p:txBody>
          <a:bodyPr>
            <a:normAutofit/>
          </a:bodyPr>
          <a:lstStyle/>
          <a:p>
            <a:pPr marL="0" indent="0">
              <a:lnSpc>
                <a:spcPct val="100000"/>
              </a:lnSpc>
              <a:buNone/>
            </a:pPr>
            <a:r>
              <a:rPr lang="en-US" sz="4000" b="1" dirty="0"/>
              <a:t>“</a:t>
            </a:r>
            <a:r>
              <a:rPr lang="en-US" sz="4000" b="1" dirty="0">
                <a:solidFill>
                  <a:srgbClr val="FFFF99"/>
                </a:solidFill>
              </a:rPr>
              <a:t>Base, this is Field Team Alfa</a:t>
            </a:r>
            <a:r>
              <a:rPr lang="en-US" sz="4000" b="1" dirty="0"/>
              <a:t>”</a:t>
            </a:r>
          </a:p>
          <a:p>
            <a:pPr marL="0" indent="0">
              <a:lnSpc>
                <a:spcPct val="100000"/>
              </a:lnSpc>
              <a:buNone/>
            </a:pPr>
            <a:r>
              <a:rPr lang="en-US" sz="4000" b="1" dirty="0"/>
              <a:t>“</a:t>
            </a:r>
            <a:r>
              <a:rPr lang="en-US" sz="4000" b="1" dirty="0">
                <a:solidFill>
                  <a:srgbClr val="FFFF99"/>
                </a:solidFill>
              </a:rPr>
              <a:t>Base from Team Alfa</a:t>
            </a:r>
            <a:r>
              <a:rPr lang="en-US" sz="4000" b="1" dirty="0"/>
              <a:t>”</a:t>
            </a:r>
          </a:p>
          <a:p>
            <a:pPr marL="0" indent="0">
              <a:lnSpc>
                <a:spcPct val="100000"/>
              </a:lnSpc>
              <a:buNone/>
            </a:pPr>
            <a:r>
              <a:rPr lang="en-US" sz="4000" b="1" dirty="0"/>
              <a:t>“</a:t>
            </a:r>
            <a:r>
              <a:rPr lang="en-US" sz="4000" b="1" dirty="0">
                <a:solidFill>
                  <a:srgbClr val="FFFF99"/>
                </a:solidFill>
              </a:rPr>
              <a:t>Base, Alfa</a:t>
            </a:r>
            <a:r>
              <a:rPr lang="en-US" sz="4000" b="1" dirty="0"/>
              <a:t>”</a:t>
            </a:r>
          </a:p>
          <a:p>
            <a:pPr marL="0" indent="0">
              <a:lnSpc>
                <a:spcPct val="100000"/>
              </a:lnSpc>
              <a:buNone/>
            </a:pPr>
            <a:r>
              <a:rPr lang="en-US" sz="4000" b="1" dirty="0"/>
              <a:t>“</a:t>
            </a:r>
            <a:r>
              <a:rPr lang="en-US" sz="4000" b="1" dirty="0">
                <a:solidFill>
                  <a:srgbClr val="FFFF99"/>
                </a:solidFill>
              </a:rPr>
              <a:t>You, this is me</a:t>
            </a:r>
            <a:r>
              <a:rPr lang="en-US" sz="4000" b="1" dirty="0"/>
              <a:t>”</a:t>
            </a:r>
          </a:p>
          <a:p>
            <a:pPr marL="0" indent="0">
              <a:lnSpc>
                <a:spcPct val="100000"/>
              </a:lnSpc>
              <a:buNone/>
            </a:pPr>
            <a:r>
              <a:rPr lang="en-US" sz="4000" b="1" dirty="0"/>
              <a:t>Why not “Team Alfa to Base”?</a:t>
            </a:r>
            <a:endParaRPr lang="en-US" sz="4400" b="1" dirty="0"/>
          </a:p>
        </p:txBody>
      </p:sp>
    </p:spTree>
    <p:extLst>
      <p:ext uri="{BB962C8B-B14F-4D97-AF65-F5344CB8AC3E}">
        <p14:creationId xmlns:p14="http://schemas.microsoft.com/office/powerpoint/2010/main" val="3651685123"/>
      </p:ext>
    </p:extLst>
  </p:cSld>
  <p:clrMapOvr>
    <a:masterClrMapping/>
  </p:clrMapOvr>
  <p:transition>
    <p:fade thruBlk="1"/>
  </p:transition>
</p:sld>
</file>

<file path=ppt/slides/slide1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 name="Footer Placeholder 3">
            <a:extLst>
              <a:ext uri="{FF2B5EF4-FFF2-40B4-BE49-F238E27FC236}">
                <a16:creationId xmlns:a16="http://schemas.microsoft.com/office/drawing/2014/main" id="{F29DD2C9-8B94-40E0-A2A8-612CC5FF395A}"/>
              </a:ext>
            </a:extLst>
          </p:cNvPr>
          <p:cNvSpPr>
            <a:spLocks noGrp="1"/>
          </p:cNvSpPr>
          <p:nvPr>
            <p:ph type="ftr" sz="quarter" idx="11"/>
          </p:nvPr>
        </p:nvSpPr>
        <p:spPr/>
        <p:txBody>
          <a:bodyPr/>
          <a:lstStyle/>
          <a:p>
            <a:pPr marL="0" marR="0" lvl="0" indent="0" algn="ctr" defTabSz="457200" rtl="0" eaLnBrk="0" fontAlgn="base" latinLnBrk="0" hangingPunct="0">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altLang="en-US" sz="1400" b="0" i="0" u="none" strike="noStrike" kern="1200" cap="none" spc="0" normalizeH="0" baseline="0" noProof="0">
                <a:ln>
                  <a:noFill/>
                </a:ln>
                <a:solidFill>
                  <a:srgbClr val="000000"/>
                </a:solidFill>
                <a:effectLst/>
                <a:uLnTx/>
                <a:uFillTx/>
                <a:latin typeface="Arial"/>
                <a:ea typeface="Microsoft YaHei" panose="020B0503020204020204" pitchFamily="34" charset="-122"/>
                <a:cs typeface="Segoe UI" panose="020B0502040204020203" pitchFamily="34" charset="0"/>
              </a:rPr>
              <a:t>Rev 2.0  10JAN03  (C) G.Harrison</a:t>
            </a:r>
          </a:p>
        </p:txBody>
      </p:sp>
      <p:sp>
        <p:nvSpPr>
          <p:cNvPr id="84" name="Slide Number Placeholder 4">
            <a:extLst>
              <a:ext uri="{FF2B5EF4-FFF2-40B4-BE49-F238E27FC236}">
                <a16:creationId xmlns:a16="http://schemas.microsoft.com/office/drawing/2014/main" id="{6CB80EDE-F829-4155-8246-5ECEF080DD89}"/>
              </a:ext>
            </a:extLst>
          </p:cNvPr>
          <p:cNvSpPr>
            <a:spLocks noGrp="1"/>
          </p:cNvSpPr>
          <p:nvPr>
            <p:ph type="sldNum" sz="quarter" idx="12"/>
          </p:nvPr>
        </p:nvSpPr>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9pPr>
          </a:lstStyle>
          <a:p>
            <a:pPr marL="0" marR="0" lvl="0" indent="0" algn="r" defTabSz="457200" rtl="0" eaLnBrk="0" fontAlgn="base" latinLnBrk="0" hangingPunct="0">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2158C0B0-1094-47E6-B01A-058C07F0D405}"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icrosoft YaHei" panose="020B0503020204020204" pitchFamily="34" charset="-122"/>
                <a:cs typeface="Segoe UI" panose="020B0502040204020203" pitchFamily="34" charset="0"/>
              </a:rPr>
              <a:pPr marL="0" marR="0" lvl="0" indent="0" algn="r" defTabSz="457200" rtl="0" eaLnBrk="0" fontAlgn="base" latinLnBrk="0" hangingPunct="0">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130</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cs typeface="Segoe UI" panose="020B0502040204020203" pitchFamily="34" charset="0"/>
            </a:endParaRPr>
          </a:p>
        </p:txBody>
      </p:sp>
      <p:sp>
        <p:nvSpPr>
          <p:cNvPr id="39940" name="Rectangle 1">
            <a:extLst>
              <a:ext uri="{FF2B5EF4-FFF2-40B4-BE49-F238E27FC236}">
                <a16:creationId xmlns:a16="http://schemas.microsoft.com/office/drawing/2014/main" id="{0E76DD84-1E00-4CC4-A829-2363B9AF76F7}"/>
              </a:ext>
            </a:extLst>
          </p:cNvPr>
          <p:cNvSpPr>
            <a:spLocks noGrp="1" noChangeArrowheads="1"/>
          </p:cNvSpPr>
          <p:nvPr>
            <p:ph type="title"/>
          </p:nvPr>
        </p:nvSpPr>
        <p:spPr>
          <a:xfrm>
            <a:off x="685800" y="609600"/>
            <a:ext cx="7772400" cy="1143000"/>
          </a:xfrm>
        </p:spPr>
        <p:txBody>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t>RETRANSMITTER</a:t>
            </a:r>
            <a:br>
              <a:rPr lang="en-US" altLang="en-US"/>
            </a:br>
            <a:r>
              <a:rPr lang="en-US" altLang="en-US"/>
              <a:t>(</a:t>
            </a:r>
            <a:r>
              <a:rPr lang="en-US" altLang="en-US" i="1"/>
              <a:t>2-WAY</a:t>
            </a:r>
            <a:r>
              <a:rPr lang="en-US" altLang="en-US"/>
              <a:t> DUPLEX RELAY)</a:t>
            </a:r>
          </a:p>
        </p:txBody>
      </p:sp>
      <p:grpSp>
        <p:nvGrpSpPr>
          <p:cNvPr id="39941" name="Group 2">
            <a:extLst>
              <a:ext uri="{FF2B5EF4-FFF2-40B4-BE49-F238E27FC236}">
                <a16:creationId xmlns:a16="http://schemas.microsoft.com/office/drawing/2014/main" id="{07DE805E-4876-427E-9D19-3008C9CC117A}"/>
              </a:ext>
            </a:extLst>
          </p:cNvPr>
          <p:cNvGrpSpPr>
            <a:grpSpLocks/>
          </p:cNvGrpSpPr>
          <p:nvPr/>
        </p:nvGrpSpPr>
        <p:grpSpPr bwMode="auto">
          <a:xfrm>
            <a:off x="469900" y="2155825"/>
            <a:ext cx="8120063" cy="5684838"/>
            <a:chOff x="296" y="1358"/>
            <a:chExt cx="5115" cy="3581"/>
          </a:xfrm>
        </p:grpSpPr>
        <p:grpSp>
          <p:nvGrpSpPr>
            <p:cNvPr id="39944" name="Group 3">
              <a:extLst>
                <a:ext uri="{FF2B5EF4-FFF2-40B4-BE49-F238E27FC236}">
                  <a16:creationId xmlns:a16="http://schemas.microsoft.com/office/drawing/2014/main" id="{7BB83C5C-59DF-4A36-B2CC-B07DCC08D64B}"/>
                </a:ext>
              </a:extLst>
            </p:cNvPr>
            <p:cNvGrpSpPr>
              <a:grpSpLocks/>
            </p:cNvGrpSpPr>
            <p:nvPr/>
          </p:nvGrpSpPr>
          <p:grpSpPr bwMode="auto">
            <a:xfrm>
              <a:off x="392" y="2360"/>
              <a:ext cx="5019" cy="1371"/>
              <a:chOff x="392" y="2360"/>
              <a:chExt cx="5019" cy="1371"/>
            </a:xfrm>
          </p:grpSpPr>
          <p:grpSp>
            <p:nvGrpSpPr>
              <p:cNvPr id="40002" name="Group 4">
                <a:extLst>
                  <a:ext uri="{FF2B5EF4-FFF2-40B4-BE49-F238E27FC236}">
                    <a16:creationId xmlns:a16="http://schemas.microsoft.com/office/drawing/2014/main" id="{ACA12F9D-D59E-4819-B840-17373D1A3B8E}"/>
                  </a:ext>
                </a:extLst>
              </p:cNvPr>
              <p:cNvGrpSpPr>
                <a:grpSpLocks/>
              </p:cNvGrpSpPr>
              <p:nvPr/>
            </p:nvGrpSpPr>
            <p:grpSpPr bwMode="auto">
              <a:xfrm>
                <a:off x="4760" y="2984"/>
                <a:ext cx="123" cy="603"/>
                <a:chOff x="4760" y="2984"/>
                <a:chExt cx="123" cy="603"/>
              </a:xfrm>
            </p:grpSpPr>
            <p:sp>
              <p:nvSpPr>
                <p:cNvPr id="40018" name="Rectangle 5">
                  <a:extLst>
                    <a:ext uri="{FF2B5EF4-FFF2-40B4-BE49-F238E27FC236}">
                      <a16:creationId xmlns:a16="http://schemas.microsoft.com/office/drawing/2014/main" id="{87EEAD57-ED80-415B-9998-BD395D18E762}"/>
                    </a:ext>
                  </a:extLst>
                </p:cNvPr>
                <p:cNvSpPr>
                  <a:spLocks noChangeArrowheads="1"/>
                </p:cNvSpPr>
                <p:nvPr/>
              </p:nvSpPr>
              <p:spPr bwMode="auto">
                <a:xfrm>
                  <a:off x="4760" y="3204"/>
                  <a:ext cx="123" cy="383"/>
                </a:xfrm>
                <a:prstGeom prst="rect">
                  <a:avLst/>
                </a:prstGeom>
                <a:noFill/>
                <a:ln w="255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sp>
              <p:nvSpPr>
                <p:cNvPr id="40019" name="Rectangle 6">
                  <a:extLst>
                    <a:ext uri="{FF2B5EF4-FFF2-40B4-BE49-F238E27FC236}">
                      <a16:creationId xmlns:a16="http://schemas.microsoft.com/office/drawing/2014/main" id="{272ABAC0-E6C1-4235-B7D1-35EB87403913}"/>
                    </a:ext>
                  </a:extLst>
                </p:cNvPr>
                <p:cNvSpPr>
                  <a:spLocks noChangeArrowheads="1"/>
                </p:cNvSpPr>
                <p:nvPr/>
              </p:nvSpPr>
              <p:spPr bwMode="auto">
                <a:xfrm>
                  <a:off x="4792" y="2984"/>
                  <a:ext cx="0" cy="199"/>
                </a:xfrm>
                <a:prstGeom prst="rect">
                  <a:avLst/>
                </a:prstGeom>
                <a:noFill/>
                <a:ln w="255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grpSp>
          <p:grpSp>
            <p:nvGrpSpPr>
              <p:cNvPr id="40003" name="Group 7">
                <a:extLst>
                  <a:ext uri="{FF2B5EF4-FFF2-40B4-BE49-F238E27FC236}">
                    <a16:creationId xmlns:a16="http://schemas.microsoft.com/office/drawing/2014/main" id="{EF4ACC01-84F1-466D-AA51-5C635F838402}"/>
                  </a:ext>
                </a:extLst>
              </p:cNvPr>
              <p:cNvGrpSpPr>
                <a:grpSpLocks/>
              </p:cNvGrpSpPr>
              <p:nvPr/>
            </p:nvGrpSpPr>
            <p:grpSpPr bwMode="auto">
              <a:xfrm>
                <a:off x="5288" y="2360"/>
                <a:ext cx="123" cy="603"/>
                <a:chOff x="5288" y="2360"/>
                <a:chExt cx="123" cy="603"/>
              </a:xfrm>
            </p:grpSpPr>
            <p:sp>
              <p:nvSpPr>
                <p:cNvPr id="40016" name="Rectangle 8">
                  <a:extLst>
                    <a:ext uri="{FF2B5EF4-FFF2-40B4-BE49-F238E27FC236}">
                      <a16:creationId xmlns:a16="http://schemas.microsoft.com/office/drawing/2014/main" id="{1E09F185-F64F-42E0-9D77-57D847CA5DA2}"/>
                    </a:ext>
                  </a:extLst>
                </p:cNvPr>
                <p:cNvSpPr>
                  <a:spLocks noChangeArrowheads="1"/>
                </p:cNvSpPr>
                <p:nvPr/>
              </p:nvSpPr>
              <p:spPr bwMode="auto">
                <a:xfrm>
                  <a:off x="5288" y="2580"/>
                  <a:ext cx="123" cy="383"/>
                </a:xfrm>
                <a:prstGeom prst="rect">
                  <a:avLst/>
                </a:prstGeom>
                <a:noFill/>
                <a:ln w="255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sp>
              <p:nvSpPr>
                <p:cNvPr id="40017" name="Rectangle 9">
                  <a:extLst>
                    <a:ext uri="{FF2B5EF4-FFF2-40B4-BE49-F238E27FC236}">
                      <a16:creationId xmlns:a16="http://schemas.microsoft.com/office/drawing/2014/main" id="{26050882-6D80-4A5B-AEE5-38E9E24FB085}"/>
                    </a:ext>
                  </a:extLst>
                </p:cNvPr>
                <p:cNvSpPr>
                  <a:spLocks noChangeArrowheads="1"/>
                </p:cNvSpPr>
                <p:nvPr/>
              </p:nvSpPr>
              <p:spPr bwMode="auto">
                <a:xfrm>
                  <a:off x="5320" y="2360"/>
                  <a:ext cx="0" cy="199"/>
                </a:xfrm>
                <a:prstGeom prst="rect">
                  <a:avLst/>
                </a:prstGeom>
                <a:noFill/>
                <a:ln w="255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grpSp>
          <p:grpSp>
            <p:nvGrpSpPr>
              <p:cNvPr id="40004" name="Group 10">
                <a:extLst>
                  <a:ext uri="{FF2B5EF4-FFF2-40B4-BE49-F238E27FC236}">
                    <a16:creationId xmlns:a16="http://schemas.microsoft.com/office/drawing/2014/main" id="{DDA8B3ED-2EFA-4B92-98C7-EAB2674D061B}"/>
                  </a:ext>
                </a:extLst>
              </p:cNvPr>
              <p:cNvGrpSpPr>
                <a:grpSpLocks/>
              </p:cNvGrpSpPr>
              <p:nvPr/>
            </p:nvGrpSpPr>
            <p:grpSpPr bwMode="auto">
              <a:xfrm>
                <a:off x="4040" y="3128"/>
                <a:ext cx="123" cy="603"/>
                <a:chOff x="4040" y="3128"/>
                <a:chExt cx="123" cy="603"/>
              </a:xfrm>
            </p:grpSpPr>
            <p:sp>
              <p:nvSpPr>
                <p:cNvPr id="40014" name="Rectangle 11">
                  <a:extLst>
                    <a:ext uri="{FF2B5EF4-FFF2-40B4-BE49-F238E27FC236}">
                      <a16:creationId xmlns:a16="http://schemas.microsoft.com/office/drawing/2014/main" id="{8CC93E56-30EB-4E8A-8C9C-74EE46306327}"/>
                    </a:ext>
                  </a:extLst>
                </p:cNvPr>
                <p:cNvSpPr>
                  <a:spLocks noChangeArrowheads="1"/>
                </p:cNvSpPr>
                <p:nvPr/>
              </p:nvSpPr>
              <p:spPr bwMode="auto">
                <a:xfrm>
                  <a:off x="4040" y="3348"/>
                  <a:ext cx="123" cy="383"/>
                </a:xfrm>
                <a:prstGeom prst="rect">
                  <a:avLst/>
                </a:prstGeom>
                <a:noFill/>
                <a:ln w="255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sp>
              <p:nvSpPr>
                <p:cNvPr id="40015" name="Rectangle 12">
                  <a:extLst>
                    <a:ext uri="{FF2B5EF4-FFF2-40B4-BE49-F238E27FC236}">
                      <a16:creationId xmlns:a16="http://schemas.microsoft.com/office/drawing/2014/main" id="{2F50EEE0-EE32-46C5-9229-C7B3D69DF7ED}"/>
                    </a:ext>
                  </a:extLst>
                </p:cNvPr>
                <p:cNvSpPr>
                  <a:spLocks noChangeArrowheads="1"/>
                </p:cNvSpPr>
                <p:nvPr/>
              </p:nvSpPr>
              <p:spPr bwMode="auto">
                <a:xfrm>
                  <a:off x="4072" y="3128"/>
                  <a:ext cx="0" cy="199"/>
                </a:xfrm>
                <a:prstGeom prst="rect">
                  <a:avLst/>
                </a:prstGeom>
                <a:noFill/>
                <a:ln w="255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grpSp>
          <p:grpSp>
            <p:nvGrpSpPr>
              <p:cNvPr id="40005" name="Group 13">
                <a:extLst>
                  <a:ext uri="{FF2B5EF4-FFF2-40B4-BE49-F238E27FC236}">
                    <a16:creationId xmlns:a16="http://schemas.microsoft.com/office/drawing/2014/main" id="{EBB12760-14C0-46CF-9AD3-D637CB98DEE2}"/>
                  </a:ext>
                </a:extLst>
              </p:cNvPr>
              <p:cNvGrpSpPr>
                <a:grpSpLocks/>
              </p:cNvGrpSpPr>
              <p:nvPr/>
            </p:nvGrpSpPr>
            <p:grpSpPr bwMode="auto">
              <a:xfrm>
                <a:off x="392" y="2408"/>
                <a:ext cx="411" cy="603"/>
                <a:chOff x="392" y="2408"/>
                <a:chExt cx="411" cy="603"/>
              </a:xfrm>
            </p:grpSpPr>
            <p:sp>
              <p:nvSpPr>
                <p:cNvPr id="40012" name="Rectangle 14">
                  <a:extLst>
                    <a:ext uri="{FF2B5EF4-FFF2-40B4-BE49-F238E27FC236}">
                      <a16:creationId xmlns:a16="http://schemas.microsoft.com/office/drawing/2014/main" id="{7E9A2C5C-9ED8-4B59-A713-0E6E8FBB0C49}"/>
                    </a:ext>
                  </a:extLst>
                </p:cNvPr>
                <p:cNvSpPr>
                  <a:spLocks noChangeArrowheads="1"/>
                </p:cNvSpPr>
                <p:nvPr/>
              </p:nvSpPr>
              <p:spPr bwMode="auto">
                <a:xfrm>
                  <a:off x="392" y="2628"/>
                  <a:ext cx="411" cy="383"/>
                </a:xfrm>
                <a:prstGeom prst="rect">
                  <a:avLst/>
                </a:prstGeom>
                <a:noFill/>
                <a:ln w="255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sp>
              <p:nvSpPr>
                <p:cNvPr id="40013" name="Rectangle 15">
                  <a:extLst>
                    <a:ext uri="{FF2B5EF4-FFF2-40B4-BE49-F238E27FC236}">
                      <a16:creationId xmlns:a16="http://schemas.microsoft.com/office/drawing/2014/main" id="{3A500EF1-DAFD-4B4B-8698-104BE85B83AA}"/>
                    </a:ext>
                  </a:extLst>
                </p:cNvPr>
                <p:cNvSpPr>
                  <a:spLocks noChangeArrowheads="1"/>
                </p:cNvSpPr>
                <p:nvPr/>
              </p:nvSpPr>
              <p:spPr bwMode="auto">
                <a:xfrm>
                  <a:off x="488" y="2408"/>
                  <a:ext cx="27" cy="199"/>
                </a:xfrm>
                <a:prstGeom prst="rect">
                  <a:avLst/>
                </a:prstGeom>
                <a:noFill/>
                <a:ln w="255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grpSp>
          <p:grpSp>
            <p:nvGrpSpPr>
              <p:cNvPr id="40006" name="Group 16">
                <a:extLst>
                  <a:ext uri="{FF2B5EF4-FFF2-40B4-BE49-F238E27FC236}">
                    <a16:creationId xmlns:a16="http://schemas.microsoft.com/office/drawing/2014/main" id="{7958F48C-6C32-4442-9802-AB9EF6E7F7C9}"/>
                  </a:ext>
                </a:extLst>
              </p:cNvPr>
              <p:cNvGrpSpPr>
                <a:grpSpLocks/>
              </p:cNvGrpSpPr>
              <p:nvPr/>
            </p:nvGrpSpPr>
            <p:grpSpPr bwMode="auto">
              <a:xfrm>
                <a:off x="1784" y="3128"/>
                <a:ext cx="123" cy="603"/>
                <a:chOff x="1784" y="3128"/>
                <a:chExt cx="123" cy="603"/>
              </a:xfrm>
            </p:grpSpPr>
            <p:sp>
              <p:nvSpPr>
                <p:cNvPr id="40010" name="Rectangle 17">
                  <a:extLst>
                    <a:ext uri="{FF2B5EF4-FFF2-40B4-BE49-F238E27FC236}">
                      <a16:creationId xmlns:a16="http://schemas.microsoft.com/office/drawing/2014/main" id="{810B13B2-F95B-4510-BFFB-F09B0BE4A573}"/>
                    </a:ext>
                  </a:extLst>
                </p:cNvPr>
                <p:cNvSpPr>
                  <a:spLocks noChangeArrowheads="1"/>
                </p:cNvSpPr>
                <p:nvPr/>
              </p:nvSpPr>
              <p:spPr bwMode="auto">
                <a:xfrm>
                  <a:off x="1784" y="3348"/>
                  <a:ext cx="123" cy="383"/>
                </a:xfrm>
                <a:prstGeom prst="rect">
                  <a:avLst/>
                </a:prstGeom>
                <a:noFill/>
                <a:ln w="255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sp>
              <p:nvSpPr>
                <p:cNvPr id="40011" name="Rectangle 18">
                  <a:extLst>
                    <a:ext uri="{FF2B5EF4-FFF2-40B4-BE49-F238E27FC236}">
                      <a16:creationId xmlns:a16="http://schemas.microsoft.com/office/drawing/2014/main" id="{1F8DCBA9-362C-4200-A0F3-A7DBB1FAE11F}"/>
                    </a:ext>
                  </a:extLst>
                </p:cNvPr>
                <p:cNvSpPr>
                  <a:spLocks noChangeArrowheads="1"/>
                </p:cNvSpPr>
                <p:nvPr/>
              </p:nvSpPr>
              <p:spPr bwMode="auto">
                <a:xfrm>
                  <a:off x="1816" y="3128"/>
                  <a:ext cx="0" cy="199"/>
                </a:xfrm>
                <a:prstGeom prst="rect">
                  <a:avLst/>
                </a:prstGeom>
                <a:noFill/>
                <a:ln w="255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grpSp>
          <p:grpSp>
            <p:nvGrpSpPr>
              <p:cNvPr id="40007" name="Group 19">
                <a:extLst>
                  <a:ext uri="{FF2B5EF4-FFF2-40B4-BE49-F238E27FC236}">
                    <a16:creationId xmlns:a16="http://schemas.microsoft.com/office/drawing/2014/main" id="{240A4A2A-A7D3-429D-B155-72C9D034B14E}"/>
                  </a:ext>
                </a:extLst>
              </p:cNvPr>
              <p:cNvGrpSpPr>
                <a:grpSpLocks/>
              </p:cNvGrpSpPr>
              <p:nvPr/>
            </p:nvGrpSpPr>
            <p:grpSpPr bwMode="auto">
              <a:xfrm>
                <a:off x="1064" y="3080"/>
                <a:ext cx="123" cy="603"/>
                <a:chOff x="1064" y="3080"/>
                <a:chExt cx="123" cy="603"/>
              </a:xfrm>
            </p:grpSpPr>
            <p:sp>
              <p:nvSpPr>
                <p:cNvPr id="40008" name="Rectangle 20">
                  <a:extLst>
                    <a:ext uri="{FF2B5EF4-FFF2-40B4-BE49-F238E27FC236}">
                      <a16:creationId xmlns:a16="http://schemas.microsoft.com/office/drawing/2014/main" id="{19FAAFF7-0B9D-43D9-A769-C3F581F73D84}"/>
                    </a:ext>
                  </a:extLst>
                </p:cNvPr>
                <p:cNvSpPr>
                  <a:spLocks noChangeArrowheads="1"/>
                </p:cNvSpPr>
                <p:nvPr/>
              </p:nvSpPr>
              <p:spPr bwMode="auto">
                <a:xfrm>
                  <a:off x="1064" y="3300"/>
                  <a:ext cx="123" cy="383"/>
                </a:xfrm>
                <a:prstGeom prst="rect">
                  <a:avLst/>
                </a:prstGeom>
                <a:noFill/>
                <a:ln w="255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sp>
              <p:nvSpPr>
                <p:cNvPr id="40009" name="Rectangle 21">
                  <a:extLst>
                    <a:ext uri="{FF2B5EF4-FFF2-40B4-BE49-F238E27FC236}">
                      <a16:creationId xmlns:a16="http://schemas.microsoft.com/office/drawing/2014/main" id="{6CE695A1-B5F0-4EA8-AF8E-2F267AF74590}"/>
                    </a:ext>
                  </a:extLst>
                </p:cNvPr>
                <p:cNvSpPr>
                  <a:spLocks noChangeArrowheads="1"/>
                </p:cNvSpPr>
                <p:nvPr/>
              </p:nvSpPr>
              <p:spPr bwMode="auto">
                <a:xfrm>
                  <a:off x="1096" y="3080"/>
                  <a:ext cx="0" cy="199"/>
                </a:xfrm>
                <a:prstGeom prst="rect">
                  <a:avLst/>
                </a:prstGeom>
                <a:noFill/>
                <a:ln w="255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grpSp>
        </p:grpSp>
        <p:grpSp>
          <p:nvGrpSpPr>
            <p:cNvPr id="39945" name="Group 22">
              <a:extLst>
                <a:ext uri="{FF2B5EF4-FFF2-40B4-BE49-F238E27FC236}">
                  <a16:creationId xmlns:a16="http://schemas.microsoft.com/office/drawing/2014/main" id="{5A865EAB-CCE7-44BF-80DE-BAC247073EED}"/>
                </a:ext>
              </a:extLst>
            </p:cNvPr>
            <p:cNvGrpSpPr>
              <a:grpSpLocks/>
            </p:cNvGrpSpPr>
            <p:nvPr/>
          </p:nvGrpSpPr>
          <p:grpSpPr bwMode="auto">
            <a:xfrm>
              <a:off x="2112" y="2256"/>
              <a:ext cx="1580" cy="2683"/>
              <a:chOff x="2112" y="2256"/>
              <a:chExt cx="1580" cy="2683"/>
            </a:xfrm>
          </p:grpSpPr>
          <p:sp>
            <p:nvSpPr>
              <p:cNvPr id="40000" name="AutoShape 23">
                <a:extLst>
                  <a:ext uri="{FF2B5EF4-FFF2-40B4-BE49-F238E27FC236}">
                    <a16:creationId xmlns:a16="http://schemas.microsoft.com/office/drawing/2014/main" id="{9AC857FA-53D7-4B7E-8609-6C5318277077}"/>
                  </a:ext>
                </a:extLst>
              </p:cNvPr>
              <p:cNvSpPr>
                <a:spLocks noChangeArrowheads="1"/>
              </p:cNvSpPr>
              <p:nvPr/>
            </p:nvSpPr>
            <p:spPr bwMode="auto">
              <a:xfrm rot="10800000">
                <a:off x="2113" y="2257"/>
                <a:ext cx="1579" cy="268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0 w 21600"/>
                  <a:gd name="T19" fmla="*/ 10796 h 21600"/>
                  <a:gd name="T20" fmla="*/ 10793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stroke="0">
                    <a:moveTo>
                      <a:pt x="10800" y="21600"/>
                    </a:moveTo>
                    <a:cubicBezTo>
                      <a:pt x="4835" y="21600"/>
                      <a:pt x="0" y="16764"/>
                      <a:pt x="0" y="10800"/>
                    </a:cubicBezTo>
                    <a:lnTo>
                      <a:pt x="10800" y="10800"/>
                    </a:lnTo>
                    <a:lnTo>
                      <a:pt x="10800" y="21600"/>
                    </a:lnTo>
                    <a:close/>
                  </a:path>
                  <a:path w="21600" h="21600" fill="none">
                    <a:moveTo>
                      <a:pt x="10800" y="21600"/>
                    </a:moveTo>
                    <a:cubicBezTo>
                      <a:pt x="4835" y="21600"/>
                      <a:pt x="0" y="16764"/>
                      <a:pt x="0" y="10800"/>
                    </a:cubicBezTo>
                  </a:path>
                </a:pathLst>
              </a:custGeom>
              <a:noFill/>
              <a:ln w="50760" cap="rnd">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sp>
            <p:nvSpPr>
              <p:cNvPr id="40001" name="AutoShape 24">
                <a:extLst>
                  <a:ext uri="{FF2B5EF4-FFF2-40B4-BE49-F238E27FC236}">
                    <a16:creationId xmlns:a16="http://schemas.microsoft.com/office/drawing/2014/main" id="{E7CD0772-68F5-4CB7-98A8-AD5FE75846D4}"/>
                  </a:ext>
                </a:extLst>
              </p:cNvPr>
              <p:cNvSpPr>
                <a:spLocks noChangeArrowheads="1"/>
              </p:cNvSpPr>
              <p:nvPr/>
            </p:nvSpPr>
            <p:spPr bwMode="auto">
              <a:xfrm rot="10800000">
                <a:off x="2112" y="2257"/>
                <a:ext cx="1579" cy="268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10793 w 21600"/>
                  <a:gd name="T19" fmla="*/ 10796 h 21600"/>
                  <a:gd name="T20" fmla="*/ 21600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stroke="0">
                    <a:moveTo>
                      <a:pt x="21600" y="10800"/>
                    </a:moveTo>
                    <a:cubicBezTo>
                      <a:pt x="21600" y="16764"/>
                      <a:pt x="16764" y="21600"/>
                      <a:pt x="10800" y="21600"/>
                    </a:cubicBezTo>
                    <a:lnTo>
                      <a:pt x="10800" y="10800"/>
                    </a:lnTo>
                    <a:lnTo>
                      <a:pt x="21600" y="10800"/>
                    </a:lnTo>
                    <a:close/>
                  </a:path>
                  <a:path w="21600" h="21600" fill="none">
                    <a:moveTo>
                      <a:pt x="21600" y="10800"/>
                    </a:moveTo>
                    <a:cubicBezTo>
                      <a:pt x="21600" y="16764"/>
                      <a:pt x="16764" y="21600"/>
                      <a:pt x="10800" y="21600"/>
                    </a:cubicBezTo>
                  </a:path>
                </a:pathLst>
              </a:custGeom>
              <a:noFill/>
              <a:ln w="50760" cap="rnd">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grpSp>
        <p:grpSp>
          <p:nvGrpSpPr>
            <p:cNvPr id="39946" name="Group 25">
              <a:extLst>
                <a:ext uri="{FF2B5EF4-FFF2-40B4-BE49-F238E27FC236}">
                  <a16:creationId xmlns:a16="http://schemas.microsoft.com/office/drawing/2014/main" id="{0CD5743D-E028-480E-9DF3-107048F5BFA7}"/>
                </a:ext>
              </a:extLst>
            </p:cNvPr>
            <p:cNvGrpSpPr>
              <a:grpSpLocks/>
            </p:cNvGrpSpPr>
            <p:nvPr/>
          </p:nvGrpSpPr>
          <p:grpSpPr bwMode="auto">
            <a:xfrm>
              <a:off x="296" y="2072"/>
              <a:ext cx="267" cy="219"/>
              <a:chOff x="296" y="2072"/>
              <a:chExt cx="267" cy="219"/>
            </a:xfrm>
          </p:grpSpPr>
          <p:sp>
            <p:nvSpPr>
              <p:cNvPr id="39994" name="Oval 26">
                <a:extLst>
                  <a:ext uri="{FF2B5EF4-FFF2-40B4-BE49-F238E27FC236}">
                    <a16:creationId xmlns:a16="http://schemas.microsoft.com/office/drawing/2014/main" id="{6972E09C-D3AD-4928-9CA4-769F1DC25971}"/>
                  </a:ext>
                </a:extLst>
              </p:cNvPr>
              <p:cNvSpPr>
                <a:spLocks noChangeArrowheads="1"/>
              </p:cNvSpPr>
              <p:nvPr/>
            </p:nvSpPr>
            <p:spPr bwMode="auto">
              <a:xfrm>
                <a:off x="296" y="2072"/>
                <a:ext cx="267" cy="219"/>
              </a:xfrm>
              <a:prstGeom prst="ellipse">
                <a:avLst/>
              </a:prstGeom>
              <a:noFill/>
              <a:ln w="255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grpSp>
            <p:nvGrpSpPr>
              <p:cNvPr id="39995" name="Group 27">
                <a:extLst>
                  <a:ext uri="{FF2B5EF4-FFF2-40B4-BE49-F238E27FC236}">
                    <a16:creationId xmlns:a16="http://schemas.microsoft.com/office/drawing/2014/main" id="{A758DC20-7EEE-46A0-96D6-A65E88B27334}"/>
                  </a:ext>
                </a:extLst>
              </p:cNvPr>
              <p:cNvGrpSpPr>
                <a:grpSpLocks/>
              </p:cNvGrpSpPr>
              <p:nvPr/>
            </p:nvGrpSpPr>
            <p:grpSpPr bwMode="auto">
              <a:xfrm>
                <a:off x="384" y="2160"/>
                <a:ext cx="92" cy="91"/>
                <a:chOff x="384" y="2160"/>
                <a:chExt cx="92" cy="91"/>
              </a:xfrm>
            </p:grpSpPr>
            <p:sp>
              <p:nvSpPr>
                <p:cNvPr id="39998" name="AutoShape 28">
                  <a:extLst>
                    <a:ext uri="{FF2B5EF4-FFF2-40B4-BE49-F238E27FC236}">
                      <a16:creationId xmlns:a16="http://schemas.microsoft.com/office/drawing/2014/main" id="{34BCF48C-82AA-4C77-879A-86D25C273BCF}"/>
                    </a:ext>
                  </a:extLst>
                </p:cNvPr>
                <p:cNvSpPr>
                  <a:spLocks noChangeArrowheads="1"/>
                </p:cNvSpPr>
                <p:nvPr/>
              </p:nvSpPr>
              <p:spPr bwMode="auto">
                <a:xfrm>
                  <a:off x="384" y="2160"/>
                  <a:ext cx="91" cy="9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10681 w 21600"/>
                    <a:gd name="T19" fmla="*/ 10681 h 21600"/>
                    <a:gd name="T20" fmla="*/ 21600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stroke="0">
                      <a:moveTo>
                        <a:pt x="21600" y="10800"/>
                      </a:moveTo>
                      <a:cubicBezTo>
                        <a:pt x="21600" y="16764"/>
                        <a:pt x="16764" y="21600"/>
                        <a:pt x="10800" y="21600"/>
                      </a:cubicBezTo>
                      <a:lnTo>
                        <a:pt x="10800" y="10800"/>
                      </a:lnTo>
                      <a:lnTo>
                        <a:pt x="21600" y="10800"/>
                      </a:lnTo>
                      <a:close/>
                    </a:path>
                    <a:path w="21600" h="21600" fill="none">
                      <a:moveTo>
                        <a:pt x="21600" y="10800"/>
                      </a:moveTo>
                      <a:cubicBezTo>
                        <a:pt x="21600" y="16764"/>
                        <a:pt x="16764" y="21600"/>
                        <a:pt x="10800" y="21600"/>
                      </a:cubicBezTo>
                    </a:path>
                  </a:pathLst>
                </a:custGeom>
                <a:noFill/>
                <a:ln w="12600" cap="rnd">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sp>
              <p:nvSpPr>
                <p:cNvPr id="39999" name="AutoShape 29">
                  <a:extLst>
                    <a:ext uri="{FF2B5EF4-FFF2-40B4-BE49-F238E27FC236}">
                      <a16:creationId xmlns:a16="http://schemas.microsoft.com/office/drawing/2014/main" id="{8970D9D3-14C4-4426-AE35-FBD139D0375B}"/>
                    </a:ext>
                  </a:extLst>
                </p:cNvPr>
                <p:cNvSpPr>
                  <a:spLocks noChangeArrowheads="1"/>
                </p:cNvSpPr>
                <p:nvPr/>
              </p:nvSpPr>
              <p:spPr bwMode="auto">
                <a:xfrm>
                  <a:off x="385" y="2160"/>
                  <a:ext cx="91" cy="9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0 w 21600"/>
                    <a:gd name="T19" fmla="*/ 10681 h 21600"/>
                    <a:gd name="T20" fmla="*/ 1068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stroke="0">
                      <a:moveTo>
                        <a:pt x="10800" y="21600"/>
                      </a:moveTo>
                      <a:cubicBezTo>
                        <a:pt x="4835" y="21600"/>
                        <a:pt x="0" y="16764"/>
                        <a:pt x="0" y="10800"/>
                      </a:cubicBezTo>
                      <a:lnTo>
                        <a:pt x="10800" y="10800"/>
                      </a:lnTo>
                      <a:lnTo>
                        <a:pt x="10800" y="21600"/>
                      </a:lnTo>
                      <a:close/>
                    </a:path>
                    <a:path w="21600" h="21600" fill="none">
                      <a:moveTo>
                        <a:pt x="10800" y="21600"/>
                      </a:moveTo>
                      <a:cubicBezTo>
                        <a:pt x="4835" y="21600"/>
                        <a:pt x="0" y="16764"/>
                        <a:pt x="0" y="10800"/>
                      </a:cubicBezTo>
                    </a:path>
                  </a:pathLst>
                </a:custGeom>
                <a:noFill/>
                <a:ln w="12600" cap="rnd">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grpSp>
          <p:sp>
            <p:nvSpPr>
              <p:cNvPr id="39996" name="Oval 30">
                <a:extLst>
                  <a:ext uri="{FF2B5EF4-FFF2-40B4-BE49-F238E27FC236}">
                    <a16:creationId xmlns:a16="http://schemas.microsoft.com/office/drawing/2014/main" id="{2A3B3ED0-E540-494B-A156-31ED99D51440}"/>
                  </a:ext>
                </a:extLst>
              </p:cNvPr>
              <p:cNvSpPr>
                <a:spLocks noChangeArrowheads="1"/>
              </p:cNvSpPr>
              <p:nvPr/>
            </p:nvSpPr>
            <p:spPr bwMode="auto">
              <a:xfrm>
                <a:off x="340" y="2116"/>
                <a:ext cx="35" cy="35"/>
              </a:xfrm>
              <a:prstGeom prst="ellipse">
                <a:avLst/>
              </a:prstGeom>
              <a:solidFill>
                <a:srgbClr val="000000"/>
              </a:solidFill>
              <a:ln w="1260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sp>
            <p:nvSpPr>
              <p:cNvPr id="39997" name="Oval 31">
                <a:extLst>
                  <a:ext uri="{FF2B5EF4-FFF2-40B4-BE49-F238E27FC236}">
                    <a16:creationId xmlns:a16="http://schemas.microsoft.com/office/drawing/2014/main" id="{71883CB3-1DEB-49AD-ADFE-5170363CCB6A}"/>
                  </a:ext>
                </a:extLst>
              </p:cNvPr>
              <p:cNvSpPr>
                <a:spLocks noChangeArrowheads="1"/>
              </p:cNvSpPr>
              <p:nvPr/>
            </p:nvSpPr>
            <p:spPr bwMode="auto">
              <a:xfrm>
                <a:off x="484" y="2116"/>
                <a:ext cx="35" cy="35"/>
              </a:xfrm>
              <a:prstGeom prst="ellipse">
                <a:avLst/>
              </a:prstGeom>
              <a:solidFill>
                <a:srgbClr val="000000"/>
              </a:solidFill>
              <a:ln w="1260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grpSp>
        <p:grpSp>
          <p:nvGrpSpPr>
            <p:cNvPr id="39947" name="Group 32">
              <a:extLst>
                <a:ext uri="{FF2B5EF4-FFF2-40B4-BE49-F238E27FC236}">
                  <a16:creationId xmlns:a16="http://schemas.microsoft.com/office/drawing/2014/main" id="{90481029-B356-46BD-B455-E6250C816400}"/>
                </a:ext>
              </a:extLst>
            </p:cNvPr>
            <p:cNvGrpSpPr>
              <a:grpSpLocks/>
            </p:cNvGrpSpPr>
            <p:nvPr/>
          </p:nvGrpSpPr>
          <p:grpSpPr bwMode="auto">
            <a:xfrm>
              <a:off x="5000" y="3032"/>
              <a:ext cx="267" cy="219"/>
              <a:chOff x="5000" y="3032"/>
              <a:chExt cx="267" cy="219"/>
            </a:xfrm>
          </p:grpSpPr>
          <p:sp>
            <p:nvSpPr>
              <p:cNvPr id="39988" name="Oval 33">
                <a:extLst>
                  <a:ext uri="{FF2B5EF4-FFF2-40B4-BE49-F238E27FC236}">
                    <a16:creationId xmlns:a16="http://schemas.microsoft.com/office/drawing/2014/main" id="{43FF5195-A4E4-4BEF-95AB-AC73EBCDD636}"/>
                  </a:ext>
                </a:extLst>
              </p:cNvPr>
              <p:cNvSpPr>
                <a:spLocks noChangeArrowheads="1"/>
              </p:cNvSpPr>
              <p:nvPr/>
            </p:nvSpPr>
            <p:spPr bwMode="auto">
              <a:xfrm>
                <a:off x="5000" y="3032"/>
                <a:ext cx="267" cy="219"/>
              </a:xfrm>
              <a:prstGeom prst="ellipse">
                <a:avLst/>
              </a:prstGeom>
              <a:noFill/>
              <a:ln w="255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grpSp>
            <p:nvGrpSpPr>
              <p:cNvPr id="39989" name="Group 34">
                <a:extLst>
                  <a:ext uri="{FF2B5EF4-FFF2-40B4-BE49-F238E27FC236}">
                    <a16:creationId xmlns:a16="http://schemas.microsoft.com/office/drawing/2014/main" id="{17A957E2-9D22-4A68-B602-47C6BBE1A71E}"/>
                  </a:ext>
                </a:extLst>
              </p:cNvPr>
              <p:cNvGrpSpPr>
                <a:grpSpLocks/>
              </p:cNvGrpSpPr>
              <p:nvPr/>
            </p:nvGrpSpPr>
            <p:grpSpPr bwMode="auto">
              <a:xfrm>
                <a:off x="5088" y="3120"/>
                <a:ext cx="92" cy="91"/>
                <a:chOff x="5088" y="3120"/>
                <a:chExt cx="92" cy="91"/>
              </a:xfrm>
            </p:grpSpPr>
            <p:sp>
              <p:nvSpPr>
                <p:cNvPr id="39992" name="AutoShape 35">
                  <a:extLst>
                    <a:ext uri="{FF2B5EF4-FFF2-40B4-BE49-F238E27FC236}">
                      <a16:creationId xmlns:a16="http://schemas.microsoft.com/office/drawing/2014/main" id="{83D78F36-0A7E-40CB-9032-D007BCEBD92A}"/>
                    </a:ext>
                  </a:extLst>
                </p:cNvPr>
                <p:cNvSpPr>
                  <a:spLocks noChangeArrowheads="1"/>
                </p:cNvSpPr>
                <p:nvPr/>
              </p:nvSpPr>
              <p:spPr bwMode="auto">
                <a:xfrm>
                  <a:off x="5088" y="3120"/>
                  <a:ext cx="91" cy="9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10681 w 21600"/>
                    <a:gd name="T19" fmla="*/ 10681 h 21600"/>
                    <a:gd name="T20" fmla="*/ 21600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stroke="0">
                      <a:moveTo>
                        <a:pt x="21600" y="10800"/>
                      </a:moveTo>
                      <a:cubicBezTo>
                        <a:pt x="21600" y="16764"/>
                        <a:pt x="16764" y="21600"/>
                        <a:pt x="10800" y="21600"/>
                      </a:cubicBezTo>
                      <a:lnTo>
                        <a:pt x="10800" y="10800"/>
                      </a:lnTo>
                      <a:lnTo>
                        <a:pt x="21600" y="10800"/>
                      </a:lnTo>
                      <a:close/>
                    </a:path>
                    <a:path w="21600" h="21600" fill="none">
                      <a:moveTo>
                        <a:pt x="21600" y="10800"/>
                      </a:moveTo>
                      <a:cubicBezTo>
                        <a:pt x="21600" y="16764"/>
                        <a:pt x="16764" y="21600"/>
                        <a:pt x="10800" y="21600"/>
                      </a:cubicBezTo>
                    </a:path>
                  </a:pathLst>
                </a:custGeom>
                <a:noFill/>
                <a:ln w="12600" cap="rnd">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sp>
              <p:nvSpPr>
                <p:cNvPr id="39993" name="AutoShape 36">
                  <a:extLst>
                    <a:ext uri="{FF2B5EF4-FFF2-40B4-BE49-F238E27FC236}">
                      <a16:creationId xmlns:a16="http://schemas.microsoft.com/office/drawing/2014/main" id="{CE25D2DE-6777-4453-8DAD-AE0696D9730B}"/>
                    </a:ext>
                  </a:extLst>
                </p:cNvPr>
                <p:cNvSpPr>
                  <a:spLocks noChangeArrowheads="1"/>
                </p:cNvSpPr>
                <p:nvPr/>
              </p:nvSpPr>
              <p:spPr bwMode="auto">
                <a:xfrm>
                  <a:off x="5089" y="3120"/>
                  <a:ext cx="91" cy="9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0 w 21600"/>
                    <a:gd name="T19" fmla="*/ 10681 h 21600"/>
                    <a:gd name="T20" fmla="*/ 1068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stroke="0">
                      <a:moveTo>
                        <a:pt x="10800" y="21600"/>
                      </a:moveTo>
                      <a:cubicBezTo>
                        <a:pt x="4835" y="21600"/>
                        <a:pt x="0" y="16764"/>
                        <a:pt x="0" y="10800"/>
                      </a:cubicBezTo>
                      <a:lnTo>
                        <a:pt x="10800" y="10800"/>
                      </a:lnTo>
                      <a:lnTo>
                        <a:pt x="10800" y="21600"/>
                      </a:lnTo>
                      <a:close/>
                    </a:path>
                    <a:path w="21600" h="21600" fill="none">
                      <a:moveTo>
                        <a:pt x="10800" y="21600"/>
                      </a:moveTo>
                      <a:cubicBezTo>
                        <a:pt x="4835" y="21600"/>
                        <a:pt x="0" y="16764"/>
                        <a:pt x="0" y="10800"/>
                      </a:cubicBezTo>
                    </a:path>
                  </a:pathLst>
                </a:custGeom>
                <a:noFill/>
                <a:ln w="12600" cap="rnd">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grpSp>
          <p:sp>
            <p:nvSpPr>
              <p:cNvPr id="39990" name="Oval 37">
                <a:extLst>
                  <a:ext uri="{FF2B5EF4-FFF2-40B4-BE49-F238E27FC236}">
                    <a16:creationId xmlns:a16="http://schemas.microsoft.com/office/drawing/2014/main" id="{F7691FA7-79A2-46CA-AF8A-3948D4F71E77}"/>
                  </a:ext>
                </a:extLst>
              </p:cNvPr>
              <p:cNvSpPr>
                <a:spLocks noChangeArrowheads="1"/>
              </p:cNvSpPr>
              <p:nvPr/>
            </p:nvSpPr>
            <p:spPr bwMode="auto">
              <a:xfrm>
                <a:off x="5044" y="3076"/>
                <a:ext cx="35" cy="35"/>
              </a:xfrm>
              <a:prstGeom prst="ellipse">
                <a:avLst/>
              </a:prstGeom>
              <a:solidFill>
                <a:srgbClr val="000000"/>
              </a:solidFill>
              <a:ln w="1260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sp>
            <p:nvSpPr>
              <p:cNvPr id="39991" name="Oval 38">
                <a:extLst>
                  <a:ext uri="{FF2B5EF4-FFF2-40B4-BE49-F238E27FC236}">
                    <a16:creationId xmlns:a16="http://schemas.microsoft.com/office/drawing/2014/main" id="{7487D3B3-D84C-455C-93DE-97A9716DBDA2}"/>
                  </a:ext>
                </a:extLst>
              </p:cNvPr>
              <p:cNvSpPr>
                <a:spLocks noChangeArrowheads="1"/>
              </p:cNvSpPr>
              <p:nvPr/>
            </p:nvSpPr>
            <p:spPr bwMode="auto">
              <a:xfrm>
                <a:off x="5188" y="3076"/>
                <a:ext cx="35" cy="35"/>
              </a:xfrm>
              <a:prstGeom prst="ellipse">
                <a:avLst/>
              </a:prstGeom>
              <a:solidFill>
                <a:srgbClr val="000000"/>
              </a:solidFill>
              <a:ln w="1260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grpSp>
        <p:grpSp>
          <p:nvGrpSpPr>
            <p:cNvPr id="39948" name="Group 39">
              <a:extLst>
                <a:ext uri="{FF2B5EF4-FFF2-40B4-BE49-F238E27FC236}">
                  <a16:creationId xmlns:a16="http://schemas.microsoft.com/office/drawing/2014/main" id="{214A2D47-B97E-42B8-8E23-8CAE0E7A0F93}"/>
                </a:ext>
              </a:extLst>
            </p:cNvPr>
            <p:cNvGrpSpPr>
              <a:grpSpLocks/>
            </p:cNvGrpSpPr>
            <p:nvPr/>
          </p:nvGrpSpPr>
          <p:grpSpPr bwMode="auto">
            <a:xfrm>
              <a:off x="1352" y="3272"/>
              <a:ext cx="267" cy="219"/>
              <a:chOff x="1352" y="3272"/>
              <a:chExt cx="267" cy="219"/>
            </a:xfrm>
          </p:grpSpPr>
          <p:sp>
            <p:nvSpPr>
              <p:cNvPr id="39982" name="Oval 40">
                <a:extLst>
                  <a:ext uri="{FF2B5EF4-FFF2-40B4-BE49-F238E27FC236}">
                    <a16:creationId xmlns:a16="http://schemas.microsoft.com/office/drawing/2014/main" id="{FD487722-836E-4118-9744-95F60FF23E1D}"/>
                  </a:ext>
                </a:extLst>
              </p:cNvPr>
              <p:cNvSpPr>
                <a:spLocks noChangeArrowheads="1"/>
              </p:cNvSpPr>
              <p:nvPr/>
            </p:nvSpPr>
            <p:spPr bwMode="auto">
              <a:xfrm>
                <a:off x="1352" y="3272"/>
                <a:ext cx="267" cy="219"/>
              </a:xfrm>
              <a:prstGeom prst="ellipse">
                <a:avLst/>
              </a:prstGeom>
              <a:noFill/>
              <a:ln w="255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grpSp>
            <p:nvGrpSpPr>
              <p:cNvPr id="39983" name="Group 41">
                <a:extLst>
                  <a:ext uri="{FF2B5EF4-FFF2-40B4-BE49-F238E27FC236}">
                    <a16:creationId xmlns:a16="http://schemas.microsoft.com/office/drawing/2014/main" id="{D7F220FA-E8A6-47C9-8861-2A4487BC9F59}"/>
                  </a:ext>
                </a:extLst>
              </p:cNvPr>
              <p:cNvGrpSpPr>
                <a:grpSpLocks/>
              </p:cNvGrpSpPr>
              <p:nvPr/>
            </p:nvGrpSpPr>
            <p:grpSpPr bwMode="auto">
              <a:xfrm>
                <a:off x="1440" y="3360"/>
                <a:ext cx="92" cy="91"/>
                <a:chOff x="1440" y="3360"/>
                <a:chExt cx="92" cy="91"/>
              </a:xfrm>
            </p:grpSpPr>
            <p:sp>
              <p:nvSpPr>
                <p:cNvPr id="39986" name="AutoShape 42">
                  <a:extLst>
                    <a:ext uri="{FF2B5EF4-FFF2-40B4-BE49-F238E27FC236}">
                      <a16:creationId xmlns:a16="http://schemas.microsoft.com/office/drawing/2014/main" id="{7DB6226E-4552-428C-A09C-0888C254A005}"/>
                    </a:ext>
                  </a:extLst>
                </p:cNvPr>
                <p:cNvSpPr>
                  <a:spLocks noChangeArrowheads="1"/>
                </p:cNvSpPr>
                <p:nvPr/>
              </p:nvSpPr>
              <p:spPr bwMode="auto">
                <a:xfrm>
                  <a:off x="1440" y="3360"/>
                  <a:ext cx="91" cy="9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10681 w 21600"/>
                    <a:gd name="T19" fmla="*/ 10681 h 21600"/>
                    <a:gd name="T20" fmla="*/ 21600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stroke="0">
                      <a:moveTo>
                        <a:pt x="21600" y="10800"/>
                      </a:moveTo>
                      <a:cubicBezTo>
                        <a:pt x="21600" y="16764"/>
                        <a:pt x="16764" y="21600"/>
                        <a:pt x="10800" y="21600"/>
                      </a:cubicBezTo>
                      <a:lnTo>
                        <a:pt x="10800" y="10800"/>
                      </a:lnTo>
                      <a:lnTo>
                        <a:pt x="21600" y="10800"/>
                      </a:lnTo>
                      <a:close/>
                    </a:path>
                    <a:path w="21600" h="21600" fill="none">
                      <a:moveTo>
                        <a:pt x="21600" y="10800"/>
                      </a:moveTo>
                      <a:cubicBezTo>
                        <a:pt x="21600" y="16764"/>
                        <a:pt x="16764" y="21600"/>
                        <a:pt x="10800" y="21600"/>
                      </a:cubicBezTo>
                    </a:path>
                  </a:pathLst>
                </a:custGeom>
                <a:noFill/>
                <a:ln w="12600" cap="rnd">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sp>
              <p:nvSpPr>
                <p:cNvPr id="39987" name="AutoShape 43">
                  <a:extLst>
                    <a:ext uri="{FF2B5EF4-FFF2-40B4-BE49-F238E27FC236}">
                      <a16:creationId xmlns:a16="http://schemas.microsoft.com/office/drawing/2014/main" id="{A9ACD478-A52B-4932-B7D6-E7910E317CF8}"/>
                    </a:ext>
                  </a:extLst>
                </p:cNvPr>
                <p:cNvSpPr>
                  <a:spLocks noChangeArrowheads="1"/>
                </p:cNvSpPr>
                <p:nvPr/>
              </p:nvSpPr>
              <p:spPr bwMode="auto">
                <a:xfrm>
                  <a:off x="1441" y="3360"/>
                  <a:ext cx="91" cy="9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0 w 21600"/>
                    <a:gd name="T19" fmla="*/ 10681 h 21600"/>
                    <a:gd name="T20" fmla="*/ 1068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stroke="0">
                      <a:moveTo>
                        <a:pt x="10800" y="21600"/>
                      </a:moveTo>
                      <a:cubicBezTo>
                        <a:pt x="4835" y="21600"/>
                        <a:pt x="0" y="16764"/>
                        <a:pt x="0" y="10800"/>
                      </a:cubicBezTo>
                      <a:lnTo>
                        <a:pt x="10800" y="10800"/>
                      </a:lnTo>
                      <a:lnTo>
                        <a:pt x="10800" y="21600"/>
                      </a:lnTo>
                      <a:close/>
                    </a:path>
                    <a:path w="21600" h="21600" fill="none">
                      <a:moveTo>
                        <a:pt x="10800" y="21600"/>
                      </a:moveTo>
                      <a:cubicBezTo>
                        <a:pt x="4835" y="21600"/>
                        <a:pt x="0" y="16764"/>
                        <a:pt x="0" y="10800"/>
                      </a:cubicBezTo>
                    </a:path>
                  </a:pathLst>
                </a:custGeom>
                <a:noFill/>
                <a:ln w="12600" cap="rnd">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grpSp>
          <p:sp>
            <p:nvSpPr>
              <p:cNvPr id="39984" name="Oval 44">
                <a:extLst>
                  <a:ext uri="{FF2B5EF4-FFF2-40B4-BE49-F238E27FC236}">
                    <a16:creationId xmlns:a16="http://schemas.microsoft.com/office/drawing/2014/main" id="{05D0E524-04F7-40AF-8254-57AF5894295A}"/>
                  </a:ext>
                </a:extLst>
              </p:cNvPr>
              <p:cNvSpPr>
                <a:spLocks noChangeArrowheads="1"/>
              </p:cNvSpPr>
              <p:nvPr/>
            </p:nvSpPr>
            <p:spPr bwMode="auto">
              <a:xfrm>
                <a:off x="1396" y="3316"/>
                <a:ext cx="35" cy="35"/>
              </a:xfrm>
              <a:prstGeom prst="ellipse">
                <a:avLst/>
              </a:prstGeom>
              <a:solidFill>
                <a:srgbClr val="000000"/>
              </a:solidFill>
              <a:ln w="1260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sp>
            <p:nvSpPr>
              <p:cNvPr id="39985" name="Oval 45">
                <a:extLst>
                  <a:ext uri="{FF2B5EF4-FFF2-40B4-BE49-F238E27FC236}">
                    <a16:creationId xmlns:a16="http://schemas.microsoft.com/office/drawing/2014/main" id="{1D05BDD1-3CB0-40C0-9DCE-CDCE66379E28}"/>
                  </a:ext>
                </a:extLst>
              </p:cNvPr>
              <p:cNvSpPr>
                <a:spLocks noChangeArrowheads="1"/>
              </p:cNvSpPr>
              <p:nvPr/>
            </p:nvSpPr>
            <p:spPr bwMode="auto">
              <a:xfrm>
                <a:off x="1540" y="3316"/>
                <a:ext cx="35" cy="35"/>
              </a:xfrm>
              <a:prstGeom prst="ellipse">
                <a:avLst/>
              </a:prstGeom>
              <a:solidFill>
                <a:srgbClr val="000000"/>
              </a:solidFill>
              <a:ln w="1260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grpSp>
        <p:sp>
          <p:nvSpPr>
            <p:cNvPr id="39949" name="Line 46">
              <a:extLst>
                <a:ext uri="{FF2B5EF4-FFF2-40B4-BE49-F238E27FC236}">
                  <a16:creationId xmlns:a16="http://schemas.microsoft.com/office/drawing/2014/main" id="{34509107-88F0-480F-9494-2954ECE80DC7}"/>
                </a:ext>
              </a:extLst>
            </p:cNvPr>
            <p:cNvSpPr>
              <a:spLocks noChangeShapeType="1"/>
            </p:cNvSpPr>
            <p:nvPr/>
          </p:nvSpPr>
          <p:spPr bwMode="auto">
            <a:xfrm>
              <a:off x="3244" y="1742"/>
              <a:ext cx="1934" cy="691"/>
            </a:xfrm>
            <a:prstGeom prst="line">
              <a:avLst/>
            </a:prstGeom>
            <a:noFill/>
            <a:ln w="25560" cap="sq">
              <a:solidFill>
                <a:srgbClr val="000000"/>
              </a:solidFill>
              <a:miter lim="800000"/>
              <a:headEnd type="stealth" w="med" len="lg"/>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sp>
          <p:nvSpPr>
            <p:cNvPr id="39950" name="Line 47">
              <a:extLst>
                <a:ext uri="{FF2B5EF4-FFF2-40B4-BE49-F238E27FC236}">
                  <a16:creationId xmlns:a16="http://schemas.microsoft.com/office/drawing/2014/main" id="{339A626B-D686-4B0A-BF0C-1A106F973752}"/>
                </a:ext>
              </a:extLst>
            </p:cNvPr>
            <p:cNvSpPr>
              <a:spLocks noChangeShapeType="1"/>
            </p:cNvSpPr>
            <p:nvPr/>
          </p:nvSpPr>
          <p:spPr bwMode="auto">
            <a:xfrm>
              <a:off x="3276" y="1892"/>
              <a:ext cx="1409" cy="1109"/>
            </a:xfrm>
            <a:prstGeom prst="line">
              <a:avLst/>
            </a:prstGeom>
            <a:noFill/>
            <a:ln w="25560" cap="sq">
              <a:solidFill>
                <a:srgbClr val="000000"/>
              </a:solidFill>
              <a:miter lim="800000"/>
              <a:headEnd type="stealth" w="med" len="lg"/>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sp>
          <p:nvSpPr>
            <p:cNvPr id="39951" name="Line 48">
              <a:extLst>
                <a:ext uri="{FF2B5EF4-FFF2-40B4-BE49-F238E27FC236}">
                  <a16:creationId xmlns:a16="http://schemas.microsoft.com/office/drawing/2014/main" id="{8E4EAEA6-AA42-43F7-AF6F-0A9ADC8E68EC}"/>
                </a:ext>
              </a:extLst>
            </p:cNvPr>
            <p:cNvSpPr>
              <a:spLocks noChangeShapeType="1"/>
            </p:cNvSpPr>
            <p:nvPr/>
          </p:nvSpPr>
          <p:spPr bwMode="auto">
            <a:xfrm>
              <a:off x="3276" y="2053"/>
              <a:ext cx="735" cy="1045"/>
            </a:xfrm>
            <a:prstGeom prst="line">
              <a:avLst/>
            </a:prstGeom>
            <a:noFill/>
            <a:ln w="25560" cap="sq">
              <a:solidFill>
                <a:srgbClr val="000000"/>
              </a:solidFill>
              <a:miter lim="800000"/>
              <a:headEnd type="stealth" w="med" len="lg"/>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sp>
          <p:nvSpPr>
            <p:cNvPr id="39952" name="Rectangle 49">
              <a:extLst>
                <a:ext uri="{FF2B5EF4-FFF2-40B4-BE49-F238E27FC236}">
                  <a16:creationId xmlns:a16="http://schemas.microsoft.com/office/drawing/2014/main" id="{A2E2F88A-6ED2-45E5-B9B2-8F55A86DB424}"/>
                </a:ext>
              </a:extLst>
            </p:cNvPr>
            <p:cNvSpPr>
              <a:spLocks noChangeArrowheads="1"/>
            </p:cNvSpPr>
            <p:nvPr/>
          </p:nvSpPr>
          <p:spPr bwMode="auto">
            <a:xfrm>
              <a:off x="1650" y="2683"/>
              <a:ext cx="339"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160" tIns="46080" rIns="92160" bIns="46080">
              <a:spAutoFit/>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9pPr>
            </a:lstStyle>
            <a:p>
              <a:pPr marL="0" marR="0" lvl="0" indent="0" algn="l" defTabSz="457200" rtl="0" eaLnBrk="0" fontAlgn="base" latinLnBrk="0" hangingPunct="0">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cs typeface="+mn-cs"/>
                </a:rPr>
                <a:t>F1</a:t>
              </a:r>
            </a:p>
          </p:txBody>
        </p:sp>
        <p:sp>
          <p:nvSpPr>
            <p:cNvPr id="39953" name="Rectangle 50">
              <a:extLst>
                <a:ext uri="{FF2B5EF4-FFF2-40B4-BE49-F238E27FC236}">
                  <a16:creationId xmlns:a16="http://schemas.microsoft.com/office/drawing/2014/main" id="{E61E83D9-505E-442D-AA93-FEA789BBA960}"/>
                </a:ext>
              </a:extLst>
            </p:cNvPr>
            <p:cNvSpPr>
              <a:spLocks noChangeArrowheads="1"/>
            </p:cNvSpPr>
            <p:nvPr/>
          </p:nvSpPr>
          <p:spPr bwMode="auto">
            <a:xfrm>
              <a:off x="832" y="2265"/>
              <a:ext cx="339"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160" tIns="46080" rIns="92160" bIns="46080">
              <a:spAutoFit/>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9pPr>
            </a:lstStyle>
            <a:p>
              <a:pPr marL="0" marR="0" lvl="0" indent="0" algn="l" defTabSz="457200" rtl="0" eaLnBrk="0" fontAlgn="base" latinLnBrk="0" hangingPunct="0">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altLang="en-US" sz="2400" b="0" i="1"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cs typeface="+mn-cs"/>
                </a:rPr>
                <a:t>F2</a:t>
              </a:r>
            </a:p>
          </p:txBody>
        </p:sp>
        <p:sp>
          <p:nvSpPr>
            <p:cNvPr id="39954" name="Rectangle 51">
              <a:extLst>
                <a:ext uri="{FF2B5EF4-FFF2-40B4-BE49-F238E27FC236}">
                  <a16:creationId xmlns:a16="http://schemas.microsoft.com/office/drawing/2014/main" id="{221166B7-FEDF-4B81-8EC7-0A5706AE5BFF}"/>
                </a:ext>
              </a:extLst>
            </p:cNvPr>
            <p:cNvSpPr>
              <a:spLocks noChangeArrowheads="1"/>
            </p:cNvSpPr>
            <p:nvPr/>
          </p:nvSpPr>
          <p:spPr bwMode="auto">
            <a:xfrm>
              <a:off x="4779" y="2459"/>
              <a:ext cx="339"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160" tIns="46080" rIns="92160" bIns="46080">
              <a:spAutoFit/>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9pPr>
            </a:lstStyle>
            <a:p>
              <a:pPr marL="0" marR="0" lvl="0" indent="0" algn="l" defTabSz="457200" rtl="0" eaLnBrk="0" fontAlgn="base" latinLnBrk="0" hangingPunct="0">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cs typeface="+mn-cs"/>
                </a:rPr>
                <a:t>F1</a:t>
              </a:r>
            </a:p>
          </p:txBody>
        </p:sp>
        <p:sp>
          <p:nvSpPr>
            <p:cNvPr id="39955" name="Line 52">
              <a:extLst>
                <a:ext uri="{FF2B5EF4-FFF2-40B4-BE49-F238E27FC236}">
                  <a16:creationId xmlns:a16="http://schemas.microsoft.com/office/drawing/2014/main" id="{16DFEF97-1736-4EC7-9146-03E9729168EE}"/>
                </a:ext>
              </a:extLst>
            </p:cNvPr>
            <p:cNvSpPr>
              <a:spLocks noChangeShapeType="1"/>
            </p:cNvSpPr>
            <p:nvPr/>
          </p:nvSpPr>
          <p:spPr bwMode="auto">
            <a:xfrm flipV="1">
              <a:off x="1200" y="1877"/>
              <a:ext cx="1311" cy="1243"/>
            </a:xfrm>
            <a:prstGeom prst="line">
              <a:avLst/>
            </a:prstGeom>
            <a:noFill/>
            <a:ln w="25560" cap="sq">
              <a:solidFill>
                <a:srgbClr val="000000"/>
              </a:solidFill>
              <a:miter lim="800000"/>
              <a:headEnd type="stealth" w="med" len="lg"/>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sp>
          <p:nvSpPr>
            <p:cNvPr id="39956" name="Line 53">
              <a:extLst>
                <a:ext uri="{FF2B5EF4-FFF2-40B4-BE49-F238E27FC236}">
                  <a16:creationId xmlns:a16="http://schemas.microsoft.com/office/drawing/2014/main" id="{3F91C9F6-EF66-4A0D-9DCF-8B71FC816225}"/>
                </a:ext>
              </a:extLst>
            </p:cNvPr>
            <p:cNvSpPr>
              <a:spLocks noChangeShapeType="1"/>
            </p:cNvSpPr>
            <p:nvPr/>
          </p:nvSpPr>
          <p:spPr bwMode="auto">
            <a:xfrm flipV="1">
              <a:off x="1920" y="2091"/>
              <a:ext cx="580" cy="1077"/>
            </a:xfrm>
            <a:prstGeom prst="line">
              <a:avLst/>
            </a:prstGeom>
            <a:noFill/>
            <a:ln w="25560" cap="sq">
              <a:solidFill>
                <a:srgbClr val="000000"/>
              </a:solidFill>
              <a:miter lim="800000"/>
              <a:headEnd type="stealth" w="med" len="lg"/>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sp>
          <p:nvSpPr>
            <p:cNvPr id="39957" name="Line 54">
              <a:extLst>
                <a:ext uri="{FF2B5EF4-FFF2-40B4-BE49-F238E27FC236}">
                  <a16:creationId xmlns:a16="http://schemas.microsoft.com/office/drawing/2014/main" id="{10728519-7ADE-4AB9-B14B-A0BB48AAD280}"/>
                </a:ext>
              </a:extLst>
            </p:cNvPr>
            <p:cNvSpPr>
              <a:spLocks noChangeShapeType="1"/>
            </p:cNvSpPr>
            <p:nvPr/>
          </p:nvSpPr>
          <p:spPr bwMode="auto">
            <a:xfrm flipV="1">
              <a:off x="623" y="1737"/>
              <a:ext cx="1909" cy="603"/>
            </a:xfrm>
            <a:prstGeom prst="line">
              <a:avLst/>
            </a:prstGeom>
            <a:noFill/>
            <a:ln w="25560" cap="sq">
              <a:solidFill>
                <a:srgbClr val="000000"/>
              </a:solidFill>
              <a:prstDash val="lgDash"/>
              <a:miter lim="800000"/>
              <a:headEnd type="stealth" w="med" len="lg"/>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sp>
          <p:nvSpPr>
            <p:cNvPr id="39958" name="Rectangle 55">
              <a:extLst>
                <a:ext uri="{FF2B5EF4-FFF2-40B4-BE49-F238E27FC236}">
                  <a16:creationId xmlns:a16="http://schemas.microsoft.com/office/drawing/2014/main" id="{F2437202-0FAC-4DE6-A9AC-290762A3DB39}"/>
                </a:ext>
              </a:extLst>
            </p:cNvPr>
            <p:cNvSpPr>
              <a:spLocks noChangeArrowheads="1"/>
            </p:cNvSpPr>
            <p:nvPr/>
          </p:nvSpPr>
          <p:spPr bwMode="auto">
            <a:xfrm>
              <a:off x="4049" y="2758"/>
              <a:ext cx="339"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160" tIns="46080" rIns="92160" bIns="46080">
              <a:spAutoFit/>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9pPr>
            </a:lstStyle>
            <a:p>
              <a:pPr marL="0" marR="0" lvl="0" indent="0" algn="l" defTabSz="457200" rtl="0" eaLnBrk="0" fontAlgn="base" latinLnBrk="0" hangingPunct="0">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cs typeface="+mn-cs"/>
                </a:rPr>
                <a:t>F1</a:t>
              </a:r>
            </a:p>
          </p:txBody>
        </p:sp>
        <p:grpSp>
          <p:nvGrpSpPr>
            <p:cNvPr id="39959" name="Group 56">
              <a:extLst>
                <a:ext uri="{FF2B5EF4-FFF2-40B4-BE49-F238E27FC236}">
                  <a16:creationId xmlns:a16="http://schemas.microsoft.com/office/drawing/2014/main" id="{709EED98-C16B-4A44-A93D-67B300884EA6}"/>
                </a:ext>
              </a:extLst>
            </p:cNvPr>
            <p:cNvGrpSpPr>
              <a:grpSpLocks/>
            </p:cNvGrpSpPr>
            <p:nvPr/>
          </p:nvGrpSpPr>
          <p:grpSpPr bwMode="auto">
            <a:xfrm>
              <a:off x="2541" y="1717"/>
              <a:ext cx="680" cy="658"/>
              <a:chOff x="2541" y="1717"/>
              <a:chExt cx="680" cy="658"/>
            </a:xfrm>
          </p:grpSpPr>
          <p:sp>
            <p:nvSpPr>
              <p:cNvPr id="39967" name="Line 57">
                <a:extLst>
                  <a:ext uri="{FF2B5EF4-FFF2-40B4-BE49-F238E27FC236}">
                    <a16:creationId xmlns:a16="http://schemas.microsoft.com/office/drawing/2014/main" id="{2D003981-DDB8-455D-86AE-9E956ACD02C3}"/>
                  </a:ext>
                </a:extLst>
              </p:cNvPr>
              <p:cNvSpPr>
                <a:spLocks noChangeShapeType="1"/>
              </p:cNvSpPr>
              <p:nvPr/>
            </p:nvSpPr>
            <p:spPr bwMode="auto">
              <a:xfrm flipH="1">
                <a:off x="2739" y="2237"/>
                <a:ext cx="292" cy="0"/>
              </a:xfrm>
              <a:prstGeom prst="line">
                <a:avLst/>
              </a:prstGeom>
              <a:noFill/>
              <a:ln w="507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sp>
            <p:nvSpPr>
              <p:cNvPr id="39968" name="Line 58">
                <a:extLst>
                  <a:ext uri="{FF2B5EF4-FFF2-40B4-BE49-F238E27FC236}">
                    <a16:creationId xmlns:a16="http://schemas.microsoft.com/office/drawing/2014/main" id="{8E7D863E-392C-4416-A02F-D2612D291259}"/>
                  </a:ext>
                </a:extLst>
              </p:cNvPr>
              <p:cNvSpPr>
                <a:spLocks noChangeShapeType="1"/>
              </p:cNvSpPr>
              <p:nvPr/>
            </p:nvSpPr>
            <p:spPr bwMode="auto">
              <a:xfrm>
                <a:off x="2745" y="2093"/>
                <a:ext cx="282" cy="0"/>
              </a:xfrm>
              <a:prstGeom prst="line">
                <a:avLst/>
              </a:prstGeom>
              <a:noFill/>
              <a:ln w="507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grpSp>
            <p:nvGrpSpPr>
              <p:cNvPr id="39969" name="Group 59">
                <a:extLst>
                  <a:ext uri="{FF2B5EF4-FFF2-40B4-BE49-F238E27FC236}">
                    <a16:creationId xmlns:a16="http://schemas.microsoft.com/office/drawing/2014/main" id="{E5D4573C-2240-4787-9323-9E964A3A1F5C}"/>
                  </a:ext>
                </a:extLst>
              </p:cNvPr>
              <p:cNvGrpSpPr>
                <a:grpSpLocks/>
              </p:cNvGrpSpPr>
              <p:nvPr/>
            </p:nvGrpSpPr>
            <p:grpSpPr bwMode="auto">
              <a:xfrm>
                <a:off x="2541" y="1719"/>
                <a:ext cx="254" cy="656"/>
                <a:chOff x="2541" y="1719"/>
                <a:chExt cx="254" cy="656"/>
              </a:xfrm>
            </p:grpSpPr>
            <p:grpSp>
              <p:nvGrpSpPr>
                <p:cNvPr id="39977" name="Group 60">
                  <a:extLst>
                    <a:ext uri="{FF2B5EF4-FFF2-40B4-BE49-F238E27FC236}">
                      <a16:creationId xmlns:a16="http://schemas.microsoft.com/office/drawing/2014/main" id="{58DEA8A9-A1DC-405E-9E0E-6D47ADE09E72}"/>
                    </a:ext>
                  </a:extLst>
                </p:cNvPr>
                <p:cNvGrpSpPr>
                  <a:grpSpLocks/>
                </p:cNvGrpSpPr>
                <p:nvPr/>
              </p:nvGrpSpPr>
              <p:grpSpPr bwMode="auto">
                <a:xfrm>
                  <a:off x="2606" y="1719"/>
                  <a:ext cx="123" cy="603"/>
                  <a:chOff x="2606" y="1719"/>
                  <a:chExt cx="123" cy="603"/>
                </a:xfrm>
              </p:grpSpPr>
              <p:sp>
                <p:nvSpPr>
                  <p:cNvPr id="39980" name="Rectangle 61">
                    <a:extLst>
                      <a:ext uri="{FF2B5EF4-FFF2-40B4-BE49-F238E27FC236}">
                        <a16:creationId xmlns:a16="http://schemas.microsoft.com/office/drawing/2014/main" id="{16B2CEBB-3C6B-45C3-BDD1-90F48344E3F5}"/>
                      </a:ext>
                    </a:extLst>
                  </p:cNvPr>
                  <p:cNvSpPr>
                    <a:spLocks noChangeArrowheads="1"/>
                  </p:cNvSpPr>
                  <p:nvPr/>
                </p:nvSpPr>
                <p:spPr bwMode="auto">
                  <a:xfrm>
                    <a:off x="2606" y="1939"/>
                    <a:ext cx="123" cy="383"/>
                  </a:xfrm>
                  <a:prstGeom prst="rect">
                    <a:avLst/>
                  </a:prstGeom>
                  <a:noFill/>
                  <a:ln w="255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sp>
                <p:nvSpPr>
                  <p:cNvPr id="39981" name="Rectangle 62">
                    <a:extLst>
                      <a:ext uri="{FF2B5EF4-FFF2-40B4-BE49-F238E27FC236}">
                        <a16:creationId xmlns:a16="http://schemas.microsoft.com/office/drawing/2014/main" id="{18B7BA9B-36FD-4E2B-B60A-D4ED69E259B8}"/>
                      </a:ext>
                    </a:extLst>
                  </p:cNvPr>
                  <p:cNvSpPr>
                    <a:spLocks noChangeArrowheads="1"/>
                  </p:cNvSpPr>
                  <p:nvPr/>
                </p:nvSpPr>
                <p:spPr bwMode="auto">
                  <a:xfrm>
                    <a:off x="2638" y="1719"/>
                    <a:ext cx="0" cy="199"/>
                  </a:xfrm>
                  <a:prstGeom prst="rect">
                    <a:avLst/>
                  </a:prstGeom>
                  <a:noFill/>
                  <a:ln w="255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grpSp>
            <p:sp>
              <p:nvSpPr>
                <p:cNvPr id="39978" name="Rectangle 63">
                  <a:extLst>
                    <a:ext uri="{FF2B5EF4-FFF2-40B4-BE49-F238E27FC236}">
                      <a16:creationId xmlns:a16="http://schemas.microsoft.com/office/drawing/2014/main" id="{AE444AA3-6CEC-4029-8E56-DE85230C74EA}"/>
                    </a:ext>
                  </a:extLst>
                </p:cNvPr>
                <p:cNvSpPr>
                  <a:spLocks noChangeArrowheads="1"/>
                </p:cNvSpPr>
                <p:nvPr/>
              </p:nvSpPr>
              <p:spPr bwMode="auto">
                <a:xfrm>
                  <a:off x="2541" y="2087"/>
                  <a:ext cx="254"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160" tIns="46080" rIns="92160" bIns="46080">
                  <a:spAutoFit/>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9pPr>
                </a:lstStyle>
                <a:p>
                  <a:pPr marL="0" marR="0" lvl="0" indent="0" algn="l" defTabSz="457200" rtl="0" eaLnBrk="0" fontAlgn="base" latinLnBrk="0" hangingPunct="0">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cs typeface="+mn-cs"/>
                    </a:rPr>
                    <a:t>R</a:t>
                  </a:r>
                </a:p>
              </p:txBody>
            </p:sp>
            <p:sp>
              <p:nvSpPr>
                <p:cNvPr id="39979" name="Rectangle 64">
                  <a:extLst>
                    <a:ext uri="{FF2B5EF4-FFF2-40B4-BE49-F238E27FC236}">
                      <a16:creationId xmlns:a16="http://schemas.microsoft.com/office/drawing/2014/main" id="{B2B71411-D288-48DC-A0CB-28EC075B8620}"/>
                    </a:ext>
                  </a:extLst>
                </p:cNvPr>
                <p:cNvSpPr>
                  <a:spLocks noChangeArrowheads="1"/>
                </p:cNvSpPr>
                <p:nvPr/>
              </p:nvSpPr>
              <p:spPr bwMode="auto">
                <a:xfrm>
                  <a:off x="2552" y="1917"/>
                  <a:ext cx="233"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160" tIns="46080" rIns="92160" bIns="46080">
                  <a:spAutoFit/>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9pPr>
                </a:lstStyle>
                <a:p>
                  <a:pPr marL="0" marR="0" lvl="0" indent="0" algn="l" defTabSz="457200" rtl="0" eaLnBrk="0" fontAlgn="base" latinLnBrk="0" hangingPunct="0">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cs typeface="+mn-cs"/>
                    </a:rPr>
                    <a:t>T</a:t>
                  </a:r>
                </a:p>
              </p:txBody>
            </p:sp>
          </p:grpSp>
          <p:grpSp>
            <p:nvGrpSpPr>
              <p:cNvPr id="39970" name="Group 65">
                <a:extLst>
                  <a:ext uri="{FF2B5EF4-FFF2-40B4-BE49-F238E27FC236}">
                    <a16:creationId xmlns:a16="http://schemas.microsoft.com/office/drawing/2014/main" id="{E08CC0E2-721B-4747-BBDE-E0E287BBBDA1}"/>
                  </a:ext>
                </a:extLst>
              </p:cNvPr>
              <p:cNvGrpSpPr>
                <a:grpSpLocks/>
              </p:cNvGrpSpPr>
              <p:nvPr/>
            </p:nvGrpSpPr>
            <p:grpSpPr bwMode="auto">
              <a:xfrm>
                <a:off x="2967" y="1717"/>
                <a:ext cx="254" cy="656"/>
                <a:chOff x="2967" y="1717"/>
                <a:chExt cx="254" cy="656"/>
              </a:xfrm>
            </p:grpSpPr>
            <p:sp>
              <p:nvSpPr>
                <p:cNvPr id="39971" name="Rectangle 66">
                  <a:extLst>
                    <a:ext uri="{FF2B5EF4-FFF2-40B4-BE49-F238E27FC236}">
                      <a16:creationId xmlns:a16="http://schemas.microsoft.com/office/drawing/2014/main" id="{AFD80450-D9DA-46D4-BF64-539C76FF6DE5}"/>
                    </a:ext>
                  </a:extLst>
                </p:cNvPr>
                <p:cNvSpPr>
                  <a:spLocks noChangeArrowheads="1"/>
                </p:cNvSpPr>
                <p:nvPr/>
              </p:nvSpPr>
              <p:spPr bwMode="auto">
                <a:xfrm flipH="1">
                  <a:off x="2967" y="2085"/>
                  <a:ext cx="254"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160" tIns="46080" rIns="92160" bIns="46080">
                  <a:spAutoFit/>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9pPr>
                </a:lstStyle>
                <a:p>
                  <a:pPr marL="0" marR="0" lvl="0" indent="0" algn="l" defTabSz="457200" rtl="0" eaLnBrk="0" fontAlgn="base" latinLnBrk="0" hangingPunct="0">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cs typeface="+mn-cs"/>
                    </a:rPr>
                    <a:t>R</a:t>
                  </a:r>
                </a:p>
              </p:txBody>
            </p:sp>
            <p:grpSp>
              <p:nvGrpSpPr>
                <p:cNvPr id="39972" name="Group 67">
                  <a:extLst>
                    <a:ext uri="{FF2B5EF4-FFF2-40B4-BE49-F238E27FC236}">
                      <a16:creationId xmlns:a16="http://schemas.microsoft.com/office/drawing/2014/main" id="{BA09D4A9-DB91-4F21-8643-5B007DE758F7}"/>
                    </a:ext>
                  </a:extLst>
                </p:cNvPr>
                <p:cNvGrpSpPr>
                  <a:grpSpLocks/>
                </p:cNvGrpSpPr>
                <p:nvPr/>
              </p:nvGrpSpPr>
              <p:grpSpPr bwMode="auto">
                <a:xfrm>
                  <a:off x="2976" y="1717"/>
                  <a:ext cx="233" cy="603"/>
                  <a:chOff x="2976" y="1717"/>
                  <a:chExt cx="233" cy="603"/>
                </a:xfrm>
              </p:grpSpPr>
              <p:grpSp>
                <p:nvGrpSpPr>
                  <p:cNvPr id="39973" name="Group 68">
                    <a:extLst>
                      <a:ext uri="{FF2B5EF4-FFF2-40B4-BE49-F238E27FC236}">
                        <a16:creationId xmlns:a16="http://schemas.microsoft.com/office/drawing/2014/main" id="{A12BD083-50D3-4EE5-BCE7-BAF291833C07}"/>
                      </a:ext>
                    </a:extLst>
                  </p:cNvPr>
                  <p:cNvGrpSpPr>
                    <a:grpSpLocks/>
                  </p:cNvGrpSpPr>
                  <p:nvPr/>
                </p:nvGrpSpPr>
                <p:grpSpPr bwMode="auto">
                  <a:xfrm>
                    <a:off x="3029" y="1717"/>
                    <a:ext cx="122" cy="603"/>
                    <a:chOff x="3029" y="1717"/>
                    <a:chExt cx="122" cy="603"/>
                  </a:xfrm>
                </p:grpSpPr>
                <p:sp>
                  <p:nvSpPr>
                    <p:cNvPr id="39975" name="Rectangle 69">
                      <a:extLst>
                        <a:ext uri="{FF2B5EF4-FFF2-40B4-BE49-F238E27FC236}">
                          <a16:creationId xmlns:a16="http://schemas.microsoft.com/office/drawing/2014/main" id="{95D6F45F-11E4-4321-B5D7-24B6E415F4CB}"/>
                        </a:ext>
                      </a:extLst>
                    </p:cNvPr>
                    <p:cNvSpPr>
                      <a:spLocks noChangeArrowheads="1"/>
                    </p:cNvSpPr>
                    <p:nvPr/>
                  </p:nvSpPr>
                  <p:spPr bwMode="auto">
                    <a:xfrm>
                      <a:off x="3029" y="1937"/>
                      <a:ext cx="122" cy="383"/>
                    </a:xfrm>
                    <a:prstGeom prst="rect">
                      <a:avLst/>
                    </a:prstGeom>
                    <a:noFill/>
                    <a:ln w="255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sp>
                  <p:nvSpPr>
                    <p:cNvPr id="39976" name="Rectangle 70">
                      <a:extLst>
                        <a:ext uri="{FF2B5EF4-FFF2-40B4-BE49-F238E27FC236}">
                          <a16:creationId xmlns:a16="http://schemas.microsoft.com/office/drawing/2014/main" id="{0BD7FD11-20C3-473D-94A9-2681C7B222C0}"/>
                        </a:ext>
                      </a:extLst>
                    </p:cNvPr>
                    <p:cNvSpPr>
                      <a:spLocks noChangeArrowheads="1"/>
                    </p:cNvSpPr>
                    <p:nvPr/>
                  </p:nvSpPr>
                  <p:spPr bwMode="auto">
                    <a:xfrm>
                      <a:off x="3123" y="1717"/>
                      <a:ext cx="0" cy="199"/>
                    </a:xfrm>
                    <a:prstGeom prst="rect">
                      <a:avLst/>
                    </a:prstGeom>
                    <a:noFill/>
                    <a:ln w="255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grpSp>
              <p:sp>
                <p:nvSpPr>
                  <p:cNvPr id="39974" name="Rectangle 71">
                    <a:extLst>
                      <a:ext uri="{FF2B5EF4-FFF2-40B4-BE49-F238E27FC236}">
                        <a16:creationId xmlns:a16="http://schemas.microsoft.com/office/drawing/2014/main" id="{461E75CA-2F6E-4D0C-BF81-32C91016F2E1}"/>
                      </a:ext>
                    </a:extLst>
                  </p:cNvPr>
                  <p:cNvSpPr>
                    <a:spLocks noChangeArrowheads="1"/>
                  </p:cNvSpPr>
                  <p:nvPr/>
                </p:nvSpPr>
                <p:spPr bwMode="auto">
                  <a:xfrm flipH="1">
                    <a:off x="2976" y="1915"/>
                    <a:ext cx="233"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160" tIns="46080" rIns="92160" bIns="46080">
                    <a:spAutoFit/>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9pPr>
                  </a:lstStyle>
                  <a:p>
                    <a:pPr marL="0" marR="0" lvl="0" indent="0" algn="l" defTabSz="457200" rtl="0" eaLnBrk="0" fontAlgn="base" latinLnBrk="0" hangingPunct="0">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cs typeface="+mn-cs"/>
                      </a:rPr>
                      <a:t>T</a:t>
                    </a:r>
                  </a:p>
                </p:txBody>
              </p:sp>
            </p:grpSp>
          </p:grpSp>
        </p:grpSp>
        <p:grpSp>
          <p:nvGrpSpPr>
            <p:cNvPr id="39960" name="Group 72">
              <a:extLst>
                <a:ext uri="{FF2B5EF4-FFF2-40B4-BE49-F238E27FC236}">
                  <a16:creationId xmlns:a16="http://schemas.microsoft.com/office/drawing/2014/main" id="{EC1144CC-158E-4E5F-AAD5-4BFCB5A090B4}"/>
                </a:ext>
              </a:extLst>
            </p:cNvPr>
            <p:cNvGrpSpPr>
              <a:grpSpLocks/>
            </p:cNvGrpSpPr>
            <p:nvPr/>
          </p:nvGrpSpPr>
          <p:grpSpPr bwMode="auto">
            <a:xfrm>
              <a:off x="2321" y="1358"/>
              <a:ext cx="1107" cy="288"/>
              <a:chOff x="2321" y="1358"/>
              <a:chExt cx="1107" cy="288"/>
            </a:xfrm>
          </p:grpSpPr>
          <p:sp>
            <p:nvSpPr>
              <p:cNvPr id="39964" name="Rectangle 73">
                <a:extLst>
                  <a:ext uri="{FF2B5EF4-FFF2-40B4-BE49-F238E27FC236}">
                    <a16:creationId xmlns:a16="http://schemas.microsoft.com/office/drawing/2014/main" id="{71AC7BC4-00EB-46AC-A9E5-F89C09F6B95C}"/>
                  </a:ext>
                </a:extLst>
              </p:cNvPr>
              <p:cNvSpPr>
                <a:spLocks noChangeArrowheads="1"/>
              </p:cNvSpPr>
              <p:nvPr/>
            </p:nvSpPr>
            <p:spPr bwMode="auto">
              <a:xfrm>
                <a:off x="3089" y="1358"/>
                <a:ext cx="339"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160" tIns="46080" rIns="92160" bIns="46080">
                <a:spAutoFit/>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9pPr>
              </a:lstStyle>
              <a:p>
                <a:pPr marL="0" marR="0" lvl="0" indent="0" algn="l" defTabSz="457200" rtl="0" eaLnBrk="0" fontAlgn="base" latinLnBrk="0" hangingPunct="0">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cs typeface="+mn-cs"/>
                  </a:rPr>
                  <a:t>F1</a:t>
                </a:r>
              </a:p>
            </p:txBody>
          </p:sp>
          <p:sp>
            <p:nvSpPr>
              <p:cNvPr id="39965" name="Rectangle 74">
                <a:extLst>
                  <a:ext uri="{FF2B5EF4-FFF2-40B4-BE49-F238E27FC236}">
                    <a16:creationId xmlns:a16="http://schemas.microsoft.com/office/drawing/2014/main" id="{FC9C918C-E01D-40E3-BED6-5A9E0362AD49}"/>
                  </a:ext>
                </a:extLst>
              </p:cNvPr>
              <p:cNvSpPr>
                <a:spLocks noChangeArrowheads="1"/>
              </p:cNvSpPr>
              <p:nvPr/>
            </p:nvSpPr>
            <p:spPr bwMode="auto">
              <a:xfrm>
                <a:off x="2321" y="1358"/>
                <a:ext cx="339"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160" tIns="46080" rIns="92160" bIns="46080">
                <a:spAutoFit/>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9pPr>
              </a:lstStyle>
              <a:p>
                <a:pPr marL="0" marR="0" lvl="0" indent="0" algn="l" defTabSz="457200" rtl="0" eaLnBrk="0" fontAlgn="base" latinLnBrk="0" hangingPunct="0">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altLang="en-US" sz="2400" b="0" i="1"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cs typeface="+mn-cs"/>
                  </a:rPr>
                  <a:t>F2</a:t>
                </a:r>
              </a:p>
            </p:txBody>
          </p:sp>
          <p:sp>
            <p:nvSpPr>
              <p:cNvPr id="39966" name="Line 75">
                <a:extLst>
                  <a:ext uri="{FF2B5EF4-FFF2-40B4-BE49-F238E27FC236}">
                    <a16:creationId xmlns:a16="http://schemas.microsoft.com/office/drawing/2014/main" id="{8842AF68-C9DB-48AD-9992-782930A3EB89}"/>
                  </a:ext>
                </a:extLst>
              </p:cNvPr>
              <p:cNvSpPr>
                <a:spLocks noChangeShapeType="1"/>
              </p:cNvSpPr>
              <p:nvPr/>
            </p:nvSpPr>
            <p:spPr bwMode="auto">
              <a:xfrm>
                <a:off x="2619" y="1488"/>
                <a:ext cx="523" cy="0"/>
              </a:xfrm>
              <a:prstGeom prst="line">
                <a:avLst/>
              </a:prstGeom>
              <a:noFill/>
              <a:ln w="76320" cap="sq">
                <a:solidFill>
                  <a:srgbClr val="000000"/>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grpSp>
        <p:sp>
          <p:nvSpPr>
            <p:cNvPr id="39961" name="Line 76">
              <a:extLst>
                <a:ext uri="{FF2B5EF4-FFF2-40B4-BE49-F238E27FC236}">
                  <a16:creationId xmlns:a16="http://schemas.microsoft.com/office/drawing/2014/main" id="{D083548A-B3BD-4B2F-977F-8070D0C6ED15}"/>
                </a:ext>
              </a:extLst>
            </p:cNvPr>
            <p:cNvSpPr>
              <a:spLocks noChangeShapeType="1"/>
            </p:cNvSpPr>
            <p:nvPr/>
          </p:nvSpPr>
          <p:spPr bwMode="auto">
            <a:xfrm>
              <a:off x="1230" y="3145"/>
              <a:ext cx="531" cy="17"/>
            </a:xfrm>
            <a:prstGeom prst="line">
              <a:avLst/>
            </a:prstGeom>
            <a:noFill/>
            <a:ln w="12600" cap="sq">
              <a:solidFill>
                <a:srgbClr val="000000"/>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sp>
          <p:nvSpPr>
            <p:cNvPr id="39962" name="Line 77">
              <a:extLst>
                <a:ext uri="{FF2B5EF4-FFF2-40B4-BE49-F238E27FC236}">
                  <a16:creationId xmlns:a16="http://schemas.microsoft.com/office/drawing/2014/main" id="{ADD2F0A8-1B8E-4C01-A261-8A7F78E63C84}"/>
                </a:ext>
              </a:extLst>
            </p:cNvPr>
            <p:cNvSpPr>
              <a:spLocks noChangeShapeType="1"/>
            </p:cNvSpPr>
            <p:nvPr/>
          </p:nvSpPr>
          <p:spPr bwMode="auto">
            <a:xfrm flipV="1">
              <a:off x="4112" y="3119"/>
              <a:ext cx="616" cy="133"/>
            </a:xfrm>
            <a:prstGeom prst="line">
              <a:avLst/>
            </a:prstGeom>
            <a:noFill/>
            <a:ln w="12600" cap="sq">
              <a:solidFill>
                <a:srgbClr val="000000"/>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sp>
          <p:nvSpPr>
            <p:cNvPr id="39963" name="Line 78">
              <a:extLst>
                <a:ext uri="{FF2B5EF4-FFF2-40B4-BE49-F238E27FC236}">
                  <a16:creationId xmlns:a16="http://schemas.microsoft.com/office/drawing/2014/main" id="{7C96C83B-FB6C-4946-8FD7-A359AA894887}"/>
                </a:ext>
              </a:extLst>
            </p:cNvPr>
            <p:cNvSpPr>
              <a:spLocks noChangeShapeType="1"/>
            </p:cNvSpPr>
            <p:nvPr/>
          </p:nvSpPr>
          <p:spPr bwMode="auto">
            <a:xfrm flipV="1">
              <a:off x="4851" y="2498"/>
              <a:ext cx="392" cy="615"/>
            </a:xfrm>
            <a:prstGeom prst="line">
              <a:avLst/>
            </a:prstGeom>
            <a:noFill/>
            <a:ln w="12600" cap="sq">
              <a:solidFill>
                <a:srgbClr val="000000"/>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icrosoft YaHei" panose="020B0503020204020204" pitchFamily="34" charset="-122"/>
                <a:cs typeface="+mn-cs"/>
              </a:endParaRPr>
            </a:p>
          </p:txBody>
        </p:sp>
      </p:grpSp>
      <p:sp>
        <p:nvSpPr>
          <p:cNvPr id="39942" name="Text Box 79">
            <a:extLst>
              <a:ext uri="{FF2B5EF4-FFF2-40B4-BE49-F238E27FC236}">
                <a16:creationId xmlns:a16="http://schemas.microsoft.com/office/drawing/2014/main" id="{1AECEEFD-C038-4130-BD99-AB2F8BC277D3}"/>
              </a:ext>
            </a:extLst>
          </p:cNvPr>
          <p:cNvSpPr txBox="1">
            <a:spLocks noChangeArrowheads="1"/>
          </p:cNvSpPr>
          <p:nvPr/>
        </p:nvSpPr>
        <p:spPr bwMode="auto">
          <a:xfrm>
            <a:off x="2844800" y="6392863"/>
            <a:ext cx="3392488" cy="274637"/>
          </a:xfrm>
          <a:prstGeom prst="rect">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lstStyle>
            <a:lvl1pPr marL="342900" indent="-334963">
              <a:buClr>
                <a:srgbClr val="000000"/>
              </a:buClr>
              <a:buSzPct val="100000"/>
              <a:buFont typeface="Times New Roman" panose="02020603050405020304" pitchFamily="18"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chemeClr val="bg1"/>
                </a:solidFill>
                <a:latin typeface="Times New Roman" panose="02020603050405020304" pitchFamily="18" charset="0"/>
                <a:ea typeface="Microsoft YaHei" panose="020B0503020204020204" pitchFamily="34" charset="-122"/>
              </a:defRPr>
            </a:lvl1pPr>
            <a:lvl2pPr>
              <a:buClr>
                <a:srgbClr val="000000"/>
              </a:buClr>
              <a:buSzPct val="100000"/>
              <a:buFont typeface="Times New Roman" panose="02020603050405020304" pitchFamily="18"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chemeClr val="bg1"/>
                </a:solidFill>
                <a:latin typeface="Times New Roman" panose="02020603050405020304" pitchFamily="18" charset="0"/>
                <a:ea typeface="Microsoft YaHei" panose="020B0503020204020204" pitchFamily="34" charset="-122"/>
              </a:defRPr>
            </a:lvl2pPr>
            <a:lvl3pPr>
              <a:buClr>
                <a:srgbClr val="000000"/>
              </a:buClr>
              <a:buSzPct val="100000"/>
              <a:buFont typeface="Times New Roman" panose="02020603050405020304" pitchFamily="18"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chemeClr val="bg1"/>
                </a:solidFill>
                <a:latin typeface="Times New Roman" panose="02020603050405020304" pitchFamily="18" charset="0"/>
                <a:ea typeface="Microsoft YaHei" panose="020B0503020204020204" pitchFamily="34" charset="-122"/>
              </a:defRPr>
            </a:lvl3pPr>
            <a:lvl4pPr>
              <a:buClr>
                <a:srgbClr val="000000"/>
              </a:buClr>
              <a:buSzPct val="100000"/>
              <a:buFont typeface="Times New Roman" panose="02020603050405020304" pitchFamily="18"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chemeClr val="bg1"/>
                </a:solidFill>
                <a:latin typeface="Times New Roman" panose="02020603050405020304" pitchFamily="18" charset="0"/>
                <a:ea typeface="Microsoft YaHei" panose="020B0503020204020204" pitchFamily="34" charset="-122"/>
              </a:defRPr>
            </a:lvl4pPr>
            <a:lvl5pPr>
              <a:buClr>
                <a:srgbClr val="000000"/>
              </a:buClr>
              <a:buSzPct val="100000"/>
              <a:buFont typeface="Times New Roman" panose="02020603050405020304" pitchFamily="18"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chemeClr val="bg1"/>
                </a:solidFill>
                <a:latin typeface="Times New Roman" panose="02020603050405020304" pitchFamily="18"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chemeClr val="bg1"/>
                </a:solidFill>
                <a:latin typeface="Times New Roman" panose="02020603050405020304" pitchFamily="18"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chemeClr val="bg1"/>
                </a:solidFill>
                <a:latin typeface="Times New Roman" panose="02020603050405020304" pitchFamily="18"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chemeClr val="bg1"/>
                </a:solidFill>
                <a:latin typeface="Times New Roman" panose="02020603050405020304" pitchFamily="18"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chemeClr val="bg1"/>
                </a:solidFill>
                <a:latin typeface="Times New Roman" panose="02020603050405020304" pitchFamily="18" charset="0"/>
                <a:ea typeface="Microsoft YaHei" panose="020B0503020204020204" pitchFamily="34" charset="-122"/>
              </a:defRPr>
            </a:lvl9pPr>
          </a:lstStyle>
          <a:p>
            <a:pPr marL="342900" marR="0" lvl="0" indent="-334963" algn="ctr" defTabSz="457200" rtl="0" eaLnBrk="0" fontAlgn="base" latinLnBrk="0" hangingPunct="0">
              <a:lnSpc>
                <a:spcPct val="100000"/>
              </a:lnSpc>
              <a:spcBef>
                <a:spcPts val="800"/>
              </a:spcBef>
              <a:spcAft>
                <a:spcPct val="0"/>
              </a:spcAft>
              <a:buClrTx/>
              <a:buSzPct val="100000"/>
              <a:buFontTx/>
              <a:buNone/>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r>
              <a:rPr kumimoji="0" lang="en-US" altLang="en-US" sz="1500" b="0"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cs typeface="+mn-cs"/>
              </a:rPr>
              <a:t>Rev 3.1  12 Jan 2019  © G.Harrison</a:t>
            </a:r>
          </a:p>
          <a:p>
            <a:pPr marL="342900" marR="0" lvl="0" indent="-334963" algn="ctr" defTabSz="457200" rtl="0" eaLnBrk="0" fontAlgn="base" latinLnBrk="0" hangingPunct="0">
              <a:lnSpc>
                <a:spcPct val="100000"/>
              </a:lnSpc>
              <a:spcBef>
                <a:spcPts val="800"/>
              </a:spcBef>
              <a:spcAft>
                <a:spcPct val="0"/>
              </a:spcAft>
              <a:buClrTx/>
              <a:buSzPct val="100000"/>
              <a:buFontTx/>
              <a:buNone/>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endParaRPr kumimoji="0" lang="en-US" altLang="en-US" sz="1500" b="0"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cs typeface="+mn-cs"/>
            </a:endParaRPr>
          </a:p>
        </p:txBody>
      </p:sp>
      <p:sp>
        <p:nvSpPr>
          <p:cNvPr id="39943" name="Text Box 80">
            <a:extLst>
              <a:ext uri="{FF2B5EF4-FFF2-40B4-BE49-F238E27FC236}">
                <a16:creationId xmlns:a16="http://schemas.microsoft.com/office/drawing/2014/main" id="{58D118BB-3493-48F6-9BF3-148C2E714DAA}"/>
              </a:ext>
            </a:extLst>
          </p:cNvPr>
          <p:cNvSpPr txBox="1">
            <a:spLocks noChangeArrowheads="1"/>
          </p:cNvSpPr>
          <p:nvPr/>
        </p:nvSpPr>
        <p:spPr bwMode="auto">
          <a:xfrm>
            <a:off x="5557838" y="1865313"/>
            <a:ext cx="3565525" cy="365125"/>
          </a:xfrm>
          <a:prstGeom prst="rect">
            <a:avLst/>
          </a:prstGeom>
          <a:solidFill>
            <a:srgbClr val="99FF99"/>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icrosoft YaHei" panose="020B0503020204020204" pitchFamily="34" charset="-122"/>
              </a:defRPr>
            </a:lvl9pPr>
          </a:lstStyle>
          <a:p>
            <a:pPr marL="0" marR="0" lvl="0" indent="0" algn="ctr" defTabSz="457200" rtl="0" eaLnBrk="0" fontAlgn="base" latinLnBrk="0" hangingPunct="0">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altLang="en-US" sz="1800" b="0" i="0" u="none" strike="noStrike" kern="1200" cap="none" spc="0" normalizeH="0" baseline="0" noProof="0">
                <a:ln>
                  <a:noFill/>
                </a:ln>
                <a:solidFill>
                  <a:srgbClr val="000000"/>
                </a:solidFill>
                <a:effectLst/>
                <a:uLnTx/>
                <a:uFillTx/>
                <a:latin typeface="Arial Black" panose="020B0A04020102020204" pitchFamily="34" charset="0"/>
                <a:ea typeface="Microsoft YaHei" panose="020B0503020204020204" pitchFamily="34" charset="-122"/>
                <a:cs typeface="+mn-cs"/>
              </a:rPr>
              <a:t>ONLY ReTransmitter!</a:t>
            </a:r>
          </a:p>
        </p:txBody>
      </p:sp>
    </p:spTree>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876B4-5B59-4F87-A1B0-C4868CB03BBA}"/>
              </a:ext>
            </a:extLst>
          </p:cNvPr>
          <p:cNvSpPr>
            <a:spLocks noGrp="1"/>
          </p:cNvSpPr>
          <p:nvPr>
            <p:ph type="title"/>
          </p:nvPr>
        </p:nvSpPr>
        <p:spPr/>
        <p:txBody>
          <a:bodyPr/>
          <a:lstStyle/>
          <a:p>
            <a:r>
              <a:rPr lang="en-US" dirty="0"/>
              <a:t>Antennas, ERP, Ground Planes and Reflectors </a:t>
            </a:r>
          </a:p>
        </p:txBody>
      </p:sp>
    </p:spTree>
    <p:extLst>
      <p:ext uri="{BB962C8B-B14F-4D97-AF65-F5344CB8AC3E}">
        <p14:creationId xmlns:p14="http://schemas.microsoft.com/office/powerpoint/2010/main" val="2263995725"/>
      </p:ext>
    </p:extLst>
  </p:cSld>
  <p:clrMapOvr>
    <a:masterClrMapping/>
  </p:clrMapOvr>
  <p:transition>
    <p:fade thruBlk="1"/>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5220" name="Rectangle 4"/>
          <p:cNvSpPr>
            <a:spLocks noGrp="1" noChangeArrowheads="1"/>
          </p:cNvSpPr>
          <p:nvPr>
            <p:ph type="title"/>
          </p:nvPr>
        </p:nvSpPr>
        <p:spPr/>
        <p:txBody>
          <a:bodyPr/>
          <a:lstStyle/>
          <a:p>
            <a:r>
              <a:rPr lang="en-US" i="1" dirty="0"/>
              <a:t>Field II Training Standards</a:t>
            </a:r>
          </a:p>
        </p:txBody>
      </p:sp>
      <p:sp>
        <p:nvSpPr>
          <p:cNvPr id="1545222" name="Rectangle 6"/>
          <p:cNvSpPr>
            <a:spLocks noGrp="1" noChangeArrowheads="1"/>
          </p:cNvSpPr>
          <p:nvPr>
            <p:ph sz="half" idx="1"/>
          </p:nvPr>
        </p:nvSpPr>
        <p:spPr>
          <a:xfrm>
            <a:off x="533400" y="1752600"/>
            <a:ext cx="8382000" cy="4953000"/>
          </a:xfrm>
        </p:spPr>
        <p:txBody>
          <a:bodyPr>
            <a:normAutofit fontScale="92500" lnSpcReduction="20000"/>
          </a:bodyPr>
          <a:lstStyle/>
          <a:p>
            <a:pPr lvl="1">
              <a:lnSpc>
                <a:spcPct val="100000"/>
              </a:lnSpc>
            </a:pPr>
            <a:r>
              <a:rPr lang="en-US" sz="4200" b="1" dirty="0"/>
              <a:t>Antenna principles, including: </a:t>
            </a:r>
          </a:p>
          <a:p>
            <a:pPr lvl="2">
              <a:lnSpc>
                <a:spcPct val="100000"/>
              </a:lnSpc>
            </a:pPr>
            <a:r>
              <a:rPr lang="en-US" sz="3300" b="1" dirty="0"/>
              <a:t>Antenna radiation patterns and effective radiated power (ERP)</a:t>
            </a:r>
          </a:p>
          <a:p>
            <a:pPr lvl="2">
              <a:lnSpc>
                <a:spcPct val="100000"/>
              </a:lnSpc>
            </a:pPr>
            <a:r>
              <a:rPr lang="en-US" sz="3300" b="1" dirty="0"/>
              <a:t>The effect of ground planes and reflectors and how to improvise them in the field</a:t>
            </a:r>
          </a:p>
          <a:p>
            <a:pPr lvl="2">
              <a:lnSpc>
                <a:spcPct val="100000"/>
              </a:lnSpc>
            </a:pPr>
            <a:r>
              <a:rPr lang="en-US" sz="3300" b="1" dirty="0"/>
              <a:t>How to use other teams to relay to Base</a:t>
            </a:r>
          </a:p>
          <a:p>
            <a:pPr lvl="2">
              <a:lnSpc>
                <a:spcPct val="100000"/>
              </a:lnSpc>
            </a:pPr>
            <a:r>
              <a:rPr lang="en-US" sz="3300" b="1" dirty="0"/>
              <a:t>The effect of altitude on radio communications</a:t>
            </a:r>
          </a:p>
        </p:txBody>
      </p:sp>
    </p:spTree>
    <p:extLst>
      <p:ext uri="{BB962C8B-B14F-4D97-AF65-F5344CB8AC3E}">
        <p14:creationId xmlns:p14="http://schemas.microsoft.com/office/powerpoint/2010/main" val="3671937147"/>
      </p:ext>
    </p:extLst>
  </p:cSld>
  <p:clrMapOvr>
    <a:masterClrMapping/>
  </p:clrMapOvr>
  <p:transition>
    <p:fade thruBlk="1"/>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3BC85C4-8DD9-4FA5-89A7-A3D6BB151EEE}"/>
              </a:ext>
            </a:extLst>
          </p:cNvPr>
          <p:cNvSpPr>
            <a:spLocks noGrp="1"/>
          </p:cNvSpPr>
          <p:nvPr>
            <p:ph type="title"/>
          </p:nvPr>
        </p:nvSpPr>
        <p:spPr/>
        <p:txBody>
          <a:bodyPr/>
          <a:lstStyle/>
          <a:p>
            <a:r>
              <a:rPr lang="en-US" dirty="0"/>
              <a:t>Wave Arms, Show Antennas</a:t>
            </a:r>
          </a:p>
        </p:txBody>
      </p:sp>
    </p:spTree>
    <p:extLst>
      <p:ext uri="{BB962C8B-B14F-4D97-AF65-F5344CB8AC3E}">
        <p14:creationId xmlns:p14="http://schemas.microsoft.com/office/powerpoint/2010/main" val="262213120"/>
      </p:ext>
    </p:extLst>
  </p:cSld>
  <p:clrMapOvr>
    <a:masterClrMapping/>
  </p:clrMapOvr>
  <p:transition>
    <p:fade thruBlk="1"/>
  </p:transition>
</p:sld>
</file>

<file path=ppt/slides/slide13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590274" name="Picture 2" descr="dipole-az-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 y="0"/>
            <a:ext cx="7848600" cy="6910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0082536"/>
      </p:ext>
    </p:extLst>
  </p:cSld>
  <p:clrMapOvr>
    <a:masterClrMapping/>
  </p:clrMapOvr>
  <p:transition>
    <p:fade thruBlk="1"/>
  </p:transition>
</p:sld>
</file>

<file path=ppt/slides/slide13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580034" name="Picture 2" descr="patter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2225"/>
            <a:ext cx="7467600" cy="6813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9364655"/>
      </p:ext>
    </p:extLst>
  </p:cSld>
  <p:clrMapOvr>
    <a:masterClrMapping/>
  </p:clrMapOvr>
  <p:transition>
    <p:fade thruBlk="1"/>
  </p:transition>
</p:sld>
</file>

<file path=ppt/slides/slide13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593346" name="Picture 2" descr="3dpatter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765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5772053"/>
      </p:ext>
    </p:extLst>
  </p:cSld>
  <p:clrMapOvr>
    <a:masterClrMapping/>
  </p:clrMapOvr>
  <p:transition>
    <p:fade thruBlk="1"/>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3BC85C4-8DD9-4FA5-89A7-A3D6BB151EEE}"/>
              </a:ext>
            </a:extLst>
          </p:cNvPr>
          <p:cNvSpPr>
            <a:spLocks noGrp="1"/>
          </p:cNvSpPr>
          <p:nvPr>
            <p:ph type="title"/>
          </p:nvPr>
        </p:nvSpPr>
        <p:spPr/>
        <p:txBody>
          <a:bodyPr/>
          <a:lstStyle/>
          <a:p>
            <a:r>
              <a:rPr lang="en-US" dirty="0"/>
              <a:t>Terms</a:t>
            </a:r>
          </a:p>
        </p:txBody>
      </p:sp>
      <p:sp>
        <p:nvSpPr>
          <p:cNvPr id="2" name="Content Placeholder 1">
            <a:extLst>
              <a:ext uri="{FF2B5EF4-FFF2-40B4-BE49-F238E27FC236}">
                <a16:creationId xmlns:a16="http://schemas.microsoft.com/office/drawing/2014/main" id="{B4A37C3D-1E64-4CC7-9C81-BC07A2357631}"/>
              </a:ext>
            </a:extLst>
          </p:cNvPr>
          <p:cNvSpPr>
            <a:spLocks noGrp="1"/>
          </p:cNvSpPr>
          <p:nvPr>
            <p:ph idx="1"/>
          </p:nvPr>
        </p:nvSpPr>
        <p:spPr>
          <a:xfrm>
            <a:off x="628650" y="1981200"/>
            <a:ext cx="8286750" cy="4800600"/>
          </a:xfrm>
        </p:spPr>
        <p:txBody>
          <a:bodyPr anchor="ctr" anchorCtr="0">
            <a:normAutofit/>
          </a:bodyPr>
          <a:lstStyle/>
          <a:p>
            <a:r>
              <a:rPr lang="en-US" sz="6000" dirty="0"/>
              <a:t>ERP = Effective Radiated Power</a:t>
            </a:r>
          </a:p>
          <a:p>
            <a:r>
              <a:rPr lang="en-US" sz="6000" dirty="0"/>
              <a:t>Duckie antenna</a:t>
            </a:r>
          </a:p>
          <a:p>
            <a:r>
              <a:rPr lang="en-US" sz="6000" dirty="0"/>
              <a:t>¼ wave antenna</a:t>
            </a:r>
          </a:p>
          <a:p>
            <a:r>
              <a:rPr lang="en-US" sz="6000" baseline="30000" dirty="0"/>
              <a:t>5</a:t>
            </a:r>
            <a:r>
              <a:rPr lang="en-US" sz="6000" dirty="0"/>
              <a:t>/</a:t>
            </a:r>
            <a:r>
              <a:rPr lang="en-US" sz="6000" baseline="-25000" dirty="0"/>
              <a:t>8</a:t>
            </a:r>
            <a:r>
              <a:rPr lang="en-US" sz="6000" dirty="0"/>
              <a:t> wave antenna</a:t>
            </a:r>
            <a:endParaRPr lang="en-US" sz="4400" dirty="0"/>
          </a:p>
          <a:p>
            <a:pPr algn="ctr"/>
            <a:endParaRPr lang="en-US" sz="4400" dirty="0"/>
          </a:p>
        </p:txBody>
      </p:sp>
    </p:spTree>
    <p:extLst>
      <p:ext uri="{BB962C8B-B14F-4D97-AF65-F5344CB8AC3E}">
        <p14:creationId xmlns:p14="http://schemas.microsoft.com/office/powerpoint/2010/main" val="3725864138"/>
      </p:ext>
    </p:extLst>
  </p:cSld>
  <p:clrMapOvr>
    <a:masterClrMapping/>
  </p:clrMapOvr>
  <p:transition>
    <p:fade thruBlk="1"/>
  </p:transition>
</p:sld>
</file>

<file path=ppt/slides/slide13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597442" name="Picture 2" descr="5fc8810ae7a027f9e12a91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0030884"/>
      </p:ext>
    </p:extLst>
  </p:cSld>
  <p:clrMapOvr>
    <a:masterClrMapping/>
  </p:clrMapOvr>
  <p:transition>
    <p:fade thruBlk="1"/>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6050" name="Rectangle 2"/>
          <p:cNvSpPr>
            <a:spLocks noGrp="1" noChangeArrowheads="1"/>
          </p:cNvSpPr>
          <p:nvPr>
            <p:ph type="title"/>
          </p:nvPr>
        </p:nvSpPr>
        <p:spPr/>
        <p:txBody>
          <a:bodyPr/>
          <a:lstStyle/>
          <a:p>
            <a:r>
              <a:rPr lang="en-US"/>
              <a:t>Antenna Tricks?</a:t>
            </a:r>
          </a:p>
        </p:txBody>
      </p:sp>
      <p:sp>
        <p:nvSpPr>
          <p:cNvPr id="1666051" name="Rectangle 3"/>
          <p:cNvSpPr>
            <a:spLocks noGrp="1" noChangeArrowheads="1"/>
          </p:cNvSpPr>
          <p:nvPr>
            <p:ph idx="1"/>
          </p:nvPr>
        </p:nvSpPr>
        <p:spPr>
          <a:xfrm>
            <a:off x="419100" y="1981200"/>
            <a:ext cx="8305800" cy="4343400"/>
          </a:xfrm>
        </p:spPr>
        <p:txBody>
          <a:bodyPr>
            <a:normAutofit lnSpcReduction="10000"/>
          </a:bodyPr>
          <a:lstStyle/>
          <a:p>
            <a:pPr>
              <a:buFontTx/>
              <a:buNone/>
            </a:pPr>
            <a:r>
              <a:rPr lang="en-US" sz="5400" dirty="0"/>
              <a:t>	</a:t>
            </a:r>
            <a:r>
              <a:rPr lang="en-US" sz="5400" b="1" dirty="0"/>
              <a:t>Two antennas met on a roof, fell in love and got married. The wedding wasn't great, but the reception was excellent.</a:t>
            </a:r>
            <a:r>
              <a:rPr lang="en-US" sz="5400" dirty="0"/>
              <a:t> </a:t>
            </a:r>
          </a:p>
        </p:txBody>
      </p:sp>
    </p:spTree>
    <p:extLst>
      <p:ext uri="{BB962C8B-B14F-4D97-AF65-F5344CB8AC3E}">
        <p14:creationId xmlns:p14="http://schemas.microsoft.com/office/powerpoint/2010/main" val="1553931317"/>
      </p:ext>
    </p:extLst>
  </p:cSld>
  <p:clrMapOvr>
    <a:masterClrMapping/>
  </p:clrMapOvr>
  <p:transition>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0450" name="Rectangle 2"/>
          <p:cNvSpPr>
            <a:spLocks noGrp="1" noChangeArrowheads="1"/>
          </p:cNvSpPr>
          <p:nvPr>
            <p:ph type="title"/>
          </p:nvPr>
        </p:nvSpPr>
        <p:spPr/>
        <p:txBody>
          <a:bodyPr/>
          <a:lstStyle/>
          <a:p>
            <a:r>
              <a:rPr lang="en-US" i="1" dirty="0"/>
              <a:t>Field IV Training Standards</a:t>
            </a:r>
          </a:p>
        </p:txBody>
      </p:sp>
      <p:sp>
        <p:nvSpPr>
          <p:cNvPr id="1640451" name="Rectangle 3"/>
          <p:cNvSpPr>
            <a:spLocks noGrp="1" noChangeArrowheads="1"/>
          </p:cNvSpPr>
          <p:nvPr>
            <p:ph sz="half" idx="1"/>
          </p:nvPr>
        </p:nvSpPr>
        <p:spPr>
          <a:xfrm>
            <a:off x="495300" y="1690689"/>
            <a:ext cx="8496300" cy="5091111"/>
          </a:xfrm>
        </p:spPr>
        <p:txBody>
          <a:bodyPr>
            <a:normAutofit/>
          </a:bodyPr>
          <a:lstStyle/>
          <a:p>
            <a:pPr marL="0" indent="0">
              <a:lnSpc>
                <a:spcPct val="100000"/>
              </a:lnSpc>
              <a:buNone/>
            </a:pPr>
            <a:r>
              <a:rPr lang="en-US" sz="3600" b="1" dirty="0"/>
              <a:t>Be able to effectively communicate, in English, a USNG position:</a:t>
            </a:r>
          </a:p>
          <a:p>
            <a:pPr lvl="1">
              <a:lnSpc>
                <a:spcPct val="110000"/>
              </a:lnSpc>
            </a:pPr>
            <a:r>
              <a:rPr lang="en-US" sz="2800" b="1" dirty="0"/>
              <a:t>Using a handheld radio </a:t>
            </a:r>
          </a:p>
          <a:p>
            <a:pPr lvl="1">
              <a:lnSpc>
                <a:spcPct val="110000"/>
              </a:lnSpc>
            </a:pPr>
            <a:r>
              <a:rPr lang="en-US" sz="2800" b="1" dirty="0"/>
              <a:t>Following ASRC communications standard operating procedures as outlined in the Appalachian Search and Rescue Conference Radio SOP Crib Sheet (“Commo Crib Sheet”) except for, at the Field IV level, memorizing the phonetic alphabet </a:t>
            </a:r>
          </a:p>
        </p:txBody>
      </p:sp>
    </p:spTree>
    <p:extLst>
      <p:ext uri="{BB962C8B-B14F-4D97-AF65-F5344CB8AC3E}">
        <p14:creationId xmlns:p14="http://schemas.microsoft.com/office/powerpoint/2010/main" val="251671645"/>
      </p:ext>
    </p:extLst>
  </p:cSld>
  <p:clrMapOvr>
    <a:masterClrMapping/>
  </p:clrMapOvr>
  <p:transition>
    <p:fade thruBlk="1"/>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CBA81-AB34-41C1-87D1-2BD8DCE8D5F7}"/>
              </a:ext>
            </a:extLst>
          </p:cNvPr>
          <p:cNvSpPr>
            <a:spLocks noGrp="1"/>
          </p:cNvSpPr>
          <p:nvPr>
            <p:ph type="title"/>
          </p:nvPr>
        </p:nvSpPr>
        <p:spPr/>
        <p:txBody>
          <a:bodyPr/>
          <a:lstStyle/>
          <a:p>
            <a:r>
              <a:rPr lang="en-US" dirty="0"/>
              <a:t>Squelch, Tone Squelch and the Monitor Button</a:t>
            </a:r>
          </a:p>
        </p:txBody>
      </p:sp>
    </p:spTree>
    <p:extLst>
      <p:ext uri="{BB962C8B-B14F-4D97-AF65-F5344CB8AC3E}">
        <p14:creationId xmlns:p14="http://schemas.microsoft.com/office/powerpoint/2010/main" val="3227933524"/>
      </p:ext>
    </p:extLst>
  </p:cSld>
  <p:clrMapOvr>
    <a:masterClrMapping/>
  </p:clrMapOvr>
  <p:transition>
    <p:fade thruBlk="1"/>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5220" name="Rectangle 4"/>
          <p:cNvSpPr>
            <a:spLocks noGrp="1" noChangeArrowheads="1"/>
          </p:cNvSpPr>
          <p:nvPr>
            <p:ph type="title"/>
          </p:nvPr>
        </p:nvSpPr>
        <p:spPr/>
        <p:txBody>
          <a:bodyPr/>
          <a:lstStyle/>
          <a:p>
            <a:r>
              <a:rPr lang="en-US" i="1" dirty="0"/>
              <a:t>Field II Training Standards</a:t>
            </a:r>
          </a:p>
        </p:txBody>
      </p:sp>
      <p:sp>
        <p:nvSpPr>
          <p:cNvPr id="1545222" name="Rectangle 6"/>
          <p:cNvSpPr>
            <a:spLocks noGrp="1" noChangeArrowheads="1"/>
          </p:cNvSpPr>
          <p:nvPr>
            <p:ph sz="half" idx="1"/>
          </p:nvPr>
        </p:nvSpPr>
        <p:spPr>
          <a:xfrm>
            <a:off x="609600" y="1752600"/>
            <a:ext cx="8192756" cy="4876800"/>
          </a:xfrm>
        </p:spPr>
        <p:txBody>
          <a:bodyPr>
            <a:normAutofit/>
          </a:bodyPr>
          <a:lstStyle/>
          <a:p>
            <a:pPr lvl="1">
              <a:lnSpc>
                <a:spcPct val="100000"/>
              </a:lnSpc>
            </a:pPr>
            <a:r>
              <a:rPr lang="en-US" sz="3600" b="1" dirty="0"/>
              <a:t>Carrier squelch, monitor buttons, and PL tone squelch</a:t>
            </a:r>
          </a:p>
        </p:txBody>
      </p:sp>
    </p:spTree>
    <p:extLst>
      <p:ext uri="{BB962C8B-B14F-4D97-AF65-F5344CB8AC3E}">
        <p14:creationId xmlns:p14="http://schemas.microsoft.com/office/powerpoint/2010/main" val="2506489770"/>
      </p:ext>
    </p:extLst>
  </p:cSld>
  <p:clrMapOvr>
    <a:masterClrMapping/>
  </p:clrMapOvr>
  <p:transition>
    <p:fade thruBlk="1"/>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4002" name="Rectangle 2"/>
          <p:cNvSpPr>
            <a:spLocks noGrp="1" noChangeArrowheads="1"/>
          </p:cNvSpPr>
          <p:nvPr>
            <p:ph type="title"/>
          </p:nvPr>
        </p:nvSpPr>
        <p:spPr/>
        <p:txBody>
          <a:bodyPr/>
          <a:lstStyle/>
          <a:p>
            <a:r>
              <a:rPr lang="en-US" dirty="0"/>
              <a:t>Carrier Squelch</a:t>
            </a:r>
          </a:p>
        </p:txBody>
      </p:sp>
      <p:sp>
        <p:nvSpPr>
          <p:cNvPr id="1664003" name="Rectangle 3"/>
          <p:cNvSpPr>
            <a:spLocks noGrp="1" noChangeArrowheads="1"/>
          </p:cNvSpPr>
          <p:nvPr>
            <p:ph idx="1"/>
          </p:nvPr>
        </p:nvSpPr>
        <p:spPr/>
        <p:txBody>
          <a:bodyPr>
            <a:normAutofit/>
          </a:bodyPr>
          <a:lstStyle/>
          <a:p>
            <a:pPr marL="0" indent="0">
              <a:buNone/>
            </a:pPr>
            <a:r>
              <a:rPr lang="en-US" sz="4800" b="1" dirty="0"/>
              <a:t>What is carrier squelch and why should we care?</a:t>
            </a:r>
          </a:p>
        </p:txBody>
      </p:sp>
    </p:spTree>
    <p:extLst>
      <p:ext uri="{BB962C8B-B14F-4D97-AF65-F5344CB8AC3E}">
        <p14:creationId xmlns:p14="http://schemas.microsoft.com/office/powerpoint/2010/main" val="1975315561"/>
      </p:ext>
    </p:extLst>
  </p:cSld>
  <p:clrMapOvr>
    <a:masterClrMapping/>
  </p:clrMapOvr>
  <p:transition>
    <p:fade thruBlk="1"/>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4002" name="Rectangle 2"/>
          <p:cNvSpPr>
            <a:spLocks noGrp="1" noChangeArrowheads="1"/>
          </p:cNvSpPr>
          <p:nvPr>
            <p:ph type="title"/>
          </p:nvPr>
        </p:nvSpPr>
        <p:spPr/>
        <p:txBody>
          <a:bodyPr/>
          <a:lstStyle/>
          <a:p>
            <a:r>
              <a:rPr lang="en-US"/>
              <a:t>CTCSS</a:t>
            </a:r>
          </a:p>
        </p:txBody>
      </p:sp>
      <p:sp>
        <p:nvSpPr>
          <p:cNvPr id="1664003" name="Rectangle 3"/>
          <p:cNvSpPr>
            <a:spLocks noGrp="1" noChangeArrowheads="1"/>
          </p:cNvSpPr>
          <p:nvPr>
            <p:ph idx="1"/>
          </p:nvPr>
        </p:nvSpPr>
        <p:spPr>
          <a:xfrm>
            <a:off x="381000" y="1690689"/>
            <a:ext cx="8763000" cy="5167311"/>
          </a:xfrm>
        </p:spPr>
        <p:txBody>
          <a:bodyPr>
            <a:normAutofit/>
          </a:bodyPr>
          <a:lstStyle/>
          <a:p>
            <a:pPr marL="0" indent="0">
              <a:buNone/>
            </a:pPr>
            <a:r>
              <a:rPr lang="en-US" sz="3600" dirty="0"/>
              <a:t>Continuous Tone-Coded Squelch System</a:t>
            </a:r>
          </a:p>
          <a:p>
            <a:pPr marL="0" indent="0">
              <a:buNone/>
            </a:pPr>
            <a:r>
              <a:rPr lang="en-US" sz="3600" dirty="0"/>
              <a:t> = “PL” (Private Line; Motorola trademark)</a:t>
            </a:r>
          </a:p>
          <a:p>
            <a:pPr marL="0" indent="0">
              <a:buNone/>
            </a:pPr>
            <a:r>
              <a:rPr lang="en-US" sz="3600" dirty="0"/>
              <a:t> = “CG” (Channel Guard;  Bendix-King trademark)</a:t>
            </a:r>
          </a:p>
          <a:p>
            <a:pPr marL="0" indent="0">
              <a:buNone/>
            </a:pPr>
            <a:r>
              <a:rPr lang="en-US" sz="3600" dirty="0"/>
              <a:t> = “tone” “subaudible tone” “PL tone” = FRS “subchannel”</a:t>
            </a:r>
          </a:p>
          <a:p>
            <a:pPr marL="0" indent="0">
              <a:buNone/>
            </a:pPr>
            <a:r>
              <a:rPr lang="en-US" sz="3600" dirty="0"/>
              <a:t>DCS (digital) squelch available, we don’t use</a:t>
            </a:r>
          </a:p>
        </p:txBody>
      </p:sp>
    </p:spTree>
    <p:extLst>
      <p:ext uri="{BB962C8B-B14F-4D97-AF65-F5344CB8AC3E}">
        <p14:creationId xmlns:p14="http://schemas.microsoft.com/office/powerpoint/2010/main" val="3227363400"/>
      </p:ext>
    </p:extLst>
  </p:cSld>
  <p:clrMapOvr>
    <a:masterClrMapping/>
  </p:clrMapOvr>
  <p:transition>
    <p:fade thruBlk="1"/>
  </p:transition>
</p:sld>
</file>

<file path=ppt/slides/slide14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6599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9144000" cy="6113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a:extLst>
              <a:ext uri="{FF2B5EF4-FFF2-40B4-BE49-F238E27FC236}">
                <a16:creationId xmlns:a16="http://schemas.microsoft.com/office/drawing/2014/main" id="{36F38A8D-43EE-40FB-8F65-12094942A54E}"/>
              </a:ext>
            </a:extLst>
          </p:cNvPr>
          <p:cNvSpPr/>
          <p:nvPr/>
        </p:nvSpPr>
        <p:spPr>
          <a:xfrm>
            <a:off x="2895600" y="2667000"/>
            <a:ext cx="2057400" cy="762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extLst>
      <p:ext uri="{BB962C8B-B14F-4D97-AF65-F5344CB8AC3E}">
        <p14:creationId xmlns:p14="http://schemas.microsoft.com/office/powerpoint/2010/main" val="2278400423"/>
      </p:ext>
    </p:extLst>
  </p:cSld>
  <p:clrMapOvr>
    <a:masterClrMapping/>
  </p:clrMapOvr>
  <p:transition>
    <p:fade thruBlk="1"/>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ECE0E-93E1-4BA3-85ED-3B2881B24282}"/>
              </a:ext>
            </a:extLst>
          </p:cNvPr>
          <p:cNvSpPr>
            <a:spLocks noGrp="1"/>
          </p:cNvSpPr>
          <p:nvPr>
            <p:ph type="title"/>
          </p:nvPr>
        </p:nvSpPr>
        <p:spPr/>
        <p:txBody>
          <a:bodyPr/>
          <a:lstStyle/>
          <a:p>
            <a:r>
              <a:rPr lang="en-US" dirty="0"/>
              <a:t>Network Discipline</a:t>
            </a:r>
          </a:p>
        </p:txBody>
      </p:sp>
    </p:spTree>
    <p:extLst>
      <p:ext uri="{BB962C8B-B14F-4D97-AF65-F5344CB8AC3E}">
        <p14:creationId xmlns:p14="http://schemas.microsoft.com/office/powerpoint/2010/main" val="473813350"/>
      </p:ext>
    </p:extLst>
  </p:cSld>
  <p:clrMapOvr>
    <a:masterClrMapping/>
  </p:clrMapOvr>
  <p:transition>
    <p:fade thruBlk="1"/>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5220" name="Rectangle 4"/>
          <p:cNvSpPr>
            <a:spLocks noGrp="1" noChangeArrowheads="1"/>
          </p:cNvSpPr>
          <p:nvPr>
            <p:ph type="title"/>
          </p:nvPr>
        </p:nvSpPr>
        <p:spPr/>
        <p:txBody>
          <a:bodyPr/>
          <a:lstStyle/>
          <a:p>
            <a:r>
              <a:rPr lang="en-US" i="1" dirty="0"/>
              <a:t>Field II Training Standards</a:t>
            </a:r>
          </a:p>
        </p:txBody>
      </p:sp>
      <p:sp>
        <p:nvSpPr>
          <p:cNvPr id="1545222" name="Rectangle 6"/>
          <p:cNvSpPr>
            <a:spLocks noGrp="1" noChangeArrowheads="1"/>
          </p:cNvSpPr>
          <p:nvPr>
            <p:ph sz="half" idx="1"/>
          </p:nvPr>
        </p:nvSpPr>
        <p:spPr>
          <a:xfrm>
            <a:off x="609600" y="1752600"/>
            <a:ext cx="8192756" cy="4876800"/>
          </a:xfrm>
        </p:spPr>
        <p:txBody>
          <a:bodyPr>
            <a:normAutofit/>
          </a:bodyPr>
          <a:lstStyle/>
          <a:p>
            <a:pPr lvl="1">
              <a:lnSpc>
                <a:spcPct val="100000"/>
              </a:lnSpc>
            </a:pPr>
            <a:r>
              <a:rPr lang="en-US" sz="3600" b="1" dirty="0"/>
              <a:t>Basic principles of network discipline</a:t>
            </a:r>
          </a:p>
        </p:txBody>
      </p:sp>
      <p:sp>
        <p:nvSpPr>
          <p:cNvPr id="5" name="TextBox 4">
            <a:extLst>
              <a:ext uri="{FF2B5EF4-FFF2-40B4-BE49-F238E27FC236}">
                <a16:creationId xmlns:a16="http://schemas.microsoft.com/office/drawing/2014/main" id="{133488A8-38FA-40E8-85F8-E918F4F2781E}"/>
              </a:ext>
            </a:extLst>
          </p:cNvPr>
          <p:cNvSpPr txBox="1"/>
          <p:nvPr/>
        </p:nvSpPr>
        <p:spPr>
          <a:xfrm>
            <a:off x="609600" y="2895600"/>
            <a:ext cx="7696200" cy="4081117"/>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9600" b="0" i="0" u="none" strike="noStrike" kern="1200" cap="none" spc="0" normalizeH="0" baseline="0" noProof="0" dirty="0">
                <a:ln>
                  <a:noFill/>
                </a:ln>
                <a:solidFill>
                  <a:srgbClr val="003399"/>
                </a:solidFill>
                <a:effectLst>
                  <a:glow rad="38100">
                    <a:prstClr val="white">
                      <a:alpha val="60000"/>
                    </a:prstClr>
                  </a:glow>
                </a:effectLst>
                <a:uLnTx/>
                <a:uFillTx/>
                <a:latin typeface="Georgia" panose="02040502050405020303" pitchFamily="18" charset="0"/>
                <a:ea typeface="+mn-ea"/>
                <a:cs typeface="+mn-cs"/>
              </a:rPr>
              <a:t>FCC or ASRC says “thou shalt”</a:t>
            </a:r>
          </a:p>
        </p:txBody>
      </p:sp>
    </p:spTree>
    <p:extLst>
      <p:ext uri="{BB962C8B-B14F-4D97-AF65-F5344CB8AC3E}">
        <p14:creationId xmlns:p14="http://schemas.microsoft.com/office/powerpoint/2010/main" val="1179843950"/>
      </p:ext>
    </p:extLst>
  </p:cSld>
  <p:clrMapOvr>
    <a:masterClrMapping/>
  </p:clrMapOvr>
  <p:transition>
    <p:fade thruBlk="1"/>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5220" name="Rectangle 4"/>
          <p:cNvSpPr>
            <a:spLocks noGrp="1" noChangeArrowheads="1"/>
          </p:cNvSpPr>
          <p:nvPr>
            <p:ph type="title"/>
          </p:nvPr>
        </p:nvSpPr>
        <p:spPr/>
        <p:txBody>
          <a:bodyPr/>
          <a:lstStyle/>
          <a:p>
            <a:r>
              <a:rPr lang="en-US" dirty="0"/>
              <a:t>Network Discipline: FCC</a:t>
            </a:r>
          </a:p>
        </p:txBody>
      </p:sp>
      <p:sp>
        <p:nvSpPr>
          <p:cNvPr id="1545222" name="Rectangle 6"/>
          <p:cNvSpPr>
            <a:spLocks noGrp="1" noChangeArrowheads="1"/>
          </p:cNvSpPr>
          <p:nvPr>
            <p:ph sz="half" idx="1"/>
          </p:nvPr>
        </p:nvSpPr>
        <p:spPr>
          <a:xfrm>
            <a:off x="609600" y="1690689"/>
            <a:ext cx="8192756" cy="5091111"/>
          </a:xfrm>
        </p:spPr>
        <p:txBody>
          <a:bodyPr anchor="ctr" anchorCtr="0">
            <a:normAutofit/>
          </a:bodyPr>
          <a:lstStyle/>
          <a:p>
            <a:pPr marL="0" indent="0" algn="ctr">
              <a:buNone/>
              <a:defRPr/>
            </a:pPr>
            <a:r>
              <a:rPr lang="en-US" sz="6600" dirty="0">
                <a:solidFill>
                  <a:srgbClr val="003399"/>
                </a:solidFill>
                <a:effectLst>
                  <a:glow rad="38100">
                    <a:prstClr val="white">
                      <a:alpha val="60000"/>
                    </a:prstClr>
                  </a:glow>
                </a:effectLst>
              </a:rPr>
              <a:t>Thou shalt use Special Emergency frequencies for SAR mission communications only</a:t>
            </a:r>
          </a:p>
          <a:p>
            <a:pPr algn="ctr">
              <a:lnSpc>
                <a:spcPct val="100000"/>
              </a:lnSpc>
            </a:pPr>
            <a:endParaRPr lang="en-US" sz="3200" b="1" dirty="0"/>
          </a:p>
        </p:txBody>
      </p:sp>
    </p:spTree>
    <p:extLst>
      <p:ext uri="{BB962C8B-B14F-4D97-AF65-F5344CB8AC3E}">
        <p14:creationId xmlns:p14="http://schemas.microsoft.com/office/powerpoint/2010/main" val="3935562949"/>
      </p:ext>
    </p:extLst>
  </p:cSld>
  <p:clrMapOvr>
    <a:masterClrMapping/>
  </p:clrMapOvr>
  <p:transition>
    <p:fade thruBlk="1"/>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5220" name="Rectangle 4"/>
          <p:cNvSpPr>
            <a:spLocks noGrp="1" noChangeArrowheads="1"/>
          </p:cNvSpPr>
          <p:nvPr>
            <p:ph type="title"/>
          </p:nvPr>
        </p:nvSpPr>
        <p:spPr/>
        <p:txBody>
          <a:bodyPr/>
          <a:lstStyle/>
          <a:p>
            <a:r>
              <a:rPr lang="en-US" dirty="0"/>
              <a:t>Network Discipline: FCC</a:t>
            </a:r>
          </a:p>
        </p:txBody>
      </p:sp>
      <p:sp>
        <p:nvSpPr>
          <p:cNvPr id="1545222" name="Rectangle 6"/>
          <p:cNvSpPr>
            <a:spLocks noGrp="1" noChangeArrowheads="1"/>
          </p:cNvSpPr>
          <p:nvPr>
            <p:ph sz="half" idx="1"/>
          </p:nvPr>
        </p:nvSpPr>
        <p:spPr>
          <a:xfrm>
            <a:off x="609600" y="1690689"/>
            <a:ext cx="8192756" cy="4557711"/>
          </a:xfrm>
        </p:spPr>
        <p:txBody>
          <a:bodyPr anchor="ctr" anchorCtr="0">
            <a:normAutofit/>
          </a:bodyPr>
          <a:lstStyle/>
          <a:p>
            <a:pPr marL="0" indent="0" algn="ctr">
              <a:buNone/>
              <a:defRPr/>
            </a:pPr>
            <a:r>
              <a:rPr lang="en-US" sz="7200" dirty="0">
                <a:solidFill>
                  <a:srgbClr val="003399"/>
                </a:solidFill>
                <a:effectLst>
                  <a:glow rad="38100">
                    <a:prstClr val="white">
                      <a:alpha val="60000"/>
                    </a:prstClr>
                  </a:glow>
                </a:effectLst>
              </a:rPr>
              <a:t>Thou shalt not use profanity on the radio</a:t>
            </a:r>
          </a:p>
          <a:p>
            <a:pPr algn="ctr">
              <a:lnSpc>
                <a:spcPct val="100000"/>
              </a:lnSpc>
            </a:pPr>
            <a:endParaRPr lang="en-US" sz="3200" b="1" dirty="0"/>
          </a:p>
        </p:txBody>
      </p:sp>
    </p:spTree>
    <p:extLst>
      <p:ext uri="{BB962C8B-B14F-4D97-AF65-F5344CB8AC3E}">
        <p14:creationId xmlns:p14="http://schemas.microsoft.com/office/powerpoint/2010/main" val="740893081"/>
      </p:ext>
    </p:extLst>
  </p:cSld>
  <p:clrMapOvr>
    <a:masterClrMapping/>
  </p:clrMapOvr>
  <p:transition>
    <p:fade thruBlk="1"/>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5220" name="Rectangle 4"/>
          <p:cNvSpPr>
            <a:spLocks noGrp="1" noChangeArrowheads="1"/>
          </p:cNvSpPr>
          <p:nvPr>
            <p:ph type="title"/>
          </p:nvPr>
        </p:nvSpPr>
        <p:spPr/>
        <p:txBody>
          <a:bodyPr/>
          <a:lstStyle/>
          <a:p>
            <a:r>
              <a:rPr lang="en-US" dirty="0"/>
              <a:t>Network Discipline: ASRC</a:t>
            </a:r>
          </a:p>
        </p:txBody>
      </p:sp>
      <p:sp>
        <p:nvSpPr>
          <p:cNvPr id="1545222" name="Rectangle 6"/>
          <p:cNvSpPr>
            <a:spLocks noGrp="1" noChangeArrowheads="1"/>
          </p:cNvSpPr>
          <p:nvPr>
            <p:ph sz="half" idx="1"/>
          </p:nvPr>
        </p:nvSpPr>
        <p:spPr>
          <a:xfrm>
            <a:off x="609600" y="1690689"/>
            <a:ext cx="8192756" cy="4557711"/>
          </a:xfrm>
        </p:spPr>
        <p:txBody>
          <a:bodyPr anchor="ctr" anchorCtr="0">
            <a:normAutofit/>
          </a:bodyPr>
          <a:lstStyle/>
          <a:p>
            <a:pPr marL="0" indent="0" algn="ctr">
              <a:buNone/>
              <a:defRPr/>
            </a:pPr>
            <a:r>
              <a:rPr lang="en-US" sz="7200" dirty="0">
                <a:solidFill>
                  <a:srgbClr val="003399"/>
                </a:solidFill>
                <a:effectLst>
                  <a:glow rad="38100">
                    <a:prstClr val="white">
                      <a:alpha val="60000"/>
                    </a:prstClr>
                  </a:glow>
                </a:effectLst>
              </a:rPr>
              <a:t>Thou shalt not make wisecracks or jokes on the radio</a:t>
            </a:r>
          </a:p>
          <a:p>
            <a:pPr algn="ctr">
              <a:lnSpc>
                <a:spcPct val="100000"/>
              </a:lnSpc>
            </a:pPr>
            <a:endParaRPr lang="en-US" sz="3200" b="1" dirty="0"/>
          </a:p>
        </p:txBody>
      </p:sp>
    </p:spTree>
    <p:extLst>
      <p:ext uri="{BB962C8B-B14F-4D97-AF65-F5344CB8AC3E}">
        <p14:creationId xmlns:p14="http://schemas.microsoft.com/office/powerpoint/2010/main" val="2986409519"/>
      </p:ext>
    </p:extLst>
  </p:cSld>
  <p:clrMapOvr>
    <a:masterClrMapping/>
  </p:clrMapOvr>
  <p:transition>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5220" name="Rectangle 4"/>
          <p:cNvSpPr>
            <a:spLocks noGrp="1" noChangeArrowheads="1"/>
          </p:cNvSpPr>
          <p:nvPr>
            <p:ph type="title"/>
          </p:nvPr>
        </p:nvSpPr>
        <p:spPr/>
        <p:txBody>
          <a:bodyPr/>
          <a:lstStyle/>
          <a:p>
            <a:r>
              <a:rPr lang="en-US" dirty="0"/>
              <a:t>“a USNG position” </a:t>
            </a:r>
          </a:p>
        </p:txBody>
      </p:sp>
      <p:sp>
        <p:nvSpPr>
          <p:cNvPr id="1545222" name="Rectangle 6"/>
          <p:cNvSpPr>
            <a:spLocks noGrp="1" noChangeArrowheads="1"/>
          </p:cNvSpPr>
          <p:nvPr>
            <p:ph sz="half" idx="1"/>
          </p:nvPr>
        </p:nvSpPr>
        <p:spPr>
          <a:xfrm>
            <a:off x="457200" y="1752600"/>
            <a:ext cx="8610600" cy="5029200"/>
          </a:xfrm>
        </p:spPr>
        <p:txBody>
          <a:bodyPr>
            <a:normAutofit fontScale="92500"/>
          </a:bodyPr>
          <a:lstStyle/>
          <a:p>
            <a:pPr marL="0" indent="0">
              <a:lnSpc>
                <a:spcPct val="100000"/>
              </a:lnSpc>
              <a:buNone/>
            </a:pPr>
            <a:r>
              <a:rPr lang="en-US" b="1" dirty="0"/>
              <a:t>“</a:t>
            </a:r>
            <a:r>
              <a:rPr lang="en-US" b="1" dirty="0">
                <a:solidFill>
                  <a:srgbClr val="FFFF99"/>
                </a:solidFill>
              </a:rPr>
              <a:t>Base, this is John Smith. I’m separated from my team and I am lost and I have the radio. Over.</a:t>
            </a:r>
            <a:r>
              <a:rPr lang="en-US" b="1" dirty="0"/>
              <a:t>”</a:t>
            </a:r>
          </a:p>
          <a:p>
            <a:pPr marL="0" indent="0">
              <a:lnSpc>
                <a:spcPct val="100000"/>
              </a:lnSpc>
              <a:buNone/>
            </a:pPr>
            <a:r>
              <a:rPr lang="en-US" b="1" dirty="0"/>
              <a:t>“</a:t>
            </a:r>
            <a:r>
              <a:rPr lang="en-US" b="1" dirty="0">
                <a:solidFill>
                  <a:srgbClr val="FFFF99"/>
                </a:solidFill>
              </a:rPr>
              <a:t>John, this is Base, we copy, what is your USNG location?</a:t>
            </a:r>
            <a:r>
              <a:rPr lang="en-US" b="1" dirty="0"/>
              <a:t>”</a:t>
            </a:r>
          </a:p>
          <a:p>
            <a:pPr marL="0" indent="0">
              <a:lnSpc>
                <a:spcPct val="100000"/>
              </a:lnSpc>
              <a:buNone/>
            </a:pPr>
            <a:r>
              <a:rPr lang="en-US" b="1" dirty="0"/>
              <a:t>“</a:t>
            </a:r>
            <a:r>
              <a:rPr lang="en-US" b="1" dirty="0">
                <a:solidFill>
                  <a:srgbClr val="FFFF99"/>
                </a:solidFill>
              </a:rPr>
              <a:t>My USNG app shows 17 S PE 3277 2036, over.</a:t>
            </a:r>
            <a:r>
              <a:rPr lang="en-US" b="1" dirty="0"/>
              <a:t>”</a:t>
            </a:r>
          </a:p>
          <a:p>
            <a:pPr marL="0" indent="0">
              <a:lnSpc>
                <a:spcPct val="100000"/>
              </a:lnSpc>
              <a:buNone/>
            </a:pPr>
            <a:r>
              <a:rPr lang="en-US" b="1" dirty="0"/>
              <a:t>“</a:t>
            </a:r>
            <a:r>
              <a:rPr lang="en-US" b="1" dirty="0">
                <a:solidFill>
                  <a:srgbClr val="FFFF99"/>
                </a:solidFill>
              </a:rPr>
              <a:t>John, use your compass to walk slightly north of due east, about a half-mile, to a two-lane road. Turn left on the two-lane road. Base is about a mile down the road on your left. Over.</a:t>
            </a:r>
            <a:r>
              <a:rPr lang="en-US" b="1" dirty="0"/>
              <a:t>”</a:t>
            </a:r>
          </a:p>
          <a:p>
            <a:pPr marL="0" indent="0">
              <a:lnSpc>
                <a:spcPct val="100000"/>
              </a:lnSpc>
              <a:buNone/>
            </a:pPr>
            <a:r>
              <a:rPr lang="en-US" b="1" dirty="0"/>
              <a:t>“</a:t>
            </a:r>
            <a:r>
              <a:rPr lang="en-US" b="1" dirty="0">
                <a:solidFill>
                  <a:srgbClr val="FFFF99"/>
                </a:solidFill>
              </a:rPr>
              <a:t>Base, I understand and will start walking. Thank you. John Smith clear.</a:t>
            </a:r>
            <a:r>
              <a:rPr lang="en-US" b="1" dirty="0"/>
              <a:t>”</a:t>
            </a:r>
          </a:p>
        </p:txBody>
      </p:sp>
    </p:spTree>
    <p:extLst>
      <p:ext uri="{BB962C8B-B14F-4D97-AF65-F5344CB8AC3E}">
        <p14:creationId xmlns:p14="http://schemas.microsoft.com/office/powerpoint/2010/main" val="1862904145"/>
      </p:ext>
    </p:extLst>
  </p:cSld>
  <p:clrMapOvr>
    <a:masterClrMapping/>
  </p:clrMapOvr>
  <p:transition>
    <p:fade thruBlk="1"/>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5220" name="Rectangle 4"/>
          <p:cNvSpPr>
            <a:spLocks noGrp="1" noChangeArrowheads="1"/>
          </p:cNvSpPr>
          <p:nvPr>
            <p:ph type="title"/>
          </p:nvPr>
        </p:nvSpPr>
        <p:spPr/>
        <p:txBody>
          <a:bodyPr/>
          <a:lstStyle/>
          <a:p>
            <a:r>
              <a:rPr lang="en-US" dirty="0"/>
              <a:t>Network Discipline: ASRC</a:t>
            </a:r>
          </a:p>
        </p:txBody>
      </p:sp>
      <p:sp>
        <p:nvSpPr>
          <p:cNvPr id="1545222" name="Rectangle 6"/>
          <p:cNvSpPr>
            <a:spLocks noGrp="1" noChangeArrowheads="1"/>
          </p:cNvSpPr>
          <p:nvPr>
            <p:ph sz="half" idx="1"/>
          </p:nvPr>
        </p:nvSpPr>
        <p:spPr>
          <a:xfrm>
            <a:off x="609600" y="1690689"/>
            <a:ext cx="8192756" cy="4557711"/>
          </a:xfrm>
        </p:spPr>
        <p:txBody>
          <a:bodyPr anchor="ctr" anchorCtr="0">
            <a:normAutofit/>
          </a:bodyPr>
          <a:lstStyle/>
          <a:p>
            <a:pPr marL="0" indent="0" algn="ctr">
              <a:buNone/>
              <a:defRPr/>
            </a:pPr>
            <a:r>
              <a:rPr lang="en-US" sz="7200" dirty="0">
                <a:solidFill>
                  <a:srgbClr val="003399"/>
                </a:solidFill>
                <a:effectLst>
                  <a:glow rad="38100">
                    <a:prstClr val="white">
                      <a:alpha val="60000"/>
                    </a:prstClr>
                  </a:glow>
                </a:effectLst>
              </a:rPr>
              <a:t>Thou shalt use the format “You, this is me.”</a:t>
            </a:r>
          </a:p>
          <a:p>
            <a:pPr algn="ctr">
              <a:lnSpc>
                <a:spcPct val="100000"/>
              </a:lnSpc>
            </a:pPr>
            <a:endParaRPr lang="en-US" sz="3200" b="1" dirty="0"/>
          </a:p>
        </p:txBody>
      </p:sp>
    </p:spTree>
    <p:extLst>
      <p:ext uri="{BB962C8B-B14F-4D97-AF65-F5344CB8AC3E}">
        <p14:creationId xmlns:p14="http://schemas.microsoft.com/office/powerpoint/2010/main" val="3240863971"/>
      </p:ext>
    </p:extLst>
  </p:cSld>
  <p:clrMapOvr>
    <a:masterClrMapping/>
  </p:clrMapOvr>
  <p:transition>
    <p:fade thruBlk="1"/>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5220" name="Rectangle 4"/>
          <p:cNvSpPr>
            <a:spLocks noGrp="1" noChangeArrowheads="1"/>
          </p:cNvSpPr>
          <p:nvPr>
            <p:ph type="title"/>
          </p:nvPr>
        </p:nvSpPr>
        <p:spPr/>
        <p:txBody>
          <a:bodyPr/>
          <a:lstStyle/>
          <a:p>
            <a:r>
              <a:rPr lang="en-US" dirty="0"/>
              <a:t>Network Discipline: ASRC</a:t>
            </a:r>
          </a:p>
        </p:txBody>
      </p:sp>
      <p:sp>
        <p:nvSpPr>
          <p:cNvPr id="1545222" name="Rectangle 6"/>
          <p:cNvSpPr>
            <a:spLocks noGrp="1" noChangeArrowheads="1"/>
          </p:cNvSpPr>
          <p:nvPr>
            <p:ph sz="half" idx="1"/>
          </p:nvPr>
        </p:nvSpPr>
        <p:spPr>
          <a:xfrm>
            <a:off x="609600" y="1690689"/>
            <a:ext cx="8192756" cy="4557711"/>
          </a:xfrm>
        </p:spPr>
        <p:txBody>
          <a:bodyPr anchor="ctr" anchorCtr="0">
            <a:normAutofit/>
          </a:bodyPr>
          <a:lstStyle/>
          <a:p>
            <a:pPr marL="0" indent="0" algn="ctr">
              <a:buNone/>
              <a:defRPr/>
            </a:pPr>
            <a:r>
              <a:rPr lang="en-US" sz="7200" dirty="0">
                <a:solidFill>
                  <a:srgbClr val="003399"/>
                </a:solidFill>
                <a:effectLst>
                  <a:glow rad="38100">
                    <a:prstClr val="white">
                      <a:alpha val="60000"/>
                    </a:prstClr>
                  </a:glow>
                </a:effectLst>
              </a:rPr>
              <a:t>Thou shalt use standard prowords and Status Codes (1, 2 or 3)</a:t>
            </a:r>
          </a:p>
          <a:p>
            <a:pPr algn="ctr">
              <a:lnSpc>
                <a:spcPct val="100000"/>
              </a:lnSpc>
            </a:pPr>
            <a:endParaRPr lang="en-US" sz="3200" b="1" dirty="0"/>
          </a:p>
        </p:txBody>
      </p:sp>
    </p:spTree>
    <p:extLst>
      <p:ext uri="{BB962C8B-B14F-4D97-AF65-F5344CB8AC3E}">
        <p14:creationId xmlns:p14="http://schemas.microsoft.com/office/powerpoint/2010/main" val="2869774012"/>
      </p:ext>
    </p:extLst>
  </p:cSld>
  <p:clrMapOvr>
    <a:masterClrMapping/>
  </p:clrMapOvr>
  <p:transition>
    <p:fade thruBlk="1"/>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5220" name="Rectangle 4"/>
          <p:cNvSpPr>
            <a:spLocks noGrp="1" noChangeArrowheads="1"/>
          </p:cNvSpPr>
          <p:nvPr>
            <p:ph type="title"/>
          </p:nvPr>
        </p:nvSpPr>
        <p:spPr/>
        <p:txBody>
          <a:bodyPr/>
          <a:lstStyle/>
          <a:p>
            <a:r>
              <a:rPr lang="en-US" dirty="0"/>
              <a:t>Network Discipline: ASRC</a:t>
            </a:r>
          </a:p>
        </p:txBody>
      </p:sp>
      <p:sp>
        <p:nvSpPr>
          <p:cNvPr id="1545222" name="Rectangle 6"/>
          <p:cNvSpPr>
            <a:spLocks noGrp="1" noChangeArrowheads="1"/>
          </p:cNvSpPr>
          <p:nvPr>
            <p:ph sz="half" idx="1"/>
          </p:nvPr>
        </p:nvSpPr>
        <p:spPr>
          <a:xfrm>
            <a:off x="609600" y="1690689"/>
            <a:ext cx="8305800" cy="5014911"/>
          </a:xfrm>
        </p:spPr>
        <p:txBody>
          <a:bodyPr anchor="ctr" anchorCtr="0">
            <a:normAutofit/>
          </a:bodyPr>
          <a:lstStyle/>
          <a:p>
            <a:pPr marL="0" indent="0" algn="ctr">
              <a:lnSpc>
                <a:spcPct val="100000"/>
              </a:lnSpc>
              <a:buNone/>
            </a:pPr>
            <a:r>
              <a:rPr lang="en-US" sz="7200" dirty="0">
                <a:solidFill>
                  <a:srgbClr val="003399"/>
                </a:solidFill>
                <a:effectLst>
                  <a:glow rad="38100">
                    <a:prstClr val="white">
                      <a:alpha val="60000"/>
                    </a:prstClr>
                  </a:glow>
                </a:effectLst>
              </a:rPr>
              <a:t>Thou shalt make short, concise communications</a:t>
            </a:r>
          </a:p>
        </p:txBody>
      </p:sp>
    </p:spTree>
    <p:extLst>
      <p:ext uri="{BB962C8B-B14F-4D97-AF65-F5344CB8AC3E}">
        <p14:creationId xmlns:p14="http://schemas.microsoft.com/office/powerpoint/2010/main" val="3050165769"/>
      </p:ext>
    </p:extLst>
  </p:cSld>
  <p:clrMapOvr>
    <a:masterClrMapping/>
  </p:clrMapOvr>
  <p:transition>
    <p:fade thruBlk="1"/>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5220" name="Rectangle 4"/>
          <p:cNvSpPr>
            <a:spLocks noGrp="1" noChangeArrowheads="1"/>
          </p:cNvSpPr>
          <p:nvPr>
            <p:ph type="title"/>
          </p:nvPr>
        </p:nvSpPr>
        <p:spPr/>
        <p:txBody>
          <a:bodyPr/>
          <a:lstStyle/>
          <a:p>
            <a:r>
              <a:rPr lang="en-US" dirty="0"/>
              <a:t>Network Discipline: ASRC</a:t>
            </a:r>
          </a:p>
        </p:txBody>
      </p:sp>
      <p:sp>
        <p:nvSpPr>
          <p:cNvPr id="1545222" name="Rectangle 6"/>
          <p:cNvSpPr>
            <a:spLocks noGrp="1" noChangeArrowheads="1"/>
          </p:cNvSpPr>
          <p:nvPr>
            <p:ph sz="half" idx="1"/>
          </p:nvPr>
        </p:nvSpPr>
        <p:spPr>
          <a:xfrm>
            <a:off x="609600" y="1690689"/>
            <a:ext cx="8305800" cy="5014911"/>
          </a:xfrm>
        </p:spPr>
        <p:txBody>
          <a:bodyPr anchor="ctr" anchorCtr="0">
            <a:normAutofit/>
          </a:bodyPr>
          <a:lstStyle/>
          <a:p>
            <a:pPr marL="0" indent="0" algn="ctr">
              <a:lnSpc>
                <a:spcPct val="100000"/>
              </a:lnSpc>
              <a:buNone/>
            </a:pPr>
            <a:r>
              <a:rPr lang="en-US" sz="7200" dirty="0">
                <a:solidFill>
                  <a:srgbClr val="003399"/>
                </a:solidFill>
                <a:effectLst>
                  <a:glow rad="38100">
                    <a:prstClr val="white">
                      <a:alpha val="60000"/>
                    </a:prstClr>
                  </a:glow>
                </a:effectLst>
              </a:rPr>
              <a:t>If thou must </a:t>
            </a:r>
            <a:r>
              <a:rPr lang="en-US" sz="7200" dirty="0" err="1">
                <a:solidFill>
                  <a:srgbClr val="003399"/>
                </a:solidFill>
                <a:effectLst>
                  <a:glow rad="38100">
                    <a:prstClr val="white">
                      <a:alpha val="60000"/>
                    </a:prstClr>
                  </a:glow>
                </a:effectLst>
              </a:rPr>
              <a:t>maketh</a:t>
            </a:r>
            <a:r>
              <a:rPr lang="en-US" sz="7200" dirty="0">
                <a:solidFill>
                  <a:srgbClr val="003399"/>
                </a:solidFill>
                <a:effectLst>
                  <a:glow rad="38100">
                    <a:prstClr val="white">
                      <a:alpha val="60000"/>
                    </a:prstClr>
                  </a:glow>
                </a:effectLst>
              </a:rPr>
              <a:t> a long transmission…</a:t>
            </a:r>
          </a:p>
          <a:p>
            <a:pPr algn="ctr">
              <a:lnSpc>
                <a:spcPct val="100000"/>
              </a:lnSpc>
            </a:pPr>
            <a:endParaRPr lang="en-US" sz="3200" b="1" dirty="0"/>
          </a:p>
        </p:txBody>
      </p:sp>
    </p:spTree>
    <p:extLst>
      <p:ext uri="{BB962C8B-B14F-4D97-AF65-F5344CB8AC3E}">
        <p14:creationId xmlns:p14="http://schemas.microsoft.com/office/powerpoint/2010/main" val="2881873690"/>
      </p:ext>
    </p:extLst>
  </p:cSld>
  <p:clrMapOvr>
    <a:masterClrMapping/>
  </p:clrMapOvr>
  <p:transition>
    <p:fade thruBlk="1"/>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5220" name="Rectangle 4"/>
          <p:cNvSpPr>
            <a:spLocks noGrp="1" noChangeArrowheads="1"/>
          </p:cNvSpPr>
          <p:nvPr>
            <p:ph type="title"/>
          </p:nvPr>
        </p:nvSpPr>
        <p:spPr/>
        <p:txBody>
          <a:bodyPr/>
          <a:lstStyle/>
          <a:p>
            <a:r>
              <a:rPr lang="en-US" dirty="0"/>
              <a:t>Network Discipline: ASRC</a:t>
            </a:r>
          </a:p>
        </p:txBody>
      </p:sp>
      <p:sp>
        <p:nvSpPr>
          <p:cNvPr id="1545222" name="Rectangle 6"/>
          <p:cNvSpPr>
            <a:spLocks noGrp="1" noChangeArrowheads="1"/>
          </p:cNvSpPr>
          <p:nvPr>
            <p:ph sz="half" idx="1"/>
          </p:nvPr>
        </p:nvSpPr>
        <p:spPr>
          <a:xfrm>
            <a:off x="609600" y="1690689"/>
            <a:ext cx="8382000" cy="4862511"/>
          </a:xfrm>
        </p:spPr>
        <p:txBody>
          <a:bodyPr anchor="ctr" anchorCtr="0">
            <a:normAutofit fontScale="92500"/>
          </a:bodyPr>
          <a:lstStyle/>
          <a:p>
            <a:pPr marL="0" indent="0" algn="ctr">
              <a:lnSpc>
                <a:spcPct val="100000"/>
              </a:lnSpc>
              <a:buNone/>
            </a:pPr>
            <a:r>
              <a:rPr lang="en-US" sz="7200" dirty="0">
                <a:solidFill>
                  <a:srgbClr val="003399"/>
                </a:solidFill>
                <a:effectLst>
                  <a:glow rad="38100">
                    <a:prstClr val="white">
                      <a:alpha val="60000"/>
                    </a:prstClr>
                  </a:glow>
                </a:effectLst>
              </a:rPr>
              <a:t>Use your tactical callsign (“Field Team Alfa”) or your position or last name</a:t>
            </a:r>
          </a:p>
        </p:txBody>
      </p:sp>
    </p:spTree>
    <p:extLst>
      <p:ext uri="{BB962C8B-B14F-4D97-AF65-F5344CB8AC3E}">
        <p14:creationId xmlns:p14="http://schemas.microsoft.com/office/powerpoint/2010/main" val="2798095121"/>
      </p:ext>
    </p:extLst>
  </p:cSld>
  <p:clrMapOvr>
    <a:masterClrMapping/>
  </p:clrMapOvr>
  <p:transition>
    <p:fade thruBlk="1"/>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0386" name="Rectangle 2"/>
          <p:cNvSpPr>
            <a:spLocks noGrp="1" noChangeArrowheads="1"/>
          </p:cNvSpPr>
          <p:nvPr>
            <p:ph type="title"/>
          </p:nvPr>
        </p:nvSpPr>
        <p:spPr/>
        <p:txBody>
          <a:bodyPr/>
          <a:lstStyle/>
          <a:p>
            <a:r>
              <a:rPr lang="en-US" sz="4000" dirty="0"/>
              <a:t>Network Discipline: ASRC</a:t>
            </a:r>
          </a:p>
        </p:txBody>
      </p:sp>
      <p:sp>
        <p:nvSpPr>
          <p:cNvPr id="1680387" name="Rectangle 3"/>
          <p:cNvSpPr>
            <a:spLocks noGrp="1" noChangeArrowheads="1"/>
          </p:cNvSpPr>
          <p:nvPr>
            <p:ph idx="1"/>
          </p:nvPr>
        </p:nvSpPr>
        <p:spPr>
          <a:xfrm>
            <a:off x="628650" y="2590800"/>
            <a:ext cx="8173706" cy="2667001"/>
          </a:xfrm>
        </p:spPr>
        <p:txBody>
          <a:bodyPr>
            <a:normAutofit lnSpcReduction="10000"/>
          </a:bodyPr>
          <a:lstStyle/>
          <a:p>
            <a:pPr marL="0" indent="0" algn="ctr">
              <a:buNone/>
            </a:pPr>
            <a:r>
              <a:rPr lang="en-US" sz="6700" dirty="0">
                <a:solidFill>
                  <a:srgbClr val="003399"/>
                </a:solidFill>
                <a:effectLst>
                  <a:glow rad="38100">
                    <a:prstClr val="white">
                      <a:alpha val="60000"/>
                    </a:prstClr>
                  </a:glow>
                </a:effectLst>
              </a:rPr>
              <a:t>Remember there are people listening to their radio scanners</a:t>
            </a:r>
          </a:p>
        </p:txBody>
      </p:sp>
    </p:spTree>
    <p:extLst>
      <p:ext uri="{BB962C8B-B14F-4D97-AF65-F5344CB8AC3E}">
        <p14:creationId xmlns:p14="http://schemas.microsoft.com/office/powerpoint/2010/main" val="239127773"/>
      </p:ext>
    </p:extLst>
  </p:cSld>
  <p:clrMapOvr>
    <a:masterClrMapping/>
  </p:clrMapOvr>
  <p:transition>
    <p:fade thruBlk="1"/>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5F10A-728E-4F2B-97B6-8A54ED38FD02}"/>
              </a:ext>
            </a:extLst>
          </p:cNvPr>
          <p:cNvSpPr>
            <a:spLocks noGrp="1"/>
          </p:cNvSpPr>
          <p:nvPr>
            <p:ph type="title"/>
          </p:nvPr>
        </p:nvSpPr>
        <p:spPr/>
        <p:txBody>
          <a:bodyPr/>
          <a:lstStyle/>
          <a:p>
            <a:r>
              <a:rPr lang="en-US" dirty="0"/>
              <a:t>Improving Field Communications</a:t>
            </a:r>
          </a:p>
        </p:txBody>
      </p:sp>
    </p:spTree>
    <p:extLst>
      <p:ext uri="{BB962C8B-B14F-4D97-AF65-F5344CB8AC3E}">
        <p14:creationId xmlns:p14="http://schemas.microsoft.com/office/powerpoint/2010/main" val="3891855113"/>
      </p:ext>
    </p:extLst>
  </p:cSld>
  <p:clrMapOvr>
    <a:masterClrMapping/>
  </p:clrMapOvr>
  <p:transition>
    <p:fade thruBlk="1"/>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5220" name="Rectangle 4"/>
          <p:cNvSpPr>
            <a:spLocks noGrp="1" noChangeArrowheads="1"/>
          </p:cNvSpPr>
          <p:nvPr>
            <p:ph type="title"/>
          </p:nvPr>
        </p:nvSpPr>
        <p:spPr/>
        <p:txBody>
          <a:bodyPr/>
          <a:lstStyle/>
          <a:p>
            <a:r>
              <a:rPr lang="en-US" i="1" dirty="0"/>
              <a:t>Field II Training Standards</a:t>
            </a:r>
          </a:p>
        </p:txBody>
      </p:sp>
      <p:sp>
        <p:nvSpPr>
          <p:cNvPr id="1545222" name="Rectangle 6"/>
          <p:cNvSpPr>
            <a:spLocks noGrp="1" noChangeArrowheads="1"/>
          </p:cNvSpPr>
          <p:nvPr>
            <p:ph sz="half" idx="1"/>
          </p:nvPr>
        </p:nvSpPr>
        <p:spPr>
          <a:xfrm>
            <a:off x="609600" y="1752600"/>
            <a:ext cx="8192756" cy="4876800"/>
          </a:xfrm>
        </p:spPr>
        <p:txBody>
          <a:bodyPr>
            <a:normAutofit/>
          </a:bodyPr>
          <a:lstStyle/>
          <a:p>
            <a:pPr lvl="1">
              <a:lnSpc>
                <a:spcPct val="100000"/>
              </a:lnSpc>
            </a:pPr>
            <a:r>
              <a:rPr lang="en-US" sz="3600" b="1" dirty="0"/>
              <a:t>Techniques for improving cellphone communications in the backcountry, including use of texting instead of voice, and ways to improve antenna effective radiated power (ERP)</a:t>
            </a:r>
            <a:endParaRPr lang="en-US" sz="4000" b="1" dirty="0"/>
          </a:p>
        </p:txBody>
      </p:sp>
    </p:spTree>
    <p:extLst>
      <p:ext uri="{BB962C8B-B14F-4D97-AF65-F5344CB8AC3E}">
        <p14:creationId xmlns:p14="http://schemas.microsoft.com/office/powerpoint/2010/main" val="3758573373"/>
      </p:ext>
    </p:extLst>
  </p:cSld>
  <p:clrMapOvr>
    <a:masterClrMapping/>
  </p:clrMapOvr>
  <p:transition>
    <p:fade thruBlk="1"/>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5220" name="Rectangle 4"/>
          <p:cNvSpPr>
            <a:spLocks noGrp="1" noChangeArrowheads="1"/>
          </p:cNvSpPr>
          <p:nvPr>
            <p:ph type="title"/>
          </p:nvPr>
        </p:nvSpPr>
        <p:spPr/>
        <p:txBody>
          <a:bodyPr/>
          <a:lstStyle/>
          <a:p>
            <a:r>
              <a:rPr lang="en-US" dirty="0"/>
              <a:t>Cellphones</a:t>
            </a:r>
          </a:p>
        </p:txBody>
      </p:sp>
      <p:sp>
        <p:nvSpPr>
          <p:cNvPr id="1545222" name="Rectangle 6"/>
          <p:cNvSpPr>
            <a:spLocks noGrp="1" noChangeArrowheads="1"/>
          </p:cNvSpPr>
          <p:nvPr>
            <p:ph sz="half" idx="1"/>
          </p:nvPr>
        </p:nvSpPr>
        <p:spPr>
          <a:xfrm>
            <a:off x="914400" y="2209800"/>
            <a:ext cx="7887956" cy="4419600"/>
          </a:xfrm>
        </p:spPr>
        <p:txBody>
          <a:bodyPr>
            <a:normAutofit/>
          </a:bodyPr>
          <a:lstStyle/>
          <a:p>
            <a:pPr>
              <a:lnSpc>
                <a:spcPct val="100000"/>
              </a:lnSpc>
            </a:pPr>
            <a:r>
              <a:rPr lang="en-US" sz="5400" b="1" dirty="0"/>
              <a:t>Texting</a:t>
            </a:r>
          </a:p>
          <a:p>
            <a:pPr>
              <a:lnSpc>
                <a:spcPct val="100000"/>
              </a:lnSpc>
            </a:pPr>
            <a:r>
              <a:rPr lang="en-US" sz="5400" b="1" dirty="0"/>
              <a:t>Antenna Ground Plane</a:t>
            </a:r>
            <a:endParaRPr lang="en-US" sz="4800" b="1" dirty="0"/>
          </a:p>
          <a:p>
            <a:pPr>
              <a:lnSpc>
                <a:spcPct val="100000"/>
              </a:lnSpc>
            </a:pPr>
            <a:r>
              <a:rPr lang="en-US" sz="5400" b="1" dirty="0"/>
              <a:t>Antenna Reflector</a:t>
            </a:r>
          </a:p>
        </p:txBody>
      </p:sp>
    </p:spTree>
    <p:extLst>
      <p:ext uri="{BB962C8B-B14F-4D97-AF65-F5344CB8AC3E}">
        <p14:creationId xmlns:p14="http://schemas.microsoft.com/office/powerpoint/2010/main" val="2650173628"/>
      </p:ext>
    </p:extLst>
  </p:cSld>
  <p:clrMapOvr>
    <a:masterClrMapping/>
  </p:clrMapOvr>
  <p:transition>
    <p:fade thruBlk="1"/>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9266" name="Rectangle 2"/>
          <p:cNvSpPr>
            <a:spLocks noGrp="1" noChangeArrowheads="1"/>
          </p:cNvSpPr>
          <p:nvPr>
            <p:ph type="subTitle" idx="1"/>
          </p:nvPr>
        </p:nvSpPr>
        <p:spPr>
          <a:xfrm>
            <a:off x="1371600" y="3429000"/>
            <a:ext cx="7543800" cy="2628900"/>
          </a:xfrm>
          <a:noFill/>
          <a:ln/>
        </p:spPr>
        <p:txBody>
          <a:bodyPr>
            <a:normAutofit fontScale="85000" lnSpcReduction="10000"/>
          </a:bodyPr>
          <a:lstStyle/>
          <a:p>
            <a:pPr>
              <a:lnSpc>
                <a:spcPct val="110000"/>
              </a:lnSpc>
            </a:pPr>
            <a:r>
              <a:rPr lang="en-US" sz="9600" dirty="0"/>
              <a:t>Any questions? Over. </a:t>
            </a:r>
          </a:p>
        </p:txBody>
      </p:sp>
    </p:spTree>
    <p:extLst>
      <p:ext uri="{BB962C8B-B14F-4D97-AF65-F5344CB8AC3E}">
        <p14:creationId xmlns:p14="http://schemas.microsoft.com/office/powerpoint/2010/main" val="884541334"/>
      </p:ext>
    </p:extLst>
  </p:cSld>
  <p:clrMapOvr>
    <a:masterClrMapping/>
  </p:clrMapOvr>
  <p:transition>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9266" name="Rectangle 2"/>
          <p:cNvSpPr>
            <a:spLocks noGrp="1" noChangeArrowheads="1"/>
          </p:cNvSpPr>
          <p:nvPr>
            <p:ph type="subTitle" idx="1"/>
          </p:nvPr>
        </p:nvSpPr>
        <p:spPr>
          <a:xfrm>
            <a:off x="1371600" y="3429000"/>
            <a:ext cx="7543800" cy="2628900"/>
          </a:xfrm>
          <a:noFill/>
          <a:ln/>
        </p:spPr>
        <p:txBody>
          <a:bodyPr>
            <a:normAutofit fontScale="85000" lnSpcReduction="10000"/>
          </a:bodyPr>
          <a:lstStyle/>
          <a:p>
            <a:pPr>
              <a:lnSpc>
                <a:spcPct val="110000"/>
              </a:lnSpc>
            </a:pPr>
            <a:r>
              <a:rPr lang="en-US" sz="9600" dirty="0"/>
              <a:t>Any questions? Over. </a:t>
            </a:r>
          </a:p>
        </p:txBody>
      </p:sp>
    </p:spTree>
    <p:extLst>
      <p:ext uri="{BB962C8B-B14F-4D97-AF65-F5344CB8AC3E}">
        <p14:creationId xmlns:p14="http://schemas.microsoft.com/office/powerpoint/2010/main" val="4095791003"/>
      </p:ext>
    </p:extLst>
  </p:cSld>
  <p:clrMapOvr>
    <a:masterClrMapping/>
  </p:clrMapOvr>
  <p:transition>
    <p:fade thruBlk="1"/>
  </p:transition>
</p:sld>
</file>

<file path=ppt/slides/slide16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C6EBAD63-4C58-4339-AB41-67294CC42930}"/>
              </a:ext>
            </a:extLst>
          </p:cNvPr>
          <p:cNvSpPr txBox="1">
            <a:spLocks noChangeArrowheads="1"/>
          </p:cNvSpPr>
          <p:nvPr/>
        </p:nvSpPr>
        <p:spPr>
          <a:xfrm>
            <a:off x="1752600" y="4572000"/>
            <a:ext cx="7239000" cy="2209800"/>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99CCFF"/>
                </a:solidFill>
                <a:latin typeface="Georgia" panose="020405020504050203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FFFFCC"/>
                </a:solidFill>
                <a:latin typeface="Georgia" panose="020405020504050203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FFFFCC"/>
                </a:solidFill>
                <a:latin typeface="Georgia" panose="020405020504050203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FFFFCC"/>
                </a:solidFill>
                <a:latin typeface="Georgia" panose="020405020504050203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FFFFCC"/>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srgbClr val="FFC000">
                    <a:lumMod val="20000"/>
                    <a:lumOff val="80000"/>
                  </a:srgbClr>
                </a:solidFill>
                <a:effectLst/>
                <a:uLnTx/>
                <a:uFillTx/>
                <a:latin typeface="Georgia" panose="02040502050405020303" pitchFamily="18" charset="0"/>
                <a:ea typeface="+mn-ea"/>
                <a:cs typeface="+mn-cs"/>
              </a:rPr>
              <a:t>http://www.conovers.org/ftp/AppSAR/AppSAR-8-Nontechnical-and-Semi-Tech-Evacs.pdf</a:t>
            </a:r>
            <a:endParaRPr kumimoji="0" lang="en-US" sz="4400" b="1" i="0" u="none" strike="noStrike" kern="1200" cap="none" spc="0" normalizeH="0" baseline="0" noProof="0" dirty="0">
              <a:ln>
                <a:noFill/>
              </a:ln>
              <a:solidFill>
                <a:srgbClr val="99CCFF"/>
              </a:solidFill>
              <a:effectLst/>
              <a:uLnTx/>
              <a:uFillTx/>
              <a:latin typeface="Georgia" panose="02040502050405020303" pitchFamily="18" charset="0"/>
              <a:ea typeface="+mn-ea"/>
              <a:cs typeface="+mn-cs"/>
            </a:endParaRPr>
          </a:p>
        </p:txBody>
      </p:sp>
      <p:pic>
        <p:nvPicPr>
          <p:cNvPr id="3" name="Picture 2">
            <a:extLst>
              <a:ext uri="{FF2B5EF4-FFF2-40B4-BE49-F238E27FC236}">
                <a16:creationId xmlns:a16="http://schemas.microsoft.com/office/drawing/2014/main" id="{C9B44417-BDDF-4C01-B3C1-5CE95DFFEA8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51460" y="4991100"/>
            <a:ext cx="1371600" cy="1371600"/>
          </a:xfrm>
          <a:prstGeom prst="rect">
            <a:avLst/>
          </a:prstGeom>
          <a:solidFill>
            <a:schemeClr val="bg1"/>
          </a:solidFill>
        </p:spPr>
      </p:pic>
      <p:sp>
        <p:nvSpPr>
          <p:cNvPr id="6" name="Rectangle 3">
            <a:extLst>
              <a:ext uri="{FF2B5EF4-FFF2-40B4-BE49-F238E27FC236}">
                <a16:creationId xmlns:a16="http://schemas.microsoft.com/office/drawing/2014/main" id="{ECB9289C-CB19-4C65-B2BF-ADA010CBE201}"/>
              </a:ext>
            </a:extLst>
          </p:cNvPr>
          <p:cNvSpPr txBox="1">
            <a:spLocks noChangeArrowheads="1"/>
          </p:cNvSpPr>
          <p:nvPr/>
        </p:nvSpPr>
        <p:spPr>
          <a:xfrm>
            <a:off x="1676400" y="304800"/>
            <a:ext cx="7162800" cy="1371600"/>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99CCFF"/>
                </a:solidFill>
                <a:latin typeface="Georgia" panose="020405020504050203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FFFFCC"/>
                </a:solidFill>
                <a:latin typeface="Georgia" panose="020405020504050203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FFFFCC"/>
                </a:solidFill>
                <a:latin typeface="Georgia" panose="020405020504050203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FFFFCC"/>
                </a:solidFill>
                <a:latin typeface="Georgia" panose="020405020504050203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FFFFCC"/>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srgbClr val="FFC000">
                    <a:lumMod val="20000"/>
                    <a:lumOff val="80000"/>
                  </a:srgbClr>
                </a:solidFill>
                <a:effectLst/>
                <a:uLnTx/>
                <a:uFillTx/>
                <a:latin typeface="Georgia" panose="02040502050405020303" pitchFamily="18" charset="0"/>
                <a:ea typeface="+mn-ea"/>
                <a:cs typeface="+mn-cs"/>
                <a:hlinkClick r:id="rId4">
                  <a:extLst>
                    <a:ext uri="{A12FA001-AC4F-418D-AE19-62706E023703}">
                      <ahyp:hlinkClr xmlns:ahyp="http://schemas.microsoft.com/office/drawing/2018/hyperlinkcolor" val="tx"/>
                    </a:ext>
                  </a:extLst>
                </a:hlinkClick>
              </a:rPr>
              <a:t>http://www.conovers.org/ftp/ASRC-Commo.pdf</a:t>
            </a:r>
            <a:endParaRPr kumimoji="0" lang="en-US" sz="4400" b="1" i="0" u="none" strike="noStrike" kern="1200" cap="none" spc="0" normalizeH="0" baseline="0" noProof="0" dirty="0">
              <a:ln>
                <a:noFill/>
              </a:ln>
              <a:solidFill>
                <a:srgbClr val="FFC000">
                  <a:lumMod val="20000"/>
                  <a:lumOff val="80000"/>
                </a:srgbClr>
              </a:solidFill>
              <a:effectLst/>
              <a:uLnTx/>
              <a:uFillTx/>
              <a:latin typeface="Georgia" panose="02040502050405020303" pitchFamily="18" charset="0"/>
              <a:ea typeface="+mn-ea"/>
              <a:cs typeface="+mn-cs"/>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US" sz="4400" b="1" i="0" u="none" strike="noStrike" kern="1200" cap="none" spc="0" normalizeH="0" baseline="0" noProof="0" dirty="0">
              <a:ln>
                <a:noFill/>
              </a:ln>
              <a:solidFill>
                <a:srgbClr val="99CCFF"/>
              </a:solidFill>
              <a:effectLst/>
              <a:uLnTx/>
              <a:uFillTx/>
              <a:latin typeface="Georgia" panose="02040502050405020303" pitchFamily="18" charset="0"/>
              <a:ea typeface="+mn-ea"/>
              <a:cs typeface="+mn-cs"/>
            </a:endParaRPr>
          </a:p>
        </p:txBody>
      </p:sp>
      <p:pic>
        <p:nvPicPr>
          <p:cNvPr id="7" name="Picture 6" descr="A picture containing shape&#10;&#10;Description automatically generated">
            <a:extLst>
              <a:ext uri="{FF2B5EF4-FFF2-40B4-BE49-F238E27FC236}">
                <a16:creationId xmlns:a16="http://schemas.microsoft.com/office/drawing/2014/main" id="{B76196B1-4B6E-4E7D-A43E-FAFF79FA61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8120" y="381000"/>
            <a:ext cx="1348793" cy="1447800"/>
          </a:xfrm>
          <a:prstGeom prst="rect">
            <a:avLst/>
          </a:prstGeom>
          <a:solidFill>
            <a:schemeClr val="bg1"/>
          </a:solidFill>
        </p:spPr>
      </p:pic>
      <p:sp>
        <p:nvSpPr>
          <p:cNvPr id="8" name="Rectangle 3">
            <a:extLst>
              <a:ext uri="{FF2B5EF4-FFF2-40B4-BE49-F238E27FC236}">
                <a16:creationId xmlns:a16="http://schemas.microsoft.com/office/drawing/2014/main" id="{A715B983-BA4D-4BAA-8AC7-26D7BB0267B6}"/>
              </a:ext>
            </a:extLst>
          </p:cNvPr>
          <p:cNvSpPr txBox="1">
            <a:spLocks noChangeArrowheads="1"/>
          </p:cNvSpPr>
          <p:nvPr/>
        </p:nvSpPr>
        <p:spPr>
          <a:xfrm>
            <a:off x="1752600" y="2156460"/>
            <a:ext cx="7353300" cy="2110740"/>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99CCFF"/>
                </a:solidFill>
                <a:latin typeface="Georgia" panose="020405020504050203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FFFFCC"/>
                </a:solidFill>
                <a:latin typeface="Georgia" panose="020405020504050203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FFFFCC"/>
                </a:solidFill>
                <a:latin typeface="Georgia" panose="020405020504050203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FFFFCC"/>
                </a:solidFill>
                <a:latin typeface="Georgia" panose="020405020504050203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FFFFCC"/>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100000"/>
              </a:lnSpc>
              <a:spcAft>
                <a:spcPts val="0"/>
              </a:spcAft>
              <a:buFont typeface="Arial" panose="020B0604020202020204" pitchFamily="34" charset="0"/>
              <a:buNone/>
            </a:pPr>
            <a:r>
              <a:rPr lang="en-US" sz="4400" b="1" dirty="0">
                <a:solidFill>
                  <a:schemeClr val="accent4">
                    <a:lumMod val="20000"/>
                    <a:lumOff val="80000"/>
                  </a:schemeClr>
                </a:solidFill>
              </a:rPr>
              <a:t>http://archive.asrc.net/ASRC-Training/1977-01-00-Radio-Communications.pdf</a:t>
            </a:r>
            <a:endParaRPr lang="en-US" sz="4400" b="1" dirty="0"/>
          </a:p>
        </p:txBody>
      </p:sp>
      <p:pic>
        <p:nvPicPr>
          <p:cNvPr id="9" name="Picture 8">
            <a:extLst>
              <a:ext uri="{FF2B5EF4-FFF2-40B4-BE49-F238E27FC236}">
                <a16:creationId xmlns:a16="http://schemas.microsoft.com/office/drawing/2014/main" id="{025E9B9A-0C6E-4DE9-B12D-DC37AF9908A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213360" y="2487930"/>
            <a:ext cx="1447800" cy="1447800"/>
          </a:xfrm>
          <a:prstGeom prst="rect">
            <a:avLst/>
          </a:prstGeom>
          <a:solidFill>
            <a:schemeClr val="bg1"/>
          </a:solidFill>
        </p:spPr>
      </p:pic>
    </p:spTree>
    <p:extLst>
      <p:ext uri="{BB962C8B-B14F-4D97-AF65-F5344CB8AC3E}">
        <p14:creationId xmlns:p14="http://schemas.microsoft.com/office/powerpoint/2010/main" val="825329705"/>
      </p:ext>
    </p:extLst>
  </p:cSld>
  <p:clrMapOvr>
    <a:masterClrMapping/>
  </p:clrMapOvr>
  <p:transition>
    <p:fade thruBlk="1"/>
  </p:transition>
</p:sld>
</file>

<file path=ppt/slides/slide1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4" name="Rectangle 6"/>
          <p:cNvSpPr>
            <a:spLocks noGrp="1" noChangeArrowheads="1"/>
          </p:cNvSpPr>
          <p:nvPr>
            <p:ph type="subTitle" idx="1"/>
          </p:nvPr>
        </p:nvSpPr>
        <p:spPr>
          <a:xfrm>
            <a:off x="2133600" y="2819400"/>
            <a:ext cx="6858000" cy="2895600"/>
          </a:xfrm>
        </p:spPr>
        <p:txBody>
          <a:bodyPr>
            <a:normAutofit fontScale="47500" lnSpcReduction="20000"/>
          </a:bodyPr>
          <a:lstStyle/>
          <a:p>
            <a:pPr algn="r">
              <a:lnSpc>
                <a:spcPct val="120000"/>
              </a:lnSpc>
            </a:pPr>
            <a:r>
              <a:rPr lang="en-US" sz="12400" dirty="0"/>
              <a:t>Communications </a:t>
            </a:r>
            <a:br>
              <a:rPr lang="en-US" sz="12400" dirty="0"/>
            </a:br>
            <a:r>
              <a:rPr lang="en-US" sz="12400" dirty="0"/>
              <a:t>104: </a:t>
            </a:r>
            <a:r>
              <a:rPr lang="en-US" sz="12400" b="1" dirty="0"/>
              <a:t>Field I </a:t>
            </a:r>
            <a:r>
              <a:rPr lang="en-US" sz="12400" dirty="0"/>
              <a:t>Level </a:t>
            </a:r>
            <a:br>
              <a:rPr lang="en-US" sz="7200" dirty="0"/>
            </a:br>
            <a:endParaRPr lang="en-US" sz="4000" i="1" dirty="0">
              <a:solidFill>
                <a:srgbClr val="FF6600"/>
              </a:solidFill>
            </a:endParaRPr>
          </a:p>
        </p:txBody>
      </p:sp>
      <p:sp>
        <p:nvSpPr>
          <p:cNvPr id="2055" name="Text Box 7"/>
          <p:cNvSpPr txBox="1">
            <a:spLocks noChangeArrowheads="1"/>
          </p:cNvSpPr>
          <p:nvPr/>
        </p:nvSpPr>
        <p:spPr bwMode="auto">
          <a:xfrm>
            <a:off x="1981200" y="5562600"/>
            <a:ext cx="67818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dobe Caslon Pro Bold" pitchFamily="18" charset="0"/>
                <a:ea typeface="+mn-ea"/>
                <a:cs typeface="+mn-cs"/>
              </a:rPr>
              <a:t>Keith Conover, M.D., FACEP, FASRC</a:t>
            </a:r>
          </a:p>
        </p:txBody>
      </p:sp>
    </p:spTree>
    <p:extLst>
      <p:ext uri="{BB962C8B-B14F-4D97-AF65-F5344CB8AC3E}">
        <p14:creationId xmlns:p14="http://schemas.microsoft.com/office/powerpoint/2010/main" val="887177568"/>
      </p:ext>
    </p:extLst>
  </p:cSld>
  <p:clrMapOvr>
    <a:masterClrMapping/>
  </p:clrMapOvr>
  <p:transition>
    <p:fade thruBlk="1"/>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5649F-E9F2-4FF6-939F-98F830D064F2}"/>
              </a:ext>
            </a:extLst>
          </p:cNvPr>
          <p:cNvSpPr>
            <a:spLocks noGrp="1"/>
          </p:cNvSpPr>
          <p:nvPr>
            <p:ph type="title"/>
          </p:nvPr>
        </p:nvSpPr>
        <p:spPr/>
        <p:txBody>
          <a:bodyPr/>
          <a:lstStyle/>
          <a:p>
            <a:r>
              <a:rPr lang="en-US" dirty="0"/>
              <a:t>Base Antenna/Mast</a:t>
            </a:r>
          </a:p>
        </p:txBody>
      </p:sp>
    </p:spTree>
    <p:extLst>
      <p:ext uri="{BB962C8B-B14F-4D97-AF65-F5344CB8AC3E}">
        <p14:creationId xmlns:p14="http://schemas.microsoft.com/office/powerpoint/2010/main" val="621841660"/>
      </p:ext>
    </p:extLst>
  </p:cSld>
  <p:clrMapOvr>
    <a:masterClrMapping/>
  </p:clrMapOvr>
  <p:transition>
    <p:fade thruBlk="1"/>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5220" name="Rectangle 4"/>
          <p:cNvSpPr>
            <a:spLocks noGrp="1" noChangeArrowheads="1"/>
          </p:cNvSpPr>
          <p:nvPr>
            <p:ph type="title"/>
          </p:nvPr>
        </p:nvSpPr>
        <p:spPr/>
        <p:txBody>
          <a:bodyPr/>
          <a:lstStyle/>
          <a:p>
            <a:r>
              <a:rPr lang="en-US" i="1" dirty="0"/>
              <a:t>Field I Training Standards</a:t>
            </a:r>
          </a:p>
        </p:txBody>
      </p:sp>
      <p:sp>
        <p:nvSpPr>
          <p:cNvPr id="1545222" name="Rectangle 6"/>
          <p:cNvSpPr>
            <a:spLocks noGrp="1" noChangeArrowheads="1"/>
          </p:cNvSpPr>
          <p:nvPr>
            <p:ph sz="half" idx="1"/>
          </p:nvPr>
        </p:nvSpPr>
        <p:spPr>
          <a:xfrm>
            <a:off x="609600" y="1752600"/>
            <a:ext cx="8192756" cy="5029200"/>
          </a:xfrm>
        </p:spPr>
        <p:txBody>
          <a:bodyPr>
            <a:normAutofit/>
          </a:bodyPr>
          <a:lstStyle/>
          <a:p>
            <a:pPr marL="0" indent="0">
              <a:lnSpc>
                <a:spcPct val="100000"/>
              </a:lnSpc>
              <a:buNone/>
            </a:pPr>
            <a:r>
              <a:rPr lang="en-US" b="1" dirty="0"/>
              <a:t>Know and be able to set up and properly operate a radio station at Base, including:</a:t>
            </a:r>
          </a:p>
          <a:p>
            <a:pPr lvl="1">
              <a:lnSpc>
                <a:spcPct val="100000"/>
              </a:lnSpc>
            </a:pPr>
            <a:r>
              <a:rPr lang="en-US" sz="2800" b="1" dirty="0"/>
              <a:t>Considerations for placing Base antennas with reference to communications efficacy, high points and ground planes, and dangers including wind and lightning</a:t>
            </a:r>
          </a:p>
        </p:txBody>
      </p:sp>
    </p:spTree>
    <p:extLst>
      <p:ext uri="{BB962C8B-B14F-4D97-AF65-F5344CB8AC3E}">
        <p14:creationId xmlns:p14="http://schemas.microsoft.com/office/powerpoint/2010/main" val="2117633572"/>
      </p:ext>
    </p:extLst>
  </p:cSld>
  <p:clrMapOvr>
    <a:masterClrMapping/>
  </p:clrMapOvr>
  <p:transition>
    <p:fade thruBlk="1"/>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5220" name="Rectangle 4"/>
          <p:cNvSpPr>
            <a:spLocks noGrp="1" noChangeArrowheads="1"/>
          </p:cNvSpPr>
          <p:nvPr>
            <p:ph type="title"/>
          </p:nvPr>
        </p:nvSpPr>
        <p:spPr/>
        <p:txBody>
          <a:bodyPr/>
          <a:lstStyle/>
          <a:p>
            <a:r>
              <a:rPr lang="en-US" dirty="0"/>
              <a:t>Base Antennas/Masts</a:t>
            </a:r>
          </a:p>
        </p:txBody>
      </p:sp>
      <p:sp>
        <p:nvSpPr>
          <p:cNvPr id="1545222" name="Rectangle 6"/>
          <p:cNvSpPr>
            <a:spLocks noGrp="1" noChangeArrowheads="1"/>
          </p:cNvSpPr>
          <p:nvPr>
            <p:ph sz="half" idx="1"/>
          </p:nvPr>
        </p:nvSpPr>
        <p:spPr>
          <a:xfrm>
            <a:off x="609600" y="1752600"/>
            <a:ext cx="8192756" cy="4876800"/>
          </a:xfrm>
        </p:spPr>
        <p:txBody>
          <a:bodyPr>
            <a:normAutofit/>
          </a:bodyPr>
          <a:lstStyle/>
          <a:p>
            <a:pPr marL="0" indent="0">
              <a:lnSpc>
                <a:spcPct val="100000"/>
              </a:lnSpc>
              <a:buNone/>
            </a:pPr>
            <a:r>
              <a:rPr lang="en-US" sz="5400" b="1" dirty="0"/>
              <a:t>Hazards</a:t>
            </a:r>
          </a:p>
          <a:p>
            <a:pPr marL="457200" lvl="1" indent="0">
              <a:lnSpc>
                <a:spcPct val="100000"/>
              </a:lnSpc>
              <a:buNone/>
            </a:pPr>
            <a:r>
              <a:rPr lang="en-US" sz="5000" b="1" dirty="0"/>
              <a:t>Mast </a:t>
            </a:r>
            <a:r>
              <a:rPr lang="en-US" sz="5000" b="1" i="1" dirty="0"/>
              <a:t>fall radius</a:t>
            </a:r>
          </a:p>
          <a:p>
            <a:pPr marL="914400" lvl="2" indent="0">
              <a:lnSpc>
                <a:spcPct val="100000"/>
              </a:lnSpc>
              <a:buNone/>
            </a:pPr>
            <a:r>
              <a:rPr lang="en-US" sz="4600" b="1" dirty="0"/>
              <a:t>Electric wires? </a:t>
            </a:r>
          </a:p>
          <a:p>
            <a:pPr marL="914400" lvl="2" indent="0">
              <a:lnSpc>
                <a:spcPct val="100000"/>
              </a:lnSpc>
              <a:buNone/>
            </a:pPr>
            <a:r>
              <a:rPr lang="en-US" sz="4600" b="1" dirty="0"/>
              <a:t>Crushable things?</a:t>
            </a:r>
            <a:endParaRPr lang="en-US" sz="4000" b="1" dirty="0"/>
          </a:p>
          <a:p>
            <a:pPr marL="457200" lvl="1" indent="0">
              <a:lnSpc>
                <a:spcPct val="100000"/>
              </a:lnSpc>
              <a:buNone/>
            </a:pPr>
            <a:r>
              <a:rPr lang="en-US" sz="5000" b="1" dirty="0"/>
              <a:t>Guy wires/stakes:</a:t>
            </a:r>
          </a:p>
          <a:p>
            <a:pPr marL="457200" lvl="1" indent="0">
              <a:lnSpc>
                <a:spcPct val="100000"/>
              </a:lnSpc>
              <a:buNone/>
            </a:pPr>
            <a:r>
              <a:rPr lang="en-US" sz="4600" b="1" dirty="0"/>
              <a:t>	tripping/clotheslining </a:t>
            </a:r>
          </a:p>
        </p:txBody>
      </p:sp>
    </p:spTree>
    <p:extLst>
      <p:ext uri="{BB962C8B-B14F-4D97-AF65-F5344CB8AC3E}">
        <p14:creationId xmlns:p14="http://schemas.microsoft.com/office/powerpoint/2010/main" val="3386169476"/>
      </p:ext>
    </p:extLst>
  </p:cSld>
  <p:clrMapOvr>
    <a:masterClrMapping/>
  </p:clrMapOvr>
  <p:transition>
    <p:fade thruBlk="1"/>
  </p:transition>
</p:sld>
</file>

<file path=ppt/slides/slide16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indoor, oven, microwave, open&#10;&#10;Description automatically generated">
            <a:extLst>
              <a:ext uri="{FF2B5EF4-FFF2-40B4-BE49-F238E27FC236}">
                <a16:creationId xmlns:a16="http://schemas.microsoft.com/office/drawing/2014/main" id="{36A1A553-7C5E-45B1-96E6-B6F36480D7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4495800" cy="3371850"/>
          </a:xfrm>
          <a:prstGeom prst="rect">
            <a:avLst/>
          </a:prstGeom>
        </p:spPr>
      </p:pic>
      <p:pic>
        <p:nvPicPr>
          <p:cNvPr id="5" name="Picture 4" descr="A picture containing text, indoor, cabinet, oven&#10;&#10;Description automatically generated">
            <a:extLst>
              <a:ext uri="{FF2B5EF4-FFF2-40B4-BE49-F238E27FC236}">
                <a16:creationId xmlns:a16="http://schemas.microsoft.com/office/drawing/2014/main" id="{45CA553B-37A1-49A1-A49B-0D101C6F6F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8200" y="0"/>
            <a:ext cx="4495800" cy="3371850"/>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D69B3C85-85CA-4D91-8BC4-3B42DA735BE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486150"/>
            <a:ext cx="4495800" cy="3371850"/>
          </a:xfrm>
          <a:prstGeom prst="rect">
            <a:avLst/>
          </a:prstGeom>
        </p:spPr>
      </p:pic>
      <p:pic>
        <p:nvPicPr>
          <p:cNvPr id="9" name="Picture 8" descr="A picture containing control panel&#10;&#10;Description automatically generated">
            <a:extLst>
              <a:ext uri="{FF2B5EF4-FFF2-40B4-BE49-F238E27FC236}">
                <a16:creationId xmlns:a16="http://schemas.microsoft.com/office/drawing/2014/main" id="{B00A9974-165A-47AC-8CBD-CB930554803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48200" y="3497580"/>
            <a:ext cx="4480560" cy="3360420"/>
          </a:xfrm>
          <a:prstGeom prst="rect">
            <a:avLst/>
          </a:prstGeom>
        </p:spPr>
      </p:pic>
    </p:spTree>
    <p:extLst>
      <p:ext uri="{BB962C8B-B14F-4D97-AF65-F5344CB8AC3E}">
        <p14:creationId xmlns:p14="http://schemas.microsoft.com/office/powerpoint/2010/main" val="2861849451"/>
      </p:ext>
    </p:extLst>
  </p:cSld>
  <p:clrMapOvr>
    <a:masterClrMapping/>
  </p:clrMapOvr>
  <p:transition>
    <p:fade thruBlk="1"/>
  </p:transition>
</p:sld>
</file>

<file path=ppt/slides/slide16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text, electronics&#10;&#10;Description automatically generated">
            <a:extLst>
              <a:ext uri="{FF2B5EF4-FFF2-40B4-BE49-F238E27FC236}">
                <a16:creationId xmlns:a16="http://schemas.microsoft.com/office/drawing/2014/main" id="{7CC81303-2C8E-43C8-8D6C-5F84DFB188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87160"/>
            <a:ext cx="9144000" cy="5483679"/>
          </a:xfrm>
          <a:prstGeom prst="rect">
            <a:avLst/>
          </a:prstGeom>
        </p:spPr>
      </p:pic>
    </p:spTree>
    <p:extLst>
      <p:ext uri="{BB962C8B-B14F-4D97-AF65-F5344CB8AC3E}">
        <p14:creationId xmlns:p14="http://schemas.microsoft.com/office/powerpoint/2010/main" val="2311832990"/>
      </p:ext>
    </p:extLst>
  </p:cSld>
  <p:clrMapOvr>
    <a:masterClrMapping/>
  </p:clrMapOvr>
  <p:transition>
    <p:fade thruBlk="1"/>
  </p:transition>
</p:sld>
</file>

<file path=ppt/slides/slide16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077B6C39-B854-4624-BDF1-253F204DDB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0993"/>
            <a:ext cx="9144000" cy="6236014"/>
          </a:xfrm>
          <a:prstGeom prst="rect">
            <a:avLst/>
          </a:prstGeom>
        </p:spPr>
      </p:pic>
    </p:spTree>
    <p:extLst>
      <p:ext uri="{BB962C8B-B14F-4D97-AF65-F5344CB8AC3E}">
        <p14:creationId xmlns:p14="http://schemas.microsoft.com/office/powerpoint/2010/main" val="591157362"/>
      </p:ext>
    </p:extLst>
  </p:cSld>
  <p:clrMapOvr>
    <a:masterClrMapping/>
  </p:clrMapOvr>
  <p:transition>
    <p:fade thruBlk="1"/>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5220" name="Rectangle 4"/>
          <p:cNvSpPr>
            <a:spLocks noGrp="1" noChangeArrowheads="1"/>
          </p:cNvSpPr>
          <p:nvPr>
            <p:ph type="title"/>
          </p:nvPr>
        </p:nvSpPr>
        <p:spPr/>
        <p:txBody>
          <a:bodyPr/>
          <a:lstStyle/>
          <a:p>
            <a:r>
              <a:rPr lang="en-US" dirty="0"/>
              <a:t>Base Antennas/Masts</a:t>
            </a:r>
          </a:p>
        </p:txBody>
      </p:sp>
      <p:sp>
        <p:nvSpPr>
          <p:cNvPr id="1545222" name="Rectangle 6"/>
          <p:cNvSpPr>
            <a:spLocks noGrp="1" noChangeArrowheads="1"/>
          </p:cNvSpPr>
          <p:nvPr>
            <p:ph sz="half" idx="1"/>
          </p:nvPr>
        </p:nvSpPr>
        <p:spPr>
          <a:xfrm>
            <a:off x="609600" y="1752600"/>
            <a:ext cx="8192756" cy="4876800"/>
          </a:xfrm>
        </p:spPr>
        <p:txBody>
          <a:bodyPr>
            <a:normAutofit/>
          </a:bodyPr>
          <a:lstStyle/>
          <a:p>
            <a:pPr marL="0" indent="0">
              <a:lnSpc>
                <a:spcPct val="100000"/>
              </a:lnSpc>
              <a:buNone/>
            </a:pPr>
            <a:r>
              <a:rPr lang="en-US" sz="5400" b="1" dirty="0"/>
              <a:t>Hazards</a:t>
            </a:r>
          </a:p>
          <a:p>
            <a:pPr marL="457200" lvl="1" indent="0">
              <a:lnSpc>
                <a:spcPct val="100000"/>
              </a:lnSpc>
              <a:buNone/>
            </a:pPr>
            <a:r>
              <a:rPr lang="en-US" sz="5000" b="1" dirty="0"/>
              <a:t>Lightning </a:t>
            </a:r>
            <a:br>
              <a:rPr lang="en-US" sz="5000" b="1" dirty="0"/>
            </a:br>
            <a:r>
              <a:rPr lang="en-US" sz="5000" b="1" dirty="0"/>
              <a:t>(Ground Stake)</a:t>
            </a:r>
            <a:endParaRPr lang="en-US" sz="4400" b="1" dirty="0"/>
          </a:p>
        </p:txBody>
      </p:sp>
    </p:spTree>
    <p:extLst>
      <p:ext uri="{BB962C8B-B14F-4D97-AF65-F5344CB8AC3E}">
        <p14:creationId xmlns:p14="http://schemas.microsoft.com/office/powerpoint/2010/main" val="3427605644"/>
      </p:ext>
    </p:extLst>
  </p:cSld>
  <p:clrMapOvr>
    <a:masterClrMapping/>
  </p:clrMapOvr>
  <p:transition>
    <p:fade thruBlk="1"/>
  </p:transition>
</p:sld>
</file>

<file path=ppt/slides/slide16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3916913"/>
      </p:ext>
    </p:extLst>
  </p:cSld>
  <p:clrMapOvr>
    <a:masterClrMapping/>
  </p:clrMapOvr>
  <p:transition>
    <p:fade thruBlk="1"/>
  </p:transition>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C6EBAD63-4C58-4339-AB41-67294CC42930}"/>
              </a:ext>
            </a:extLst>
          </p:cNvPr>
          <p:cNvSpPr txBox="1">
            <a:spLocks noChangeArrowheads="1"/>
          </p:cNvSpPr>
          <p:nvPr/>
        </p:nvSpPr>
        <p:spPr>
          <a:xfrm>
            <a:off x="1752600" y="4572000"/>
            <a:ext cx="7239000" cy="2209800"/>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99CCFF"/>
                </a:solidFill>
                <a:latin typeface="Georgia" panose="020405020504050203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FFFFCC"/>
                </a:solidFill>
                <a:latin typeface="Georgia" panose="020405020504050203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FFFFCC"/>
                </a:solidFill>
                <a:latin typeface="Georgia" panose="020405020504050203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FFFFCC"/>
                </a:solidFill>
                <a:latin typeface="Georgia" panose="020405020504050203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FFFFCC"/>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100000"/>
              </a:lnSpc>
              <a:spcAft>
                <a:spcPts val="0"/>
              </a:spcAft>
              <a:buFont typeface="Arial" panose="020B0604020202020204" pitchFamily="34" charset="0"/>
              <a:buNone/>
            </a:pPr>
            <a:r>
              <a:rPr lang="en-US" sz="4400" b="1" dirty="0">
                <a:solidFill>
                  <a:schemeClr val="accent4">
                    <a:lumMod val="20000"/>
                    <a:lumOff val="80000"/>
                  </a:schemeClr>
                </a:solidFill>
              </a:rPr>
              <a:t>http://www.conovers.org/ftp/AppSAR/AppSAR-8-Nontechnical-and-Semi-Tech-Evacs.pdf</a:t>
            </a:r>
            <a:endParaRPr lang="en-US" sz="4400" b="1" dirty="0"/>
          </a:p>
        </p:txBody>
      </p:sp>
      <p:pic>
        <p:nvPicPr>
          <p:cNvPr id="3" name="Picture 2">
            <a:extLst>
              <a:ext uri="{FF2B5EF4-FFF2-40B4-BE49-F238E27FC236}">
                <a16:creationId xmlns:a16="http://schemas.microsoft.com/office/drawing/2014/main" id="{C9B44417-BDDF-4C01-B3C1-5CE95DFFEA8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51460" y="5212080"/>
            <a:ext cx="1371600" cy="1371600"/>
          </a:xfrm>
          <a:prstGeom prst="rect">
            <a:avLst/>
          </a:prstGeom>
          <a:solidFill>
            <a:schemeClr val="bg1"/>
          </a:solidFill>
        </p:spPr>
      </p:pic>
      <p:sp>
        <p:nvSpPr>
          <p:cNvPr id="4" name="Rectangle 3">
            <a:extLst>
              <a:ext uri="{FF2B5EF4-FFF2-40B4-BE49-F238E27FC236}">
                <a16:creationId xmlns:a16="http://schemas.microsoft.com/office/drawing/2014/main" id="{76B0B0AC-B80F-444D-AA25-686B8FAC8180}"/>
              </a:ext>
            </a:extLst>
          </p:cNvPr>
          <p:cNvSpPr txBox="1">
            <a:spLocks noChangeArrowheads="1"/>
          </p:cNvSpPr>
          <p:nvPr/>
        </p:nvSpPr>
        <p:spPr>
          <a:xfrm>
            <a:off x="1706880" y="2324100"/>
            <a:ext cx="7284720" cy="2057400"/>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99CCFF"/>
                </a:solidFill>
                <a:latin typeface="Georgia" panose="020405020504050203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FFFFCC"/>
                </a:solidFill>
                <a:latin typeface="Georgia" panose="020405020504050203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FFFFCC"/>
                </a:solidFill>
                <a:latin typeface="Georgia" panose="020405020504050203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FFFFCC"/>
                </a:solidFill>
                <a:latin typeface="Georgia" panose="020405020504050203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FFFFCC"/>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100000"/>
              </a:lnSpc>
              <a:spcAft>
                <a:spcPts val="0"/>
              </a:spcAft>
              <a:buFont typeface="Arial" panose="020B0604020202020204" pitchFamily="34" charset="0"/>
              <a:buNone/>
            </a:pPr>
            <a:r>
              <a:rPr lang="en-US" sz="4400" b="1" dirty="0">
                <a:solidFill>
                  <a:schemeClr val="accent4">
                    <a:lumMod val="20000"/>
                    <a:lumOff val="80000"/>
                  </a:schemeClr>
                </a:solidFill>
              </a:rPr>
              <a:t>http://archive.asrc.net/ASRC-Communications/2007-03-12-ASRC-Radio-Crib-Sheet.pdf</a:t>
            </a:r>
            <a:endParaRPr lang="en-US" sz="4400" b="1" dirty="0"/>
          </a:p>
        </p:txBody>
      </p:sp>
      <p:pic>
        <p:nvPicPr>
          <p:cNvPr id="5" name="Picture 4" descr="A picture containing shape&#10;&#10;Description automatically generated">
            <a:extLst>
              <a:ext uri="{FF2B5EF4-FFF2-40B4-BE49-F238E27FC236}">
                <a16:creationId xmlns:a16="http://schemas.microsoft.com/office/drawing/2014/main" id="{DE19CE56-AE5E-4BD6-B278-BAFD047EFA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220" y="2628900"/>
            <a:ext cx="1447800" cy="1447800"/>
          </a:xfrm>
          <a:prstGeom prst="rect">
            <a:avLst/>
          </a:prstGeom>
          <a:solidFill>
            <a:schemeClr val="bg1"/>
          </a:solidFill>
        </p:spPr>
      </p:pic>
      <p:sp>
        <p:nvSpPr>
          <p:cNvPr id="6" name="Rectangle 3">
            <a:extLst>
              <a:ext uri="{FF2B5EF4-FFF2-40B4-BE49-F238E27FC236}">
                <a16:creationId xmlns:a16="http://schemas.microsoft.com/office/drawing/2014/main" id="{ECB9289C-CB19-4C65-B2BF-ADA010CBE201}"/>
              </a:ext>
            </a:extLst>
          </p:cNvPr>
          <p:cNvSpPr txBox="1">
            <a:spLocks noChangeArrowheads="1"/>
          </p:cNvSpPr>
          <p:nvPr/>
        </p:nvSpPr>
        <p:spPr>
          <a:xfrm>
            <a:off x="1676400" y="304800"/>
            <a:ext cx="7162800" cy="1371600"/>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99CCFF"/>
                </a:solidFill>
                <a:latin typeface="Georgia" panose="020405020504050203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FFFFCC"/>
                </a:solidFill>
                <a:latin typeface="Georgia" panose="020405020504050203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FFFFCC"/>
                </a:solidFill>
                <a:latin typeface="Georgia" panose="020405020504050203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FFFFCC"/>
                </a:solidFill>
                <a:latin typeface="Georgia" panose="020405020504050203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FFFFCC"/>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100000"/>
              </a:lnSpc>
              <a:spcAft>
                <a:spcPts val="0"/>
              </a:spcAft>
              <a:buFont typeface="Arial" panose="020B0604020202020204" pitchFamily="34" charset="0"/>
              <a:buNone/>
            </a:pPr>
            <a:r>
              <a:rPr lang="en-US" sz="4400" b="1" dirty="0">
                <a:solidFill>
                  <a:schemeClr val="accent4">
                    <a:lumMod val="20000"/>
                    <a:lumOff val="80000"/>
                  </a:schemeClr>
                </a:solidFill>
                <a:hlinkClick r:id="rId5">
                  <a:extLst>
                    <a:ext uri="{A12FA001-AC4F-418D-AE19-62706E023703}">
                      <ahyp:hlinkClr xmlns:ahyp="http://schemas.microsoft.com/office/drawing/2018/hyperlinkcolor" val="tx"/>
                    </a:ext>
                  </a:extLst>
                </a:hlinkClick>
              </a:rPr>
              <a:t>http://www.conovers.org/ftp/ASRC-Commo.pdf</a:t>
            </a:r>
            <a:endParaRPr lang="en-US" sz="4400" b="1" dirty="0">
              <a:solidFill>
                <a:schemeClr val="accent4">
                  <a:lumMod val="20000"/>
                  <a:lumOff val="80000"/>
                </a:schemeClr>
              </a:solidFill>
            </a:endParaRPr>
          </a:p>
          <a:p>
            <a:pPr fontAlgn="auto">
              <a:lnSpc>
                <a:spcPct val="100000"/>
              </a:lnSpc>
              <a:spcAft>
                <a:spcPts val="0"/>
              </a:spcAft>
            </a:pPr>
            <a:endParaRPr lang="en-US" sz="4400" b="1" dirty="0"/>
          </a:p>
        </p:txBody>
      </p:sp>
      <p:pic>
        <p:nvPicPr>
          <p:cNvPr id="7" name="Picture 6" descr="A picture containing shape&#10;&#10;Description automatically generated">
            <a:extLst>
              <a:ext uri="{FF2B5EF4-FFF2-40B4-BE49-F238E27FC236}">
                <a16:creationId xmlns:a16="http://schemas.microsoft.com/office/drawing/2014/main" id="{B76196B1-4B6E-4E7D-A43E-FAFF79FA616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8600" y="304800"/>
            <a:ext cx="1348793" cy="1447800"/>
          </a:xfrm>
          <a:prstGeom prst="rect">
            <a:avLst/>
          </a:prstGeom>
          <a:solidFill>
            <a:schemeClr val="bg1"/>
          </a:solidFill>
        </p:spPr>
      </p:pic>
    </p:spTree>
    <p:extLst>
      <p:ext uri="{BB962C8B-B14F-4D97-AF65-F5344CB8AC3E}">
        <p14:creationId xmlns:p14="http://schemas.microsoft.com/office/powerpoint/2010/main" val="3569876508"/>
      </p:ext>
    </p:extLst>
  </p:cSld>
  <p:clrMapOvr>
    <a:masterClrMapping/>
  </p:clrMapOvr>
  <p:transition>
    <p:fade thruBlk="1"/>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5220" name="Rectangle 4"/>
          <p:cNvSpPr>
            <a:spLocks noGrp="1" noChangeArrowheads="1"/>
          </p:cNvSpPr>
          <p:nvPr>
            <p:ph type="title"/>
          </p:nvPr>
        </p:nvSpPr>
        <p:spPr/>
        <p:txBody>
          <a:bodyPr/>
          <a:lstStyle/>
          <a:p>
            <a:r>
              <a:rPr lang="en-US" dirty="0"/>
              <a:t>Base Antennas/Masts</a:t>
            </a:r>
          </a:p>
        </p:txBody>
      </p:sp>
      <p:sp>
        <p:nvSpPr>
          <p:cNvPr id="1545222" name="Rectangle 6"/>
          <p:cNvSpPr>
            <a:spLocks noGrp="1" noChangeArrowheads="1"/>
          </p:cNvSpPr>
          <p:nvPr>
            <p:ph sz="half" idx="1"/>
          </p:nvPr>
        </p:nvSpPr>
        <p:spPr>
          <a:xfrm>
            <a:off x="609600" y="1752600"/>
            <a:ext cx="8192756" cy="4876800"/>
          </a:xfrm>
        </p:spPr>
        <p:txBody>
          <a:bodyPr>
            <a:normAutofit lnSpcReduction="10000"/>
          </a:bodyPr>
          <a:lstStyle/>
          <a:p>
            <a:pPr marL="0" indent="0">
              <a:lnSpc>
                <a:spcPct val="100000"/>
              </a:lnSpc>
              <a:buNone/>
            </a:pPr>
            <a:r>
              <a:rPr lang="en-US" sz="5400" b="1" dirty="0"/>
              <a:t>Efficacy</a:t>
            </a:r>
          </a:p>
          <a:p>
            <a:pPr marL="457200" lvl="1" indent="0">
              <a:lnSpc>
                <a:spcPct val="100000"/>
              </a:lnSpc>
              <a:buNone/>
            </a:pPr>
            <a:r>
              <a:rPr lang="en-US" sz="5000" b="1" dirty="0"/>
              <a:t>Mast </a:t>
            </a:r>
            <a:r>
              <a:rPr lang="en-US" sz="5000" b="1" i="1" dirty="0"/>
              <a:t>height</a:t>
            </a:r>
            <a:endParaRPr lang="en-US" sz="4600" b="1" dirty="0"/>
          </a:p>
          <a:p>
            <a:pPr marL="457200" lvl="1" indent="0">
              <a:lnSpc>
                <a:spcPct val="100000"/>
              </a:lnSpc>
              <a:buNone/>
            </a:pPr>
            <a:r>
              <a:rPr lang="en-US" sz="5000" b="1" dirty="0"/>
              <a:t>Mast/antenna vertical</a:t>
            </a:r>
          </a:p>
          <a:p>
            <a:pPr marL="457200" lvl="1" indent="0">
              <a:lnSpc>
                <a:spcPct val="100000"/>
              </a:lnSpc>
              <a:buNone/>
            </a:pPr>
            <a:r>
              <a:rPr lang="en-US" sz="5000" b="1" dirty="0"/>
              <a:t>High-gain antenna, good ERP </a:t>
            </a:r>
          </a:p>
          <a:p>
            <a:pPr marL="457200" lvl="1" indent="0">
              <a:lnSpc>
                <a:spcPct val="100000"/>
              </a:lnSpc>
              <a:buNone/>
            </a:pPr>
            <a:r>
              <a:rPr lang="en-US" sz="5000" b="1" dirty="0"/>
              <a:t>Away from big metal</a:t>
            </a:r>
            <a:endParaRPr lang="en-US" sz="4600" b="1" dirty="0"/>
          </a:p>
        </p:txBody>
      </p:sp>
    </p:spTree>
    <p:extLst>
      <p:ext uri="{BB962C8B-B14F-4D97-AF65-F5344CB8AC3E}">
        <p14:creationId xmlns:p14="http://schemas.microsoft.com/office/powerpoint/2010/main" val="1072698681"/>
      </p:ext>
    </p:extLst>
  </p:cSld>
  <p:clrMapOvr>
    <a:masterClrMapping/>
  </p:clrMapOvr>
  <p:transition>
    <p:fade thruBlk="1"/>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5B971-0BEE-417C-986F-5405D53EC147}"/>
              </a:ext>
            </a:extLst>
          </p:cNvPr>
          <p:cNvSpPr>
            <a:spLocks noGrp="1"/>
          </p:cNvSpPr>
          <p:nvPr>
            <p:ph type="title"/>
          </p:nvPr>
        </p:nvSpPr>
        <p:spPr/>
        <p:txBody>
          <a:bodyPr/>
          <a:lstStyle/>
          <a:p>
            <a:r>
              <a:rPr lang="en-US" dirty="0"/>
              <a:t>Dealing with Handheld Radios at Base</a:t>
            </a:r>
          </a:p>
        </p:txBody>
      </p:sp>
    </p:spTree>
    <p:extLst>
      <p:ext uri="{BB962C8B-B14F-4D97-AF65-F5344CB8AC3E}">
        <p14:creationId xmlns:p14="http://schemas.microsoft.com/office/powerpoint/2010/main" val="2084201905"/>
      </p:ext>
    </p:extLst>
  </p:cSld>
  <p:clrMapOvr>
    <a:masterClrMapping/>
  </p:clrMapOvr>
  <p:transition>
    <p:fade thruBlk="1"/>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5220" name="Rectangle 4"/>
          <p:cNvSpPr>
            <a:spLocks noGrp="1" noChangeArrowheads="1"/>
          </p:cNvSpPr>
          <p:nvPr>
            <p:ph type="title"/>
          </p:nvPr>
        </p:nvSpPr>
        <p:spPr/>
        <p:txBody>
          <a:bodyPr/>
          <a:lstStyle/>
          <a:p>
            <a:r>
              <a:rPr lang="en-US" i="1" dirty="0"/>
              <a:t>Field I Training Standards</a:t>
            </a:r>
          </a:p>
        </p:txBody>
      </p:sp>
      <p:sp>
        <p:nvSpPr>
          <p:cNvPr id="1545222" name="Rectangle 6"/>
          <p:cNvSpPr>
            <a:spLocks noGrp="1" noChangeArrowheads="1"/>
          </p:cNvSpPr>
          <p:nvPr>
            <p:ph sz="half" idx="1"/>
          </p:nvPr>
        </p:nvSpPr>
        <p:spPr>
          <a:xfrm>
            <a:off x="457200" y="1752600"/>
            <a:ext cx="8534400" cy="5029200"/>
          </a:xfrm>
        </p:spPr>
        <p:txBody>
          <a:bodyPr>
            <a:normAutofit lnSpcReduction="10000"/>
          </a:bodyPr>
          <a:lstStyle/>
          <a:p>
            <a:pPr marL="0" indent="0">
              <a:lnSpc>
                <a:spcPct val="100000"/>
              </a:lnSpc>
              <a:buNone/>
            </a:pPr>
            <a:r>
              <a:rPr lang="en-US" b="1" dirty="0"/>
              <a:t>Know and be able to set up and properly operate a radio station at Base, including:</a:t>
            </a:r>
          </a:p>
          <a:p>
            <a:pPr lvl="1">
              <a:lnSpc>
                <a:spcPct val="100000"/>
              </a:lnSpc>
            </a:pPr>
            <a:r>
              <a:rPr lang="en-US" sz="2800" b="1" dirty="0"/>
              <a:t>How to assemble handheld radios, and properly handle sign-in/sign-out of such radios</a:t>
            </a:r>
          </a:p>
          <a:p>
            <a:pPr lvl="1">
              <a:lnSpc>
                <a:spcPct val="100000"/>
              </a:lnSpc>
            </a:pPr>
            <a:r>
              <a:rPr lang="en-US" sz="2800" b="1" dirty="0"/>
              <a:t>How to change handheld radio batteries</a:t>
            </a:r>
          </a:p>
          <a:p>
            <a:pPr lvl="1">
              <a:lnSpc>
                <a:spcPct val="100000"/>
              </a:lnSpc>
            </a:pPr>
            <a:r>
              <a:rPr lang="en-US" sz="2800" b="1" dirty="0"/>
              <a:t>How to set up and use battery chargers</a:t>
            </a:r>
          </a:p>
          <a:p>
            <a:pPr lvl="1">
              <a:lnSpc>
                <a:spcPct val="100000"/>
              </a:lnSpc>
            </a:pPr>
            <a:r>
              <a:rPr lang="en-US" sz="2800" b="1" dirty="0"/>
              <a:t>How to identify and prioritize batteries for charging or sign-out</a:t>
            </a:r>
          </a:p>
          <a:p>
            <a:pPr lvl="1">
              <a:lnSpc>
                <a:spcPct val="100000"/>
              </a:lnSpc>
            </a:pPr>
            <a:r>
              <a:rPr lang="en-US" sz="2800" b="1" dirty="0"/>
              <a:t>How to determine when battery charging is complete</a:t>
            </a:r>
          </a:p>
        </p:txBody>
      </p:sp>
    </p:spTree>
    <p:extLst>
      <p:ext uri="{BB962C8B-B14F-4D97-AF65-F5344CB8AC3E}">
        <p14:creationId xmlns:p14="http://schemas.microsoft.com/office/powerpoint/2010/main" val="1781134658"/>
      </p:ext>
    </p:extLst>
  </p:cSld>
  <p:clrMapOvr>
    <a:masterClrMapping/>
  </p:clrMapOvr>
  <p:transition>
    <p:fade thruBlk="1"/>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5220" name="Rectangle 4"/>
          <p:cNvSpPr>
            <a:spLocks noGrp="1" noChangeArrowheads="1"/>
          </p:cNvSpPr>
          <p:nvPr>
            <p:ph type="title"/>
          </p:nvPr>
        </p:nvSpPr>
        <p:spPr/>
        <p:txBody>
          <a:bodyPr/>
          <a:lstStyle/>
          <a:p>
            <a:r>
              <a:rPr lang="en-US" dirty="0"/>
              <a:t>Managing Handhelds at Base</a:t>
            </a:r>
          </a:p>
        </p:txBody>
      </p:sp>
      <p:sp>
        <p:nvSpPr>
          <p:cNvPr id="1545222" name="Rectangle 6"/>
          <p:cNvSpPr>
            <a:spLocks noGrp="1" noChangeArrowheads="1"/>
          </p:cNvSpPr>
          <p:nvPr>
            <p:ph sz="half" idx="1"/>
          </p:nvPr>
        </p:nvSpPr>
        <p:spPr>
          <a:xfrm>
            <a:off x="457200" y="1752600"/>
            <a:ext cx="8534400" cy="5029200"/>
          </a:xfrm>
        </p:spPr>
        <p:txBody>
          <a:bodyPr>
            <a:normAutofit lnSpcReduction="10000"/>
          </a:bodyPr>
          <a:lstStyle/>
          <a:p>
            <a:pPr lvl="1">
              <a:lnSpc>
                <a:spcPct val="100000"/>
              </a:lnSpc>
            </a:pPr>
            <a:r>
              <a:rPr lang="en-US" sz="2800" b="1" dirty="0"/>
              <a:t>How to assemble handheld radios…</a:t>
            </a:r>
            <a:endParaRPr lang="en-US" sz="2800" b="1" dirty="0">
              <a:solidFill>
                <a:srgbClr val="CC9900"/>
              </a:solidFill>
            </a:endParaRPr>
          </a:p>
          <a:p>
            <a:pPr lvl="1">
              <a:lnSpc>
                <a:spcPct val="100000"/>
              </a:lnSpc>
            </a:pPr>
            <a:r>
              <a:rPr lang="en-US" sz="2800" b="1" dirty="0"/>
              <a:t>How to change handheld radio batteries</a:t>
            </a:r>
          </a:p>
          <a:p>
            <a:pPr lvl="1">
              <a:lnSpc>
                <a:spcPct val="100000"/>
              </a:lnSpc>
            </a:pPr>
            <a:r>
              <a:rPr lang="en-US" sz="2800" b="1" dirty="0"/>
              <a:t>How to set up and use battery chargers…</a:t>
            </a:r>
          </a:p>
          <a:p>
            <a:pPr lvl="1">
              <a:lnSpc>
                <a:spcPct val="100000"/>
              </a:lnSpc>
            </a:pPr>
            <a:r>
              <a:rPr lang="en-US" sz="2800" b="1" dirty="0"/>
              <a:t>How to determine when battery charging is complete…</a:t>
            </a:r>
          </a:p>
          <a:p>
            <a:pPr marL="457200" lvl="1" indent="0">
              <a:lnSpc>
                <a:spcPct val="100000"/>
              </a:lnSpc>
              <a:buNone/>
            </a:pPr>
            <a:br>
              <a:rPr lang="en-US" sz="2800" b="1" dirty="0">
                <a:solidFill>
                  <a:schemeClr val="bg1"/>
                </a:solidFill>
              </a:rPr>
            </a:br>
            <a:r>
              <a:rPr lang="en-US" sz="2800" b="1" dirty="0">
                <a:solidFill>
                  <a:schemeClr val="bg1"/>
                </a:solidFill>
              </a:rPr>
              <a:t>It all depends on your brand and model of radios, batteries and chargers. You may need a two-minute just-in-time training if they are radios and chargers you haven’t used before. </a:t>
            </a:r>
          </a:p>
        </p:txBody>
      </p:sp>
    </p:spTree>
    <p:extLst>
      <p:ext uri="{BB962C8B-B14F-4D97-AF65-F5344CB8AC3E}">
        <p14:creationId xmlns:p14="http://schemas.microsoft.com/office/powerpoint/2010/main" val="3386289605"/>
      </p:ext>
    </p:extLst>
  </p:cSld>
  <p:clrMapOvr>
    <a:masterClrMapping/>
  </p:clrMapOvr>
  <p:transition>
    <p:fade thruBlk="1"/>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5220" name="Rectangle 4"/>
          <p:cNvSpPr>
            <a:spLocks noGrp="1" noChangeArrowheads="1"/>
          </p:cNvSpPr>
          <p:nvPr>
            <p:ph type="title"/>
          </p:nvPr>
        </p:nvSpPr>
        <p:spPr/>
        <p:txBody>
          <a:bodyPr/>
          <a:lstStyle/>
          <a:p>
            <a:r>
              <a:rPr lang="en-US" i="1" dirty="0"/>
              <a:t>Field I Training Standards</a:t>
            </a:r>
          </a:p>
        </p:txBody>
      </p:sp>
      <p:sp>
        <p:nvSpPr>
          <p:cNvPr id="1545222" name="Rectangle 6"/>
          <p:cNvSpPr>
            <a:spLocks noGrp="1" noChangeArrowheads="1"/>
          </p:cNvSpPr>
          <p:nvPr>
            <p:ph sz="half" idx="1"/>
          </p:nvPr>
        </p:nvSpPr>
        <p:spPr>
          <a:xfrm>
            <a:off x="457200" y="1752600"/>
            <a:ext cx="8534400" cy="5029200"/>
          </a:xfrm>
        </p:spPr>
        <p:txBody>
          <a:bodyPr>
            <a:normAutofit/>
          </a:bodyPr>
          <a:lstStyle/>
          <a:p>
            <a:pPr>
              <a:lnSpc>
                <a:spcPct val="100000"/>
              </a:lnSpc>
            </a:pPr>
            <a:r>
              <a:rPr lang="en-US" b="1" dirty="0">
                <a:solidFill>
                  <a:srgbClr val="FFFFCC"/>
                </a:solidFill>
              </a:rPr>
              <a:t>[…] properly handle sign-in/sign-out of such radios</a:t>
            </a:r>
          </a:p>
        </p:txBody>
      </p:sp>
    </p:spTree>
    <p:extLst>
      <p:ext uri="{BB962C8B-B14F-4D97-AF65-F5344CB8AC3E}">
        <p14:creationId xmlns:p14="http://schemas.microsoft.com/office/powerpoint/2010/main" val="3548531276"/>
      </p:ext>
    </p:extLst>
  </p:cSld>
  <p:clrMapOvr>
    <a:masterClrMapping/>
  </p:clrMapOvr>
  <p:transition>
    <p:fade thruBlk="1"/>
  </p:transition>
</p:sld>
</file>

<file path=ppt/slides/slide17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A2D6AF04-11A2-4448-925E-768D1CD3AA24}"/>
              </a:ext>
            </a:extLst>
          </p:cNvPr>
          <p:cNvGraphicFramePr>
            <a:graphicFrameLocks noChangeAspect="1"/>
          </p:cNvGraphicFramePr>
          <p:nvPr/>
        </p:nvGraphicFramePr>
        <p:xfrm>
          <a:off x="1676400" y="-7620"/>
          <a:ext cx="5334000" cy="6902824"/>
        </p:xfrm>
        <a:graphic>
          <a:graphicData uri="http://schemas.openxmlformats.org/presentationml/2006/ole">
            <mc:AlternateContent xmlns:mc="http://schemas.openxmlformats.org/markup-compatibility/2006">
              <mc:Choice xmlns:v="urn:schemas-microsoft-com:vml" Requires="v">
                <p:oleObj name="Adobe Acrobat Document" r:id="rId3" imgW="3886200" imgH="5029200" progId="Acrobat.Document.DC">
                  <p:embed/>
                </p:oleObj>
              </mc:Choice>
              <mc:Fallback>
                <p:oleObj name="Adobe Acrobat Document" r:id="rId3" imgW="3886200" imgH="5029200" progId="Acrobat.Document.DC">
                  <p:embed/>
                  <p:pic>
                    <p:nvPicPr>
                      <p:cNvPr id="2" name="Object 1">
                        <a:extLst>
                          <a:ext uri="{FF2B5EF4-FFF2-40B4-BE49-F238E27FC236}">
                            <a16:creationId xmlns:a16="http://schemas.microsoft.com/office/drawing/2014/main" id="{A2D6AF04-11A2-4448-925E-768D1CD3AA24}"/>
                          </a:ext>
                        </a:extLst>
                      </p:cNvPr>
                      <p:cNvPicPr/>
                      <p:nvPr/>
                    </p:nvPicPr>
                    <p:blipFill>
                      <a:blip r:embed="rId4"/>
                      <a:stretch>
                        <a:fillRect/>
                      </a:stretch>
                    </p:blipFill>
                    <p:spPr>
                      <a:xfrm>
                        <a:off x="1676400" y="-7620"/>
                        <a:ext cx="5334000" cy="6902824"/>
                      </a:xfrm>
                      <a:prstGeom prst="rect">
                        <a:avLst/>
                      </a:prstGeom>
                    </p:spPr>
                  </p:pic>
                </p:oleObj>
              </mc:Fallback>
            </mc:AlternateContent>
          </a:graphicData>
        </a:graphic>
      </p:graphicFrame>
    </p:spTree>
    <p:extLst>
      <p:ext uri="{BB962C8B-B14F-4D97-AF65-F5344CB8AC3E}">
        <p14:creationId xmlns:p14="http://schemas.microsoft.com/office/powerpoint/2010/main" val="1310247994"/>
      </p:ext>
    </p:extLst>
  </p:cSld>
  <p:clrMapOvr>
    <a:masterClrMapping/>
  </p:clrMapOvr>
  <p:transition>
    <p:fade thruBlk="1"/>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16B79-36A0-404B-8E64-D7978BD7E61A}"/>
              </a:ext>
            </a:extLst>
          </p:cNvPr>
          <p:cNvSpPr>
            <a:spLocks noGrp="1"/>
          </p:cNvSpPr>
          <p:nvPr>
            <p:ph type="title"/>
          </p:nvPr>
        </p:nvSpPr>
        <p:spPr/>
        <p:txBody>
          <a:bodyPr/>
          <a:lstStyle/>
          <a:p>
            <a:r>
              <a:rPr lang="en-US" dirty="0"/>
              <a:t>FCC Rules for the Base Radio Operator</a:t>
            </a:r>
          </a:p>
        </p:txBody>
      </p:sp>
    </p:spTree>
    <p:extLst>
      <p:ext uri="{BB962C8B-B14F-4D97-AF65-F5344CB8AC3E}">
        <p14:creationId xmlns:p14="http://schemas.microsoft.com/office/powerpoint/2010/main" val="953764483"/>
      </p:ext>
    </p:extLst>
  </p:cSld>
  <p:clrMapOvr>
    <a:masterClrMapping/>
  </p:clrMapOvr>
  <p:transition>
    <p:fade thruBlk="1"/>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5220" name="Rectangle 4"/>
          <p:cNvSpPr>
            <a:spLocks noGrp="1" noChangeArrowheads="1"/>
          </p:cNvSpPr>
          <p:nvPr>
            <p:ph type="title"/>
          </p:nvPr>
        </p:nvSpPr>
        <p:spPr/>
        <p:txBody>
          <a:bodyPr/>
          <a:lstStyle/>
          <a:p>
            <a:r>
              <a:rPr lang="en-US" i="1" dirty="0"/>
              <a:t>Field I Training Standards</a:t>
            </a:r>
          </a:p>
        </p:txBody>
      </p:sp>
      <p:sp>
        <p:nvSpPr>
          <p:cNvPr id="1545222" name="Rectangle 6"/>
          <p:cNvSpPr>
            <a:spLocks noGrp="1" noChangeArrowheads="1"/>
          </p:cNvSpPr>
          <p:nvPr>
            <p:ph sz="half" idx="1"/>
          </p:nvPr>
        </p:nvSpPr>
        <p:spPr>
          <a:xfrm>
            <a:off x="609600" y="1752600"/>
            <a:ext cx="8192756" cy="4876800"/>
          </a:xfrm>
        </p:spPr>
        <p:txBody>
          <a:bodyPr>
            <a:normAutofit/>
          </a:bodyPr>
          <a:lstStyle/>
          <a:p>
            <a:pPr marL="0" indent="0">
              <a:lnSpc>
                <a:spcPct val="100000"/>
              </a:lnSpc>
              <a:buNone/>
            </a:pPr>
            <a:r>
              <a:rPr lang="en-US" sz="3200" b="1" dirty="0"/>
              <a:t>Know and be able to set up and properly operate a radio station at Base, including:</a:t>
            </a:r>
          </a:p>
          <a:p>
            <a:pPr lvl="1">
              <a:lnSpc>
                <a:spcPct val="100000"/>
              </a:lnSpc>
            </a:pPr>
            <a:r>
              <a:rPr lang="en-US" sz="3200" b="1" dirty="0"/>
              <a:t>Observing the FCC rules under which ASRC operates:</a:t>
            </a:r>
          </a:p>
          <a:p>
            <a:pPr lvl="2">
              <a:lnSpc>
                <a:spcPct val="100000"/>
              </a:lnSpc>
            </a:pPr>
            <a:r>
              <a:rPr lang="en-US" sz="2400" b="1" dirty="0"/>
              <a:t>Use and number of units allowed for each FCC licensed frequency used by ASRC</a:t>
            </a:r>
          </a:p>
        </p:txBody>
      </p:sp>
    </p:spTree>
    <p:extLst>
      <p:ext uri="{BB962C8B-B14F-4D97-AF65-F5344CB8AC3E}">
        <p14:creationId xmlns:p14="http://schemas.microsoft.com/office/powerpoint/2010/main" val="1750358544"/>
      </p:ext>
    </p:extLst>
  </p:cSld>
  <p:clrMapOvr>
    <a:masterClrMapping/>
  </p:clrMapOvr>
  <p:transition>
    <p:fade thruBlk="1"/>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5220" name="Rectangle 4"/>
          <p:cNvSpPr>
            <a:spLocks noGrp="1" noChangeArrowheads="1"/>
          </p:cNvSpPr>
          <p:nvPr>
            <p:ph type="title"/>
          </p:nvPr>
        </p:nvSpPr>
        <p:spPr/>
        <p:txBody>
          <a:bodyPr/>
          <a:lstStyle/>
          <a:p>
            <a:r>
              <a:rPr lang="en-US" dirty="0"/>
              <a:t>FCC Rules</a:t>
            </a:r>
          </a:p>
        </p:txBody>
      </p:sp>
      <p:sp>
        <p:nvSpPr>
          <p:cNvPr id="1545222" name="Rectangle 6"/>
          <p:cNvSpPr>
            <a:spLocks noGrp="1" noChangeArrowheads="1"/>
          </p:cNvSpPr>
          <p:nvPr>
            <p:ph sz="half" idx="1"/>
          </p:nvPr>
        </p:nvSpPr>
        <p:spPr>
          <a:xfrm>
            <a:off x="609600" y="1524001"/>
            <a:ext cx="8192756" cy="5181600"/>
          </a:xfrm>
        </p:spPr>
        <p:txBody>
          <a:bodyPr anchor="ctr" anchorCtr="0">
            <a:normAutofit/>
          </a:bodyPr>
          <a:lstStyle/>
          <a:p>
            <a:pPr marL="0" indent="0" algn="ctr">
              <a:lnSpc>
                <a:spcPct val="100000"/>
              </a:lnSpc>
              <a:buNone/>
            </a:pPr>
            <a:r>
              <a:rPr lang="en-US" sz="6700" dirty="0">
                <a:solidFill>
                  <a:srgbClr val="003399"/>
                </a:solidFill>
                <a:effectLst>
                  <a:glow rad="38100">
                    <a:prstClr val="white">
                      <a:alpha val="60000"/>
                    </a:prstClr>
                  </a:glow>
                </a:effectLst>
              </a:rPr>
              <a:t>Allowable number </a:t>
            </a:r>
            <a:br>
              <a:rPr lang="en-US" sz="6700" dirty="0">
                <a:solidFill>
                  <a:srgbClr val="003399"/>
                </a:solidFill>
                <a:effectLst>
                  <a:glow rad="38100">
                    <a:prstClr val="white">
                      <a:alpha val="60000"/>
                    </a:prstClr>
                  </a:glow>
                </a:effectLst>
              </a:rPr>
            </a:br>
            <a:r>
              <a:rPr lang="en-US" sz="6700" dirty="0">
                <a:solidFill>
                  <a:srgbClr val="003399"/>
                </a:solidFill>
                <a:effectLst>
                  <a:glow rad="38100">
                    <a:prstClr val="white">
                      <a:alpha val="60000"/>
                    </a:prstClr>
                  </a:glow>
                </a:effectLst>
              </a:rPr>
              <a:t>of units</a:t>
            </a:r>
          </a:p>
        </p:txBody>
      </p:sp>
    </p:spTree>
    <p:extLst>
      <p:ext uri="{BB962C8B-B14F-4D97-AF65-F5344CB8AC3E}">
        <p14:creationId xmlns:p14="http://schemas.microsoft.com/office/powerpoint/2010/main" val="3341635710"/>
      </p:ext>
    </p:extLst>
  </p:cSld>
  <p:clrMapOvr>
    <a:masterClrMapping/>
  </p:clrMapOvr>
  <p:transition>
    <p:fade thruBlk="1"/>
  </p:transition>
</p:sld>
</file>

<file path=ppt/slides/slide17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descr="A picture containing table&#10;&#10;Description automatically generated">
            <a:extLst>
              <a:ext uri="{FF2B5EF4-FFF2-40B4-BE49-F238E27FC236}">
                <a16:creationId xmlns:a16="http://schemas.microsoft.com/office/drawing/2014/main" id="{8E6B00AB-898E-41C2-95DD-8937F71C47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9176" y="0"/>
            <a:ext cx="5325648" cy="6858000"/>
          </a:xfrm>
          <a:prstGeom prst="rect">
            <a:avLst/>
          </a:prstGeom>
        </p:spPr>
      </p:pic>
    </p:spTree>
    <p:extLst>
      <p:ext uri="{BB962C8B-B14F-4D97-AF65-F5344CB8AC3E}">
        <p14:creationId xmlns:p14="http://schemas.microsoft.com/office/powerpoint/2010/main" val="4028749181"/>
      </p:ext>
    </p:extLst>
  </p:cSld>
  <p:clrMapOvr>
    <a:masterClrMapping/>
  </p:clrMapOvr>
  <p:transition>
    <p:fade thruBlk="1"/>
  </p:transition>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4" name="Rectangle 6"/>
          <p:cNvSpPr>
            <a:spLocks noGrp="1" noChangeArrowheads="1"/>
          </p:cNvSpPr>
          <p:nvPr>
            <p:ph type="subTitle" idx="1"/>
          </p:nvPr>
        </p:nvSpPr>
        <p:spPr>
          <a:xfrm>
            <a:off x="1524000" y="2819400"/>
            <a:ext cx="7467600" cy="2895600"/>
          </a:xfrm>
        </p:spPr>
        <p:txBody>
          <a:bodyPr>
            <a:normAutofit fontScale="47500" lnSpcReduction="20000"/>
          </a:bodyPr>
          <a:lstStyle/>
          <a:p>
            <a:pPr algn="r">
              <a:lnSpc>
                <a:spcPct val="120000"/>
              </a:lnSpc>
            </a:pPr>
            <a:r>
              <a:rPr lang="en-US" sz="12400" dirty="0"/>
              <a:t>Communications </a:t>
            </a:r>
            <a:br>
              <a:rPr lang="en-US" sz="12400" dirty="0"/>
            </a:br>
            <a:r>
              <a:rPr lang="en-US" sz="12400" dirty="0"/>
              <a:t>102: </a:t>
            </a:r>
            <a:r>
              <a:rPr lang="en-US" sz="12400" b="1" dirty="0"/>
              <a:t>Field III </a:t>
            </a:r>
            <a:r>
              <a:rPr lang="en-US" sz="12400" dirty="0"/>
              <a:t>Level </a:t>
            </a:r>
            <a:br>
              <a:rPr lang="en-US" sz="7200" dirty="0"/>
            </a:br>
            <a:endParaRPr lang="en-US" sz="4000" i="1" dirty="0">
              <a:solidFill>
                <a:srgbClr val="FF6600"/>
              </a:solidFill>
            </a:endParaRPr>
          </a:p>
        </p:txBody>
      </p:sp>
      <p:sp>
        <p:nvSpPr>
          <p:cNvPr id="2055" name="Text Box 7"/>
          <p:cNvSpPr txBox="1">
            <a:spLocks noChangeArrowheads="1"/>
          </p:cNvSpPr>
          <p:nvPr/>
        </p:nvSpPr>
        <p:spPr bwMode="auto">
          <a:xfrm>
            <a:off x="1981200" y="5562600"/>
            <a:ext cx="67818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dobe Caslon Pro Bold" pitchFamily="18" charset="0"/>
                <a:ea typeface="+mn-ea"/>
                <a:cs typeface="+mn-cs"/>
              </a:rPr>
              <a:t>Keith Conover, M.D., FACEP, FASRC</a:t>
            </a:r>
          </a:p>
        </p:txBody>
      </p:sp>
    </p:spTree>
    <p:extLst>
      <p:ext uri="{BB962C8B-B14F-4D97-AF65-F5344CB8AC3E}">
        <p14:creationId xmlns:p14="http://schemas.microsoft.com/office/powerpoint/2010/main" val="3222217107"/>
      </p:ext>
    </p:extLst>
  </p:cSld>
  <p:clrMapOvr>
    <a:masterClrMapping/>
  </p:clrMapOvr>
  <p:transition>
    <p:fade thruBlk="1"/>
  </p:transition>
</p:sld>
</file>

<file path=ppt/slides/slide18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 name="Picture 4" descr="Table&#10;&#10;Description automatically generated with medium confidence">
            <a:extLst>
              <a:ext uri="{FF2B5EF4-FFF2-40B4-BE49-F238E27FC236}">
                <a16:creationId xmlns:a16="http://schemas.microsoft.com/office/drawing/2014/main" id="{74CA569E-2A3C-4322-A157-8CFA96E08C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90" y="0"/>
            <a:ext cx="8999220" cy="6821989"/>
          </a:xfrm>
          <a:prstGeom prst="rect">
            <a:avLst/>
          </a:prstGeom>
        </p:spPr>
      </p:pic>
    </p:spTree>
    <p:extLst>
      <p:ext uri="{BB962C8B-B14F-4D97-AF65-F5344CB8AC3E}">
        <p14:creationId xmlns:p14="http://schemas.microsoft.com/office/powerpoint/2010/main" val="758264823"/>
      </p:ext>
    </p:extLst>
  </p:cSld>
  <p:clrMapOvr>
    <a:masterClrMapping/>
  </p:clrMapOvr>
  <p:transition>
    <p:fade thruBlk="1"/>
  </p:transition>
</p:sld>
</file>

<file path=ppt/slides/slide18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descr="Text&#10;&#10;Description automatically generated with low confidence">
            <a:extLst>
              <a:ext uri="{FF2B5EF4-FFF2-40B4-BE49-F238E27FC236}">
                <a16:creationId xmlns:a16="http://schemas.microsoft.com/office/drawing/2014/main" id="{5871B07D-6E8A-42F2-A031-C2DCD93DD1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2750" y="7620"/>
            <a:ext cx="5778500" cy="723900"/>
          </a:xfrm>
          <a:prstGeom prst="rect">
            <a:avLst/>
          </a:prstGeom>
        </p:spPr>
      </p:pic>
      <p:pic>
        <p:nvPicPr>
          <p:cNvPr id="5" name="Picture 4" descr="Map&#10;&#10;Description automatically generated">
            <a:extLst>
              <a:ext uri="{FF2B5EF4-FFF2-40B4-BE49-F238E27FC236}">
                <a16:creationId xmlns:a16="http://schemas.microsoft.com/office/drawing/2014/main" id="{C0887D9B-7C13-41D2-ADCD-182A152C97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800" y="791900"/>
            <a:ext cx="7010400" cy="6058480"/>
          </a:xfrm>
          <a:prstGeom prst="rect">
            <a:avLst/>
          </a:prstGeom>
        </p:spPr>
      </p:pic>
    </p:spTree>
    <p:extLst>
      <p:ext uri="{BB962C8B-B14F-4D97-AF65-F5344CB8AC3E}">
        <p14:creationId xmlns:p14="http://schemas.microsoft.com/office/powerpoint/2010/main" val="3329470688"/>
      </p:ext>
    </p:extLst>
  </p:cSld>
  <p:clrMapOvr>
    <a:masterClrMapping/>
  </p:clrMapOvr>
  <p:transition>
    <p:fade thruBlk="1"/>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5220" name="Rectangle 4"/>
          <p:cNvSpPr>
            <a:spLocks noGrp="1" noChangeArrowheads="1"/>
          </p:cNvSpPr>
          <p:nvPr>
            <p:ph type="title"/>
          </p:nvPr>
        </p:nvSpPr>
        <p:spPr/>
        <p:txBody>
          <a:bodyPr/>
          <a:lstStyle/>
          <a:p>
            <a:r>
              <a:rPr lang="en-US" i="1" dirty="0"/>
              <a:t>Field I Training Standards</a:t>
            </a:r>
          </a:p>
        </p:txBody>
      </p:sp>
      <p:sp>
        <p:nvSpPr>
          <p:cNvPr id="1545222" name="Rectangle 6"/>
          <p:cNvSpPr>
            <a:spLocks noGrp="1" noChangeArrowheads="1"/>
          </p:cNvSpPr>
          <p:nvPr>
            <p:ph sz="half" idx="1"/>
          </p:nvPr>
        </p:nvSpPr>
        <p:spPr>
          <a:xfrm>
            <a:off x="609600" y="1752600"/>
            <a:ext cx="8192756" cy="4876800"/>
          </a:xfrm>
        </p:spPr>
        <p:txBody>
          <a:bodyPr>
            <a:normAutofit/>
          </a:bodyPr>
          <a:lstStyle/>
          <a:p>
            <a:pPr marL="0" indent="0">
              <a:lnSpc>
                <a:spcPct val="100000"/>
              </a:lnSpc>
              <a:buNone/>
            </a:pPr>
            <a:r>
              <a:rPr lang="en-US" sz="2400" b="1" dirty="0"/>
              <a:t>Know and be able to set up and properly operate a radio station at Base, including:</a:t>
            </a:r>
          </a:p>
          <a:p>
            <a:pPr lvl="1">
              <a:lnSpc>
                <a:spcPct val="100000"/>
              </a:lnSpc>
            </a:pPr>
            <a:r>
              <a:rPr lang="en-US" b="1" dirty="0"/>
              <a:t>Observing the FCC rules under which ASRC operates:</a:t>
            </a:r>
          </a:p>
          <a:p>
            <a:pPr lvl="2">
              <a:lnSpc>
                <a:spcPct val="100000"/>
              </a:lnSpc>
            </a:pPr>
            <a:r>
              <a:rPr lang="en-US" sz="1800" b="1" dirty="0"/>
              <a:t>…</a:t>
            </a:r>
          </a:p>
          <a:p>
            <a:pPr lvl="2">
              <a:lnSpc>
                <a:spcPct val="100000"/>
              </a:lnSpc>
            </a:pPr>
            <a:r>
              <a:rPr lang="en-US" sz="1800" b="1" dirty="0"/>
              <a:t>Announcing the ASRC callsign</a:t>
            </a:r>
          </a:p>
        </p:txBody>
      </p:sp>
    </p:spTree>
    <p:extLst>
      <p:ext uri="{BB962C8B-B14F-4D97-AF65-F5344CB8AC3E}">
        <p14:creationId xmlns:p14="http://schemas.microsoft.com/office/powerpoint/2010/main" val="1095290961"/>
      </p:ext>
    </p:extLst>
  </p:cSld>
  <p:clrMapOvr>
    <a:masterClrMapping/>
  </p:clrMapOvr>
  <p:transition>
    <p:fade thruBlk="1"/>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5220" name="Rectangle 4"/>
          <p:cNvSpPr>
            <a:spLocks noGrp="1" noChangeArrowheads="1"/>
          </p:cNvSpPr>
          <p:nvPr>
            <p:ph type="title"/>
          </p:nvPr>
        </p:nvSpPr>
        <p:spPr/>
        <p:txBody>
          <a:bodyPr/>
          <a:lstStyle/>
          <a:p>
            <a:r>
              <a:rPr lang="en-US" dirty="0"/>
              <a:t>FCC Rules</a:t>
            </a:r>
          </a:p>
        </p:txBody>
      </p:sp>
      <p:sp>
        <p:nvSpPr>
          <p:cNvPr id="1545222" name="Rectangle 6"/>
          <p:cNvSpPr>
            <a:spLocks noGrp="1" noChangeArrowheads="1"/>
          </p:cNvSpPr>
          <p:nvPr>
            <p:ph sz="half" idx="1"/>
          </p:nvPr>
        </p:nvSpPr>
        <p:spPr>
          <a:xfrm>
            <a:off x="609600" y="1524001"/>
            <a:ext cx="8192756" cy="5181600"/>
          </a:xfrm>
        </p:spPr>
        <p:txBody>
          <a:bodyPr anchor="ctr" anchorCtr="0">
            <a:normAutofit/>
          </a:bodyPr>
          <a:lstStyle/>
          <a:p>
            <a:pPr marL="0" indent="0" algn="ctr">
              <a:lnSpc>
                <a:spcPct val="100000"/>
              </a:lnSpc>
              <a:buNone/>
            </a:pPr>
            <a:r>
              <a:rPr lang="en-US" sz="6700" dirty="0">
                <a:solidFill>
                  <a:srgbClr val="003399"/>
                </a:solidFill>
                <a:effectLst>
                  <a:glow rad="38100">
                    <a:prstClr val="white">
                      <a:alpha val="60000"/>
                    </a:prstClr>
                  </a:glow>
                </a:effectLst>
              </a:rPr>
              <a:t>Base shall issue our </a:t>
            </a:r>
            <a:br>
              <a:rPr lang="en-US" sz="6700" dirty="0">
                <a:solidFill>
                  <a:srgbClr val="003399"/>
                </a:solidFill>
                <a:effectLst>
                  <a:glow rad="38100">
                    <a:prstClr val="white">
                      <a:alpha val="60000"/>
                    </a:prstClr>
                  </a:glow>
                </a:effectLst>
              </a:rPr>
            </a:br>
            <a:r>
              <a:rPr lang="en-US" sz="6700" dirty="0">
                <a:solidFill>
                  <a:srgbClr val="003399"/>
                </a:solidFill>
                <a:effectLst>
                  <a:glow rad="38100">
                    <a:prstClr val="white">
                      <a:alpha val="60000"/>
                    </a:prstClr>
                  </a:glow>
                </a:effectLst>
              </a:rPr>
              <a:t>FCC callsign every 30 minutes</a:t>
            </a:r>
          </a:p>
          <a:p>
            <a:pPr marL="0" indent="0">
              <a:lnSpc>
                <a:spcPct val="100000"/>
              </a:lnSpc>
              <a:buNone/>
            </a:pPr>
            <a:r>
              <a:rPr lang="en-US" sz="2000" b="1" dirty="0">
                <a:solidFill>
                  <a:schemeClr val="bg1">
                    <a:lumMod val="85000"/>
                  </a:schemeClr>
                </a:solidFill>
              </a:rPr>
              <a:t>47 CFR § 90.425 - Station identification</a:t>
            </a:r>
          </a:p>
          <a:p>
            <a:pPr marL="0" indent="0">
              <a:lnSpc>
                <a:spcPct val="100000"/>
              </a:lnSpc>
              <a:buNone/>
            </a:pPr>
            <a:r>
              <a:rPr lang="en-US" sz="2000" b="1" dirty="0">
                <a:solidFill>
                  <a:schemeClr val="bg1">
                    <a:lumMod val="85000"/>
                  </a:schemeClr>
                </a:solidFill>
              </a:rPr>
              <a:t>each… system shall be identified by the transmission of the assigned call sign during each transmission or exchange of transmissions, or once each… 30 minutes in the Public Safety Pool… during periods of continuous operation. </a:t>
            </a:r>
          </a:p>
        </p:txBody>
      </p:sp>
    </p:spTree>
    <p:extLst>
      <p:ext uri="{BB962C8B-B14F-4D97-AF65-F5344CB8AC3E}">
        <p14:creationId xmlns:p14="http://schemas.microsoft.com/office/powerpoint/2010/main" val="730045158"/>
      </p:ext>
    </p:extLst>
  </p:cSld>
  <p:clrMapOvr>
    <a:masterClrMapping/>
  </p:clrMapOvr>
  <p:transition>
    <p:fade thruBlk="1"/>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4242" name="Rectangle 2"/>
          <p:cNvSpPr>
            <a:spLocks noGrp="1" noChangeArrowheads="1"/>
          </p:cNvSpPr>
          <p:nvPr>
            <p:ph type="title"/>
          </p:nvPr>
        </p:nvSpPr>
        <p:spPr>
          <a:xfrm>
            <a:off x="2057400" y="457200"/>
            <a:ext cx="6781800" cy="1143000"/>
          </a:xfrm>
        </p:spPr>
        <p:txBody>
          <a:bodyPr/>
          <a:lstStyle/>
          <a:p>
            <a:r>
              <a:rPr lang="en-US" dirty="0"/>
              <a:t>FCC Rules</a:t>
            </a:r>
          </a:p>
        </p:txBody>
      </p:sp>
      <p:sp>
        <p:nvSpPr>
          <p:cNvPr id="1674243" name="Rectangle 3"/>
          <p:cNvSpPr>
            <a:spLocks noGrp="1" noChangeArrowheads="1"/>
          </p:cNvSpPr>
          <p:nvPr>
            <p:ph type="body" sz="half" idx="1"/>
          </p:nvPr>
        </p:nvSpPr>
        <p:spPr>
          <a:xfrm>
            <a:off x="609600" y="1752600"/>
            <a:ext cx="8534400" cy="5105400"/>
          </a:xfrm>
        </p:spPr>
        <p:txBody>
          <a:bodyPr>
            <a:normAutofit/>
          </a:bodyPr>
          <a:lstStyle/>
          <a:p>
            <a:pPr marL="0" indent="0">
              <a:buNone/>
            </a:pPr>
            <a:r>
              <a:rPr lang="en-US" sz="3600" b="1" dirty="0"/>
              <a:t>ASRC FCC Callsigns: </a:t>
            </a:r>
          </a:p>
          <a:p>
            <a:r>
              <a:rPr lang="en-US" sz="3600" b="1" dirty="0"/>
              <a:t>Special Emergency ASRC Channels:</a:t>
            </a:r>
            <a:br>
              <a:rPr lang="en-US" sz="3600" b="1" dirty="0"/>
            </a:br>
            <a:r>
              <a:rPr lang="en-US" sz="3600" b="1" dirty="0"/>
              <a:t>Alfa, Charlie, Echo, Foxtrot, Golf, Hotel, India, Juliet, Romeo, Sierra: </a:t>
            </a:r>
            <a:br>
              <a:rPr lang="en-US" sz="3600" b="1" dirty="0"/>
            </a:br>
            <a:r>
              <a:rPr lang="en-US" sz="4000" b="1" dirty="0">
                <a:solidFill>
                  <a:srgbClr val="FFFF00"/>
                </a:solidFill>
              </a:rPr>
              <a:t>WPEZ758</a:t>
            </a:r>
            <a:r>
              <a:rPr lang="en-US" sz="4000" b="1" dirty="0"/>
              <a:t> </a:t>
            </a:r>
          </a:p>
          <a:p>
            <a:r>
              <a:rPr lang="en-US" sz="3600" b="1" dirty="0"/>
              <a:t>Business Band (Channel Lima-1): </a:t>
            </a:r>
            <a:r>
              <a:rPr lang="en-US" sz="4000" b="1" dirty="0">
                <a:solidFill>
                  <a:srgbClr val="FFFF00"/>
                </a:solidFill>
              </a:rPr>
              <a:t>WQEU871</a:t>
            </a:r>
            <a:r>
              <a:rPr lang="en-US" sz="3600" b="1" dirty="0"/>
              <a:t> </a:t>
            </a:r>
          </a:p>
        </p:txBody>
      </p:sp>
    </p:spTree>
    <p:extLst>
      <p:ext uri="{BB962C8B-B14F-4D97-AF65-F5344CB8AC3E}">
        <p14:creationId xmlns:p14="http://schemas.microsoft.com/office/powerpoint/2010/main" val="683881002"/>
      </p:ext>
    </p:extLst>
  </p:cSld>
  <p:clrMapOvr>
    <a:masterClrMapping/>
  </p:clrMapOvr>
  <p:transition>
    <p:fade thruBlk="1"/>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5220" name="Rectangle 4"/>
          <p:cNvSpPr>
            <a:spLocks noGrp="1" noChangeArrowheads="1"/>
          </p:cNvSpPr>
          <p:nvPr>
            <p:ph type="title"/>
          </p:nvPr>
        </p:nvSpPr>
        <p:spPr/>
        <p:txBody>
          <a:bodyPr/>
          <a:lstStyle/>
          <a:p>
            <a:r>
              <a:rPr lang="en-US" i="1" dirty="0"/>
              <a:t>Field I Training Standards</a:t>
            </a:r>
          </a:p>
        </p:txBody>
      </p:sp>
      <p:sp>
        <p:nvSpPr>
          <p:cNvPr id="1545222" name="Rectangle 6"/>
          <p:cNvSpPr>
            <a:spLocks noGrp="1" noChangeArrowheads="1"/>
          </p:cNvSpPr>
          <p:nvPr>
            <p:ph sz="half" idx="1"/>
          </p:nvPr>
        </p:nvSpPr>
        <p:spPr>
          <a:xfrm>
            <a:off x="609600" y="1752600"/>
            <a:ext cx="8192756" cy="4876800"/>
          </a:xfrm>
        </p:spPr>
        <p:txBody>
          <a:bodyPr>
            <a:normAutofit/>
          </a:bodyPr>
          <a:lstStyle/>
          <a:p>
            <a:pPr marL="0" indent="0">
              <a:lnSpc>
                <a:spcPct val="100000"/>
              </a:lnSpc>
              <a:buNone/>
            </a:pPr>
            <a:r>
              <a:rPr lang="en-US" sz="3200" b="1" dirty="0"/>
              <a:t>Know and be able to set up and properly operate a radio station at Base, including:</a:t>
            </a:r>
          </a:p>
          <a:p>
            <a:pPr lvl="1">
              <a:lnSpc>
                <a:spcPct val="100000"/>
              </a:lnSpc>
            </a:pPr>
            <a:r>
              <a:rPr lang="en-US" sz="3200" b="1" dirty="0"/>
              <a:t>Observing the FCC rules under which ASRC operates:</a:t>
            </a:r>
          </a:p>
          <a:p>
            <a:pPr lvl="2">
              <a:lnSpc>
                <a:spcPct val="100000"/>
              </a:lnSpc>
            </a:pPr>
            <a:r>
              <a:rPr lang="en-US" sz="2400" b="1" dirty="0"/>
              <a:t>…</a:t>
            </a:r>
          </a:p>
          <a:p>
            <a:pPr lvl="2">
              <a:lnSpc>
                <a:spcPct val="100000"/>
              </a:lnSpc>
            </a:pPr>
            <a:r>
              <a:rPr lang="en-US" sz="2400" b="1" dirty="0"/>
              <a:t>Concerns with interference with other channel users</a:t>
            </a:r>
          </a:p>
        </p:txBody>
      </p:sp>
    </p:spTree>
    <p:extLst>
      <p:ext uri="{BB962C8B-B14F-4D97-AF65-F5344CB8AC3E}">
        <p14:creationId xmlns:p14="http://schemas.microsoft.com/office/powerpoint/2010/main" val="2359992939"/>
      </p:ext>
    </p:extLst>
  </p:cSld>
  <p:clrMapOvr>
    <a:masterClrMapping/>
  </p:clrMapOvr>
  <p:transition>
    <p:fade thruBlk="1"/>
  </p:transition>
</p:sld>
</file>

<file path=ppt/slides/slide18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descr="A picture containing graphical user interface&#10;&#10;Description automatically generated">
            <a:extLst>
              <a:ext uri="{FF2B5EF4-FFF2-40B4-BE49-F238E27FC236}">
                <a16:creationId xmlns:a16="http://schemas.microsoft.com/office/drawing/2014/main" id="{EC61C442-9AC6-4710-BC3B-75478FA6A1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0" y="7620"/>
            <a:ext cx="5333309" cy="6858000"/>
          </a:xfrm>
          <a:prstGeom prst="rect">
            <a:avLst/>
          </a:prstGeom>
        </p:spPr>
      </p:pic>
    </p:spTree>
    <p:extLst>
      <p:ext uri="{BB962C8B-B14F-4D97-AF65-F5344CB8AC3E}">
        <p14:creationId xmlns:p14="http://schemas.microsoft.com/office/powerpoint/2010/main" val="1722837102"/>
      </p:ext>
    </p:extLst>
  </p:cSld>
  <p:clrMapOvr>
    <a:masterClrMapping/>
  </p:clrMapOvr>
  <p:transition>
    <p:fade thruBlk="1"/>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5220" name="Rectangle 4"/>
          <p:cNvSpPr>
            <a:spLocks noGrp="1" noChangeArrowheads="1"/>
          </p:cNvSpPr>
          <p:nvPr>
            <p:ph type="title"/>
          </p:nvPr>
        </p:nvSpPr>
        <p:spPr/>
        <p:txBody>
          <a:bodyPr/>
          <a:lstStyle/>
          <a:p>
            <a:r>
              <a:rPr lang="en-US" i="1" dirty="0"/>
              <a:t>Field I Training Standards</a:t>
            </a:r>
          </a:p>
        </p:txBody>
      </p:sp>
      <p:sp>
        <p:nvSpPr>
          <p:cNvPr id="1545222" name="Rectangle 6"/>
          <p:cNvSpPr>
            <a:spLocks noGrp="1" noChangeArrowheads="1"/>
          </p:cNvSpPr>
          <p:nvPr>
            <p:ph sz="half" idx="1"/>
          </p:nvPr>
        </p:nvSpPr>
        <p:spPr>
          <a:xfrm>
            <a:off x="609600" y="1752600"/>
            <a:ext cx="8192756" cy="4876800"/>
          </a:xfrm>
        </p:spPr>
        <p:txBody>
          <a:bodyPr>
            <a:normAutofit/>
          </a:bodyPr>
          <a:lstStyle/>
          <a:p>
            <a:pPr marL="0" indent="0">
              <a:lnSpc>
                <a:spcPct val="100000"/>
              </a:lnSpc>
              <a:buNone/>
            </a:pPr>
            <a:r>
              <a:rPr lang="en-US" sz="3200" b="1" dirty="0"/>
              <a:t>Know and be able to set up and properly operate a radio station at Base, including:</a:t>
            </a:r>
          </a:p>
          <a:p>
            <a:pPr lvl="1">
              <a:lnSpc>
                <a:spcPct val="100000"/>
              </a:lnSpc>
            </a:pPr>
            <a:r>
              <a:rPr lang="en-US" sz="3200" b="1" dirty="0"/>
              <a:t>…</a:t>
            </a:r>
            <a:endParaRPr lang="en-US" b="1" dirty="0"/>
          </a:p>
          <a:p>
            <a:pPr lvl="1">
              <a:lnSpc>
                <a:spcPct val="100000"/>
              </a:lnSpc>
            </a:pPr>
            <a:r>
              <a:rPr lang="en-US" sz="3200" b="1" dirty="0"/>
              <a:t>Carrying out the duties and responsibilities of Net Control</a:t>
            </a:r>
          </a:p>
        </p:txBody>
      </p:sp>
    </p:spTree>
    <p:extLst>
      <p:ext uri="{BB962C8B-B14F-4D97-AF65-F5344CB8AC3E}">
        <p14:creationId xmlns:p14="http://schemas.microsoft.com/office/powerpoint/2010/main" val="1823128274"/>
      </p:ext>
    </p:extLst>
  </p:cSld>
  <p:clrMapOvr>
    <a:masterClrMapping/>
  </p:clrMapOvr>
  <p:transition>
    <p:fade thruBlk="1"/>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3C871-E6F1-42A9-8063-47DB93B5068F}"/>
              </a:ext>
            </a:extLst>
          </p:cNvPr>
          <p:cNvSpPr>
            <a:spLocks noGrp="1"/>
          </p:cNvSpPr>
          <p:nvPr>
            <p:ph type="title"/>
          </p:nvPr>
        </p:nvSpPr>
        <p:spPr/>
        <p:txBody>
          <a:bodyPr/>
          <a:lstStyle/>
          <a:p>
            <a:r>
              <a:rPr lang="en-US" dirty="0"/>
              <a:t>Being Net Control</a:t>
            </a:r>
          </a:p>
        </p:txBody>
      </p:sp>
    </p:spTree>
    <p:extLst>
      <p:ext uri="{BB962C8B-B14F-4D97-AF65-F5344CB8AC3E}">
        <p14:creationId xmlns:p14="http://schemas.microsoft.com/office/powerpoint/2010/main" val="3983427419"/>
      </p:ext>
    </p:extLst>
  </p:cSld>
  <p:clrMapOvr>
    <a:masterClrMapping/>
  </p:clrMapOvr>
  <p:transition>
    <p:fade thruBlk="1"/>
  </p:transition>
</p:sld>
</file>

<file path=ppt/slides/slide18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descr="Graphical user interface, text&#10;&#10;Description automatically generated">
            <a:extLst>
              <a:ext uri="{FF2B5EF4-FFF2-40B4-BE49-F238E27FC236}">
                <a16:creationId xmlns:a16="http://schemas.microsoft.com/office/drawing/2014/main" id="{1AE8C56D-7BB0-4718-964A-284FEDCE3C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400" y="0"/>
            <a:ext cx="5862258" cy="6858000"/>
          </a:xfrm>
          <a:prstGeom prst="rect">
            <a:avLst/>
          </a:prstGeom>
        </p:spPr>
      </p:pic>
      <p:sp>
        <p:nvSpPr>
          <p:cNvPr id="5" name="TextBox 4">
            <a:extLst>
              <a:ext uri="{FF2B5EF4-FFF2-40B4-BE49-F238E27FC236}">
                <a16:creationId xmlns:a16="http://schemas.microsoft.com/office/drawing/2014/main" id="{5A948109-D20F-4087-9A9E-221F8FAE2F48}"/>
              </a:ext>
            </a:extLst>
          </p:cNvPr>
          <p:cNvSpPr txBox="1"/>
          <p:nvPr/>
        </p:nvSpPr>
        <p:spPr>
          <a:xfrm rot="16200000">
            <a:off x="-1882169" y="2752635"/>
            <a:ext cx="6400800" cy="1200329"/>
          </a:xfrm>
          <a:prstGeom prst="rect">
            <a:avLst/>
          </a:prstGeom>
          <a:noFill/>
        </p:spPr>
        <p:txBody>
          <a:bodyPr wrap="square" rtlCol="0">
            <a:spAutoFit/>
          </a:bodyPr>
          <a:lstStyle/>
          <a:p>
            <a:r>
              <a:rPr lang="en-US" dirty="0">
                <a:solidFill>
                  <a:schemeClr val="accent4"/>
                </a:solidFill>
              </a:rPr>
              <a:t>https://www.idahoares.info/_downloads/procedures/NET_CONTROL_STATION_TRAINING_MANUAL_3-05rev.pdf</a:t>
            </a:r>
          </a:p>
        </p:txBody>
      </p:sp>
    </p:spTree>
    <p:extLst>
      <p:ext uri="{BB962C8B-B14F-4D97-AF65-F5344CB8AC3E}">
        <p14:creationId xmlns:p14="http://schemas.microsoft.com/office/powerpoint/2010/main" val="2795257808"/>
      </p:ext>
    </p:extLst>
  </p:cSld>
  <p:clrMapOvr>
    <a:masterClrMapping/>
  </p:clrMapOvr>
  <p:transition>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5220" name="Rectangle 4"/>
          <p:cNvSpPr>
            <a:spLocks noGrp="1" noChangeArrowheads="1"/>
          </p:cNvSpPr>
          <p:nvPr>
            <p:ph type="title"/>
          </p:nvPr>
        </p:nvSpPr>
        <p:spPr/>
        <p:txBody>
          <a:bodyPr/>
          <a:lstStyle/>
          <a:p>
            <a:r>
              <a:rPr lang="en-US" i="1" dirty="0"/>
              <a:t>Field III Training Standards</a:t>
            </a:r>
          </a:p>
        </p:txBody>
      </p:sp>
      <p:sp>
        <p:nvSpPr>
          <p:cNvPr id="1545222" name="Rectangle 6"/>
          <p:cNvSpPr>
            <a:spLocks noGrp="1" noChangeArrowheads="1"/>
          </p:cNvSpPr>
          <p:nvPr>
            <p:ph sz="half" idx="1"/>
          </p:nvPr>
        </p:nvSpPr>
        <p:spPr>
          <a:xfrm>
            <a:off x="609600" y="1752600"/>
            <a:ext cx="8534400" cy="5105400"/>
          </a:xfrm>
        </p:spPr>
        <p:txBody>
          <a:bodyPr>
            <a:normAutofit fontScale="92500"/>
          </a:bodyPr>
          <a:lstStyle/>
          <a:p>
            <a:pPr marL="0" indent="0">
              <a:lnSpc>
                <a:spcPct val="100000"/>
              </a:lnSpc>
              <a:buNone/>
            </a:pPr>
            <a:r>
              <a:rPr lang="en-US" b="1" dirty="0"/>
              <a:t>Be able to use a handheld radio using ASRC communications standard operating procedures as outlined in the Appalachian Search And Rescue Conference Radio SOP Crib Sheet (“Commo Crib Sheet”) to communicate effectively and efficiently in English during field tasks:</a:t>
            </a:r>
          </a:p>
          <a:p>
            <a:pPr lvl="1">
              <a:lnSpc>
                <a:spcPct val="100000"/>
              </a:lnSpc>
            </a:pPr>
            <a:r>
              <a:rPr lang="en-US" sz="2800" b="1" dirty="0"/>
              <a:t>Using the phonetic alphabet and numerals</a:t>
            </a:r>
          </a:p>
          <a:p>
            <a:pPr lvl="1">
              <a:lnSpc>
                <a:spcPct val="100000"/>
              </a:lnSpc>
            </a:pPr>
            <a:r>
              <a:rPr lang="en-US" sz="2800" b="1" dirty="0"/>
              <a:t>Using standard best practices for talking over a handheld radio</a:t>
            </a:r>
          </a:p>
          <a:p>
            <a:pPr lvl="1">
              <a:lnSpc>
                <a:spcPct val="100000"/>
              </a:lnSpc>
            </a:pPr>
            <a:r>
              <a:rPr lang="en-US" sz="2800" b="1" dirty="0"/>
              <a:t>Without reference to written communications references…</a:t>
            </a:r>
          </a:p>
        </p:txBody>
      </p:sp>
    </p:spTree>
  </p:cSld>
  <p:clrMapOvr>
    <a:masterClrMapping/>
  </p:clrMapOvr>
  <p:transition>
    <p:fade thruBlk="1"/>
  </p:transition>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4242" name="Rectangle 2"/>
          <p:cNvSpPr>
            <a:spLocks noGrp="1" noChangeArrowheads="1"/>
          </p:cNvSpPr>
          <p:nvPr>
            <p:ph type="title"/>
          </p:nvPr>
        </p:nvSpPr>
        <p:spPr>
          <a:xfrm>
            <a:off x="2057400" y="457200"/>
            <a:ext cx="6781800" cy="1143000"/>
          </a:xfrm>
        </p:spPr>
        <p:txBody>
          <a:bodyPr/>
          <a:lstStyle/>
          <a:p>
            <a:r>
              <a:rPr lang="en-US" dirty="0"/>
              <a:t>Net Control Best Practices</a:t>
            </a:r>
          </a:p>
        </p:txBody>
      </p:sp>
      <p:sp>
        <p:nvSpPr>
          <p:cNvPr id="1674243" name="Rectangle 3"/>
          <p:cNvSpPr>
            <a:spLocks noGrp="1" noChangeArrowheads="1"/>
          </p:cNvSpPr>
          <p:nvPr>
            <p:ph type="body" sz="half" idx="1"/>
          </p:nvPr>
        </p:nvSpPr>
        <p:spPr>
          <a:xfrm>
            <a:off x="609600" y="1752600"/>
            <a:ext cx="8534400" cy="5105400"/>
          </a:xfrm>
        </p:spPr>
        <p:txBody>
          <a:bodyPr>
            <a:normAutofit lnSpcReduction="10000"/>
          </a:bodyPr>
          <a:lstStyle/>
          <a:p>
            <a:r>
              <a:rPr lang="en-US" sz="3600" b="1" dirty="0"/>
              <a:t>For efficiency note on your net worksheet as many calls as you can before you acknowledge any. </a:t>
            </a:r>
          </a:p>
          <a:p>
            <a:r>
              <a:rPr lang="en-US" sz="3600" b="1" dirty="0"/>
              <a:t>Acknowledge all stations heard by call and than yield the frequency to any station reporting in with emergency traffic. </a:t>
            </a:r>
          </a:p>
          <a:p>
            <a:r>
              <a:rPr lang="en-US" sz="3600" b="1" dirty="0"/>
              <a:t>Clear emergency traffic then priority messages and finally those with routine messages.  </a:t>
            </a:r>
          </a:p>
        </p:txBody>
      </p:sp>
    </p:spTree>
    <p:extLst>
      <p:ext uri="{BB962C8B-B14F-4D97-AF65-F5344CB8AC3E}">
        <p14:creationId xmlns:p14="http://schemas.microsoft.com/office/powerpoint/2010/main" val="4119997707"/>
      </p:ext>
    </p:extLst>
  </p:cSld>
  <p:clrMapOvr>
    <a:masterClrMapping/>
  </p:clrMapOvr>
  <p:transition>
    <p:fade thruBlk="1"/>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4242" name="Rectangle 2"/>
          <p:cNvSpPr>
            <a:spLocks noGrp="1" noChangeArrowheads="1"/>
          </p:cNvSpPr>
          <p:nvPr>
            <p:ph type="title"/>
          </p:nvPr>
        </p:nvSpPr>
        <p:spPr>
          <a:xfrm>
            <a:off x="2057400" y="457200"/>
            <a:ext cx="6781800" cy="1143000"/>
          </a:xfrm>
        </p:spPr>
        <p:txBody>
          <a:bodyPr/>
          <a:lstStyle/>
          <a:p>
            <a:r>
              <a:rPr lang="en-US" dirty="0"/>
              <a:t>Net Control Best Practices</a:t>
            </a:r>
          </a:p>
        </p:txBody>
      </p:sp>
      <p:sp>
        <p:nvSpPr>
          <p:cNvPr id="1674243" name="Rectangle 3"/>
          <p:cNvSpPr>
            <a:spLocks noGrp="1" noChangeArrowheads="1"/>
          </p:cNvSpPr>
          <p:nvPr>
            <p:ph type="body" sz="half" idx="1"/>
          </p:nvPr>
        </p:nvSpPr>
        <p:spPr>
          <a:xfrm>
            <a:off x="609600" y="1752600"/>
            <a:ext cx="8534400" cy="5105400"/>
          </a:xfrm>
        </p:spPr>
        <p:txBody>
          <a:bodyPr>
            <a:normAutofit fontScale="92500"/>
          </a:bodyPr>
          <a:lstStyle/>
          <a:p>
            <a:r>
              <a:rPr lang="en-US" sz="3600" b="1" dirty="0"/>
              <a:t>Pair stations to pass traffic to another frequency whenever possible. </a:t>
            </a:r>
          </a:p>
          <a:p>
            <a:r>
              <a:rPr lang="en-US" sz="3600" b="1" dirty="0"/>
              <a:t>Be friendly, yet in control. Speak slowly and clearly with an even tone. Speak with confidence even if you are inwardly nervous. </a:t>
            </a:r>
          </a:p>
          <a:p>
            <a:r>
              <a:rPr lang="en-US" sz="3600" b="1" dirty="0"/>
              <a:t>Ask specific questions – give specific instructions. This reduces the need for repeats and prevents confusion.</a:t>
            </a:r>
          </a:p>
        </p:txBody>
      </p:sp>
    </p:spTree>
    <p:extLst>
      <p:ext uri="{BB962C8B-B14F-4D97-AF65-F5344CB8AC3E}">
        <p14:creationId xmlns:p14="http://schemas.microsoft.com/office/powerpoint/2010/main" val="2467568736"/>
      </p:ext>
    </p:extLst>
  </p:cSld>
  <p:clrMapOvr>
    <a:masterClrMapping/>
  </p:clrMapOvr>
  <p:transition>
    <p:fade thruBlk="1"/>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4242" name="Rectangle 2"/>
          <p:cNvSpPr>
            <a:spLocks noGrp="1" noChangeArrowheads="1"/>
          </p:cNvSpPr>
          <p:nvPr>
            <p:ph type="title"/>
          </p:nvPr>
        </p:nvSpPr>
        <p:spPr>
          <a:xfrm>
            <a:off x="2057400" y="457200"/>
            <a:ext cx="6781800" cy="1143000"/>
          </a:xfrm>
        </p:spPr>
        <p:txBody>
          <a:bodyPr/>
          <a:lstStyle/>
          <a:p>
            <a:r>
              <a:rPr lang="en-US" dirty="0"/>
              <a:t>Net Control Best Practices</a:t>
            </a:r>
          </a:p>
        </p:txBody>
      </p:sp>
      <p:sp>
        <p:nvSpPr>
          <p:cNvPr id="1674243" name="Rectangle 3"/>
          <p:cNvSpPr>
            <a:spLocks noGrp="1" noChangeArrowheads="1"/>
          </p:cNvSpPr>
          <p:nvPr>
            <p:ph type="body" sz="half" idx="1"/>
          </p:nvPr>
        </p:nvSpPr>
        <p:spPr>
          <a:xfrm>
            <a:off x="609600" y="1752600"/>
            <a:ext cx="8534400" cy="5105400"/>
          </a:xfrm>
        </p:spPr>
        <p:txBody>
          <a:bodyPr>
            <a:normAutofit/>
          </a:bodyPr>
          <a:lstStyle/>
          <a:p>
            <a:r>
              <a:rPr lang="en-US" sz="3600" b="1" dirty="0"/>
              <a:t>When there is a double (i.e., when two or more stations transmit on the same frequency at the same time), listen to see if you can identify either station by call sign or text, then ask all stations to stand by while you solicit clarification or repeats from each station involved as needed.</a:t>
            </a:r>
          </a:p>
        </p:txBody>
      </p:sp>
    </p:spTree>
    <p:extLst>
      <p:ext uri="{BB962C8B-B14F-4D97-AF65-F5344CB8AC3E}">
        <p14:creationId xmlns:p14="http://schemas.microsoft.com/office/powerpoint/2010/main" val="360423356"/>
      </p:ext>
    </p:extLst>
  </p:cSld>
  <p:clrMapOvr>
    <a:masterClrMapping/>
  </p:clrMapOvr>
  <p:transition>
    <p:fade thruBlk="1"/>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4242" name="Rectangle 2"/>
          <p:cNvSpPr>
            <a:spLocks noGrp="1" noChangeArrowheads="1"/>
          </p:cNvSpPr>
          <p:nvPr>
            <p:ph type="title"/>
          </p:nvPr>
        </p:nvSpPr>
        <p:spPr>
          <a:xfrm>
            <a:off x="2057400" y="457200"/>
            <a:ext cx="6781800" cy="1143000"/>
          </a:xfrm>
        </p:spPr>
        <p:txBody>
          <a:bodyPr/>
          <a:lstStyle/>
          <a:p>
            <a:r>
              <a:rPr lang="en-US" dirty="0"/>
              <a:t>Net Control Best Practices</a:t>
            </a:r>
          </a:p>
        </p:txBody>
      </p:sp>
      <p:sp>
        <p:nvSpPr>
          <p:cNvPr id="1674243" name="Rectangle 3"/>
          <p:cNvSpPr>
            <a:spLocks noGrp="1" noChangeArrowheads="1"/>
          </p:cNvSpPr>
          <p:nvPr>
            <p:ph type="body" sz="half" idx="1"/>
          </p:nvPr>
        </p:nvSpPr>
        <p:spPr>
          <a:xfrm>
            <a:off x="609600" y="2209800"/>
            <a:ext cx="8534400" cy="4648200"/>
          </a:xfrm>
        </p:spPr>
        <p:txBody>
          <a:bodyPr>
            <a:normAutofit/>
          </a:bodyPr>
          <a:lstStyle/>
          <a:p>
            <a:r>
              <a:rPr lang="en-US" sz="3600" b="1" dirty="0"/>
              <a:t>Don't think on the air. If you need a moment to consider what is needed next, say something like "stand by" and un-key your microphone. This adds a professional touch.</a:t>
            </a:r>
          </a:p>
        </p:txBody>
      </p:sp>
    </p:spTree>
    <p:extLst>
      <p:ext uri="{BB962C8B-B14F-4D97-AF65-F5344CB8AC3E}">
        <p14:creationId xmlns:p14="http://schemas.microsoft.com/office/powerpoint/2010/main" val="1762801979"/>
      </p:ext>
    </p:extLst>
  </p:cSld>
  <p:clrMapOvr>
    <a:masterClrMapping/>
  </p:clrMapOvr>
  <p:transition>
    <p:fade thruBlk="1"/>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4242" name="Rectangle 2"/>
          <p:cNvSpPr>
            <a:spLocks noGrp="1" noChangeArrowheads="1"/>
          </p:cNvSpPr>
          <p:nvPr>
            <p:ph type="title"/>
          </p:nvPr>
        </p:nvSpPr>
        <p:spPr>
          <a:xfrm>
            <a:off x="2057400" y="457200"/>
            <a:ext cx="6781800" cy="1143000"/>
          </a:xfrm>
        </p:spPr>
        <p:txBody>
          <a:bodyPr/>
          <a:lstStyle/>
          <a:p>
            <a:r>
              <a:rPr lang="en-US" dirty="0"/>
              <a:t>Net Control </a:t>
            </a:r>
            <a:r>
              <a:rPr lang="en-US" b="1" i="1" dirty="0">
                <a:solidFill>
                  <a:srgbClr val="FF0000"/>
                </a:solidFill>
              </a:rPr>
              <a:t>Worst</a:t>
            </a:r>
            <a:r>
              <a:rPr lang="en-US" dirty="0"/>
              <a:t> Practices</a:t>
            </a:r>
          </a:p>
        </p:txBody>
      </p:sp>
      <p:sp>
        <p:nvSpPr>
          <p:cNvPr id="1674243" name="Rectangle 3"/>
          <p:cNvSpPr>
            <a:spLocks noGrp="1" noChangeArrowheads="1"/>
          </p:cNvSpPr>
          <p:nvPr>
            <p:ph type="body" sz="half" idx="1"/>
          </p:nvPr>
        </p:nvSpPr>
        <p:spPr>
          <a:xfrm>
            <a:off x="457200" y="1752600"/>
            <a:ext cx="8686800" cy="5105400"/>
          </a:xfrm>
        </p:spPr>
        <p:txBody>
          <a:bodyPr>
            <a:normAutofit/>
          </a:bodyPr>
          <a:lstStyle/>
          <a:p>
            <a:r>
              <a:rPr lang="en-US" sz="3600" b="1" dirty="0"/>
              <a:t>Thinking aloud on the air: "</a:t>
            </a:r>
            <a:r>
              <a:rPr lang="en-US" sz="3600" b="1" dirty="0" err="1"/>
              <a:t>Ahhh</a:t>
            </a:r>
            <a:r>
              <a:rPr lang="en-US" sz="3600" b="1" dirty="0"/>
              <a:t>, let me see. Hmmm. Well, you know, if…“</a:t>
            </a:r>
          </a:p>
          <a:p>
            <a:r>
              <a:rPr lang="en-US" sz="3600" b="1" dirty="0"/>
              <a:t>On air arguments or criticism</a:t>
            </a:r>
          </a:p>
          <a:p>
            <a:r>
              <a:rPr lang="en-US" sz="3600" b="1" dirty="0"/>
              <a:t>Rambling commentaries </a:t>
            </a:r>
          </a:p>
          <a:p>
            <a:r>
              <a:rPr lang="en-US" sz="3600" b="1" dirty="0"/>
              <a:t>Shouting into your microphone </a:t>
            </a:r>
          </a:p>
          <a:p>
            <a:r>
              <a:rPr lang="en-US" sz="3600" b="1" dirty="0"/>
              <a:t>"Cute" phonetics  </a:t>
            </a:r>
          </a:p>
        </p:txBody>
      </p:sp>
    </p:spTree>
    <p:extLst>
      <p:ext uri="{BB962C8B-B14F-4D97-AF65-F5344CB8AC3E}">
        <p14:creationId xmlns:p14="http://schemas.microsoft.com/office/powerpoint/2010/main" val="691395978"/>
      </p:ext>
    </p:extLst>
  </p:cSld>
  <p:clrMapOvr>
    <a:masterClrMapping/>
  </p:clrMapOvr>
  <p:transition>
    <p:fade thruBlk="1"/>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4242" name="Rectangle 2"/>
          <p:cNvSpPr>
            <a:spLocks noGrp="1" noChangeArrowheads="1"/>
          </p:cNvSpPr>
          <p:nvPr>
            <p:ph type="title"/>
          </p:nvPr>
        </p:nvSpPr>
        <p:spPr>
          <a:xfrm>
            <a:off x="2057400" y="457200"/>
            <a:ext cx="6781800" cy="1143000"/>
          </a:xfrm>
        </p:spPr>
        <p:txBody>
          <a:bodyPr/>
          <a:lstStyle/>
          <a:p>
            <a:r>
              <a:rPr lang="en-US" dirty="0"/>
              <a:t>Net Control </a:t>
            </a:r>
            <a:r>
              <a:rPr lang="en-US" b="1" i="1" dirty="0">
                <a:solidFill>
                  <a:srgbClr val="FF0000"/>
                </a:solidFill>
              </a:rPr>
              <a:t>Worst</a:t>
            </a:r>
            <a:r>
              <a:rPr lang="en-US" dirty="0"/>
              <a:t> Practices</a:t>
            </a:r>
          </a:p>
        </p:txBody>
      </p:sp>
      <p:sp>
        <p:nvSpPr>
          <p:cNvPr id="1674243" name="Rectangle 3"/>
          <p:cNvSpPr>
            <a:spLocks noGrp="1" noChangeArrowheads="1"/>
          </p:cNvSpPr>
          <p:nvPr>
            <p:ph type="body" sz="half" idx="1"/>
          </p:nvPr>
        </p:nvSpPr>
        <p:spPr>
          <a:xfrm>
            <a:off x="457200" y="1752600"/>
            <a:ext cx="8686800" cy="5105400"/>
          </a:xfrm>
        </p:spPr>
        <p:txBody>
          <a:bodyPr>
            <a:normAutofit/>
          </a:bodyPr>
          <a:lstStyle/>
          <a:p>
            <a:r>
              <a:rPr lang="en-US" sz="3600" b="1" dirty="0"/>
              <a:t>Identifying every time you key or unkey the mic  </a:t>
            </a:r>
          </a:p>
          <a:p>
            <a:r>
              <a:rPr lang="en-US" sz="3600" b="1" dirty="0"/>
              <a:t>Using "10" codes, Q signals or anything other than "plain language" </a:t>
            </a:r>
          </a:p>
          <a:p>
            <a:r>
              <a:rPr lang="en-US" sz="3600" b="1" dirty="0"/>
              <a:t>Speaking without planning your message in advance </a:t>
            </a:r>
          </a:p>
        </p:txBody>
      </p:sp>
    </p:spTree>
    <p:extLst>
      <p:ext uri="{BB962C8B-B14F-4D97-AF65-F5344CB8AC3E}">
        <p14:creationId xmlns:p14="http://schemas.microsoft.com/office/powerpoint/2010/main" val="1044041764"/>
      </p:ext>
    </p:extLst>
  </p:cSld>
  <p:clrMapOvr>
    <a:masterClrMapping/>
  </p:clrMapOvr>
  <p:transition>
    <p:fade thruBlk="1"/>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4242" name="Rectangle 2"/>
          <p:cNvSpPr>
            <a:spLocks noGrp="1" noChangeArrowheads="1"/>
          </p:cNvSpPr>
          <p:nvPr>
            <p:ph type="title"/>
          </p:nvPr>
        </p:nvSpPr>
        <p:spPr>
          <a:xfrm>
            <a:off x="2057400" y="457200"/>
            <a:ext cx="6781800" cy="1143000"/>
          </a:xfrm>
        </p:spPr>
        <p:txBody>
          <a:bodyPr/>
          <a:lstStyle/>
          <a:p>
            <a:r>
              <a:rPr lang="en-US" dirty="0"/>
              <a:t>Net Control Best Practices</a:t>
            </a:r>
          </a:p>
        </p:txBody>
      </p:sp>
      <p:sp>
        <p:nvSpPr>
          <p:cNvPr id="1674243" name="Rectangle 3"/>
          <p:cNvSpPr>
            <a:spLocks noGrp="1" noChangeArrowheads="1"/>
          </p:cNvSpPr>
          <p:nvPr>
            <p:ph type="body" sz="half" idx="1"/>
          </p:nvPr>
        </p:nvSpPr>
        <p:spPr>
          <a:xfrm>
            <a:off x="609600" y="1752600"/>
            <a:ext cx="8534400" cy="5105400"/>
          </a:xfrm>
        </p:spPr>
        <p:txBody>
          <a:bodyPr>
            <a:normAutofit lnSpcReduction="10000"/>
          </a:bodyPr>
          <a:lstStyle/>
          <a:p>
            <a:r>
              <a:rPr lang="en-US" sz="3600" b="1" dirty="0"/>
              <a:t>If field teams frequently have to wait to talk to you/Base, take time out to ask someone to work on getting a second Base radio on a second frequency and a second radio operator. </a:t>
            </a:r>
          </a:p>
          <a:p>
            <a:r>
              <a:rPr lang="en-US" sz="3600" b="1" dirty="0"/>
              <a:t>“Don’t just do something, stand there.” Don’t get sucked into continuing to answer the radio instead of asking for help.</a:t>
            </a:r>
          </a:p>
        </p:txBody>
      </p:sp>
    </p:spTree>
    <p:extLst>
      <p:ext uri="{BB962C8B-B14F-4D97-AF65-F5344CB8AC3E}">
        <p14:creationId xmlns:p14="http://schemas.microsoft.com/office/powerpoint/2010/main" val="3613041887"/>
      </p:ext>
    </p:extLst>
  </p:cSld>
  <p:clrMapOvr>
    <a:masterClrMapping/>
  </p:clrMapOvr>
  <p:transition>
    <p:fade thruBlk="1"/>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0386" name="Rectangle 2"/>
          <p:cNvSpPr>
            <a:spLocks noGrp="1" noChangeArrowheads="1"/>
          </p:cNvSpPr>
          <p:nvPr>
            <p:ph type="title"/>
          </p:nvPr>
        </p:nvSpPr>
        <p:spPr/>
        <p:txBody>
          <a:bodyPr/>
          <a:lstStyle/>
          <a:p>
            <a:r>
              <a:rPr lang="en-US" sz="4000" dirty="0"/>
              <a:t>Net Control Best Practices</a:t>
            </a:r>
          </a:p>
        </p:txBody>
      </p:sp>
      <p:sp>
        <p:nvSpPr>
          <p:cNvPr id="1680387" name="Rectangle 3"/>
          <p:cNvSpPr>
            <a:spLocks noGrp="1" noChangeArrowheads="1"/>
          </p:cNvSpPr>
          <p:nvPr>
            <p:ph idx="1"/>
          </p:nvPr>
        </p:nvSpPr>
        <p:spPr>
          <a:xfrm>
            <a:off x="381000" y="1825624"/>
            <a:ext cx="8763000" cy="5032376"/>
          </a:xfrm>
        </p:spPr>
        <p:txBody>
          <a:bodyPr>
            <a:normAutofit/>
          </a:bodyPr>
          <a:lstStyle/>
          <a:p>
            <a:r>
              <a:rPr lang="en-US" sz="3000" b="1" dirty="0"/>
              <a:t>As search gets larger, designate channel that seems to be clear as tactical</a:t>
            </a:r>
          </a:p>
          <a:p>
            <a:pPr lvl="1"/>
            <a:r>
              <a:rPr lang="en-US" b="1" dirty="0"/>
              <a:t>Note frequency in communications plan</a:t>
            </a:r>
          </a:p>
          <a:p>
            <a:pPr lvl="1"/>
            <a:r>
              <a:rPr lang="en-US" b="1" dirty="0"/>
              <a:t>Add frequency to TAFs for teams’ reference</a:t>
            </a:r>
          </a:p>
          <a:p>
            <a:r>
              <a:rPr lang="en-US" b="1" dirty="0"/>
              <a:t>Require teams to </a:t>
            </a:r>
            <a:r>
              <a:rPr lang="en-US" b="1" i="1" dirty="0"/>
              <a:t>request</a:t>
            </a:r>
            <a:r>
              <a:rPr lang="en-US" b="1" dirty="0"/>
              <a:t> to talk directly: “</a:t>
            </a:r>
            <a:r>
              <a:rPr lang="en-US" b="1" dirty="0">
                <a:solidFill>
                  <a:srgbClr val="FFFF00"/>
                </a:solidFill>
              </a:rPr>
              <a:t>Base from team Charlie, permission to go direct with Team Delta on tactical channel Alfa? Over.</a:t>
            </a:r>
            <a:r>
              <a:rPr lang="en-US" b="1" dirty="0"/>
              <a:t>”</a:t>
            </a:r>
            <a:r>
              <a:rPr lang="en-US" b="1" dirty="0">
                <a:solidFill>
                  <a:srgbClr val="FFFF00"/>
                </a:solidFill>
              </a:rPr>
              <a:t> </a:t>
            </a:r>
            <a:br>
              <a:rPr lang="en-US" b="1" dirty="0">
                <a:solidFill>
                  <a:srgbClr val="FFFF00"/>
                </a:solidFill>
              </a:rPr>
            </a:br>
            <a:r>
              <a:rPr lang="en-US" b="1" dirty="0"/>
              <a:t>“</a:t>
            </a:r>
            <a:r>
              <a:rPr lang="en-US" b="1" dirty="0">
                <a:solidFill>
                  <a:srgbClr val="FFFF00"/>
                </a:solidFill>
              </a:rPr>
              <a:t>Team Charlie from Base, go direct with team Delta on tactical frequency Alfa; both teams check in with Base on main channel Echo once done with direct traffic. </a:t>
            </a:r>
            <a:r>
              <a:rPr lang="en-US" b="1">
                <a:solidFill>
                  <a:srgbClr val="FFFF00"/>
                </a:solidFill>
              </a:rPr>
              <a:t>Over</a:t>
            </a:r>
            <a:r>
              <a:rPr lang="en-US" b="1" dirty="0">
                <a:solidFill>
                  <a:srgbClr val="FFFF00"/>
                </a:solidFill>
              </a:rPr>
              <a:t>.”</a:t>
            </a:r>
          </a:p>
        </p:txBody>
      </p:sp>
    </p:spTree>
    <p:extLst>
      <p:ext uri="{BB962C8B-B14F-4D97-AF65-F5344CB8AC3E}">
        <p14:creationId xmlns:p14="http://schemas.microsoft.com/office/powerpoint/2010/main" val="4170771666"/>
      </p:ext>
    </p:extLst>
  </p:cSld>
  <p:clrMapOvr>
    <a:masterClrMapping/>
  </p:clrMapOvr>
  <p:transition>
    <p:fade thruBlk="1"/>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5220" name="Rectangle 4"/>
          <p:cNvSpPr>
            <a:spLocks noGrp="1" noChangeArrowheads="1"/>
          </p:cNvSpPr>
          <p:nvPr>
            <p:ph type="title"/>
          </p:nvPr>
        </p:nvSpPr>
        <p:spPr/>
        <p:txBody>
          <a:bodyPr/>
          <a:lstStyle/>
          <a:p>
            <a:r>
              <a:rPr lang="en-US" i="1" dirty="0"/>
              <a:t>Field I Training Standards</a:t>
            </a:r>
          </a:p>
        </p:txBody>
      </p:sp>
      <p:sp>
        <p:nvSpPr>
          <p:cNvPr id="1545222" name="Rectangle 6"/>
          <p:cNvSpPr>
            <a:spLocks noGrp="1" noChangeArrowheads="1"/>
          </p:cNvSpPr>
          <p:nvPr>
            <p:ph sz="half" idx="1"/>
          </p:nvPr>
        </p:nvSpPr>
        <p:spPr>
          <a:xfrm>
            <a:off x="609600" y="1752600"/>
            <a:ext cx="8192756" cy="4876800"/>
          </a:xfrm>
        </p:spPr>
        <p:txBody>
          <a:bodyPr>
            <a:normAutofit/>
          </a:bodyPr>
          <a:lstStyle/>
          <a:p>
            <a:pPr marL="0" indent="0">
              <a:lnSpc>
                <a:spcPct val="100000"/>
              </a:lnSpc>
              <a:buNone/>
            </a:pPr>
            <a:r>
              <a:rPr lang="en-US" sz="3200" b="1" dirty="0"/>
              <a:t>Know and be able to set up and properly operate a radio station at Base, including:</a:t>
            </a:r>
          </a:p>
          <a:p>
            <a:pPr lvl="1">
              <a:lnSpc>
                <a:spcPct val="100000"/>
              </a:lnSpc>
            </a:pPr>
            <a:r>
              <a:rPr lang="en-US" sz="3200" b="1" dirty="0"/>
              <a:t>Using the Equipment Log to track radio equipment and the Communications Log to track radio traffic</a:t>
            </a:r>
            <a:endParaRPr lang="en-US" b="1" dirty="0"/>
          </a:p>
        </p:txBody>
      </p:sp>
    </p:spTree>
    <p:extLst>
      <p:ext uri="{BB962C8B-B14F-4D97-AF65-F5344CB8AC3E}">
        <p14:creationId xmlns:p14="http://schemas.microsoft.com/office/powerpoint/2010/main" val="1309241949"/>
      </p:ext>
    </p:extLst>
  </p:cSld>
  <p:clrMapOvr>
    <a:masterClrMapping/>
  </p:clrMapOvr>
  <p:transition>
    <p:fade thruBlk="1"/>
  </p:transition>
</p:sld>
</file>

<file path=ppt/slides/slide19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A2D6AF04-11A2-4448-925E-768D1CD3AA24}"/>
              </a:ext>
            </a:extLst>
          </p:cNvPr>
          <p:cNvGraphicFramePr>
            <a:graphicFrameLocks noChangeAspect="1"/>
          </p:cNvGraphicFramePr>
          <p:nvPr/>
        </p:nvGraphicFramePr>
        <p:xfrm>
          <a:off x="1676400" y="-7620"/>
          <a:ext cx="5334000" cy="6902824"/>
        </p:xfrm>
        <a:graphic>
          <a:graphicData uri="http://schemas.openxmlformats.org/presentationml/2006/ole">
            <mc:AlternateContent xmlns:mc="http://schemas.openxmlformats.org/markup-compatibility/2006">
              <mc:Choice xmlns:v="urn:schemas-microsoft-com:vml" Requires="v">
                <p:oleObj name="Adobe Acrobat Document" r:id="rId3" imgW="3886200" imgH="5029200" progId="Acrobat.Document.DC">
                  <p:embed/>
                </p:oleObj>
              </mc:Choice>
              <mc:Fallback>
                <p:oleObj name="Adobe Acrobat Document" r:id="rId3" imgW="3886200" imgH="5029200" progId="Acrobat.Document.DC">
                  <p:embed/>
                  <p:pic>
                    <p:nvPicPr>
                      <p:cNvPr id="2" name="Object 1">
                        <a:extLst>
                          <a:ext uri="{FF2B5EF4-FFF2-40B4-BE49-F238E27FC236}">
                            <a16:creationId xmlns:a16="http://schemas.microsoft.com/office/drawing/2014/main" id="{A2D6AF04-11A2-4448-925E-768D1CD3AA24}"/>
                          </a:ext>
                        </a:extLst>
                      </p:cNvPr>
                      <p:cNvPicPr/>
                      <p:nvPr/>
                    </p:nvPicPr>
                    <p:blipFill>
                      <a:blip r:embed="rId4"/>
                      <a:stretch>
                        <a:fillRect/>
                      </a:stretch>
                    </p:blipFill>
                    <p:spPr>
                      <a:xfrm>
                        <a:off x="1676400" y="-7620"/>
                        <a:ext cx="5334000" cy="6902824"/>
                      </a:xfrm>
                      <a:prstGeom prst="rect">
                        <a:avLst/>
                      </a:prstGeom>
                    </p:spPr>
                  </p:pic>
                </p:oleObj>
              </mc:Fallback>
            </mc:AlternateContent>
          </a:graphicData>
        </a:graphic>
      </p:graphicFrame>
    </p:spTree>
    <p:extLst>
      <p:ext uri="{BB962C8B-B14F-4D97-AF65-F5344CB8AC3E}">
        <p14:creationId xmlns:p14="http://schemas.microsoft.com/office/powerpoint/2010/main" val="1591052520"/>
      </p:ext>
    </p:extLst>
  </p:cSld>
  <p:clrMapOvr>
    <a:masterClrMapping/>
  </p:clrMapOvr>
  <p:transition>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0450" name="Rectangle 2"/>
          <p:cNvSpPr>
            <a:spLocks noGrp="1" noChangeArrowheads="1"/>
          </p:cNvSpPr>
          <p:nvPr>
            <p:ph type="title"/>
          </p:nvPr>
        </p:nvSpPr>
        <p:spPr/>
        <p:txBody>
          <a:bodyPr/>
          <a:lstStyle/>
          <a:p>
            <a:r>
              <a:rPr lang="en-US" dirty="0"/>
              <a:t>Download PDF of  Slides</a:t>
            </a:r>
          </a:p>
        </p:txBody>
      </p:sp>
      <p:sp>
        <p:nvSpPr>
          <p:cNvPr id="1640451" name="Rectangle 3"/>
          <p:cNvSpPr>
            <a:spLocks noGrp="1" noChangeArrowheads="1"/>
          </p:cNvSpPr>
          <p:nvPr>
            <p:ph sz="half" idx="1"/>
          </p:nvPr>
        </p:nvSpPr>
        <p:spPr>
          <a:xfrm>
            <a:off x="495300" y="1905000"/>
            <a:ext cx="8039100" cy="1371600"/>
          </a:xfrm>
        </p:spPr>
        <p:txBody>
          <a:bodyPr>
            <a:normAutofit lnSpcReduction="10000"/>
          </a:bodyPr>
          <a:lstStyle/>
          <a:p>
            <a:pPr marL="0" indent="0">
              <a:lnSpc>
                <a:spcPct val="100000"/>
              </a:lnSpc>
              <a:buNone/>
            </a:pPr>
            <a:r>
              <a:rPr lang="en-US" sz="4400" b="1" dirty="0">
                <a:solidFill>
                  <a:schemeClr val="accent4">
                    <a:lumMod val="20000"/>
                    <a:lumOff val="80000"/>
                  </a:schemeClr>
                </a:solidFill>
                <a:hlinkClick r:id="rId3">
                  <a:extLst>
                    <a:ext uri="{A12FA001-AC4F-418D-AE19-62706E023703}">
                      <ahyp:hlinkClr xmlns:ahyp="http://schemas.microsoft.com/office/drawing/2018/hyperlinkcolor" val="tx"/>
                    </a:ext>
                  </a:extLst>
                </a:hlinkClick>
              </a:rPr>
              <a:t>http://www.conovers.org/ftp/ASRC-Commo.pdf</a:t>
            </a:r>
            <a:endParaRPr lang="en-US" sz="4400" b="1" dirty="0">
              <a:solidFill>
                <a:schemeClr val="accent4">
                  <a:lumMod val="20000"/>
                  <a:lumOff val="80000"/>
                </a:schemeClr>
              </a:solidFill>
            </a:endParaRPr>
          </a:p>
          <a:p>
            <a:pPr>
              <a:lnSpc>
                <a:spcPct val="100000"/>
              </a:lnSpc>
            </a:pPr>
            <a:endParaRPr lang="en-US" sz="4400" b="1" dirty="0"/>
          </a:p>
        </p:txBody>
      </p:sp>
      <p:pic>
        <p:nvPicPr>
          <p:cNvPr id="3" name="Picture 2" descr="A picture containing shape&#10;&#10;Description automatically generated">
            <a:extLst>
              <a:ext uri="{FF2B5EF4-FFF2-40B4-BE49-F238E27FC236}">
                <a16:creationId xmlns:a16="http://schemas.microsoft.com/office/drawing/2014/main" id="{D819FBBC-D987-46B3-B22E-1E2C88B932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3740" y="3581400"/>
            <a:ext cx="3147060" cy="3147060"/>
          </a:xfrm>
          <a:prstGeom prst="rect">
            <a:avLst/>
          </a:prstGeom>
          <a:solidFill>
            <a:schemeClr val="bg1"/>
          </a:solidFill>
        </p:spPr>
      </p:pic>
    </p:spTree>
    <p:extLst>
      <p:ext uri="{BB962C8B-B14F-4D97-AF65-F5344CB8AC3E}">
        <p14:creationId xmlns:p14="http://schemas.microsoft.com/office/powerpoint/2010/main" val="413071781"/>
      </p:ext>
    </p:extLst>
  </p:cSld>
  <p:clrMapOvr>
    <a:masterClrMapping/>
  </p:clrMapOvr>
  <p:transition>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5220" name="Rectangle 4"/>
          <p:cNvSpPr>
            <a:spLocks noGrp="1" noChangeArrowheads="1"/>
          </p:cNvSpPr>
          <p:nvPr>
            <p:ph type="title"/>
          </p:nvPr>
        </p:nvSpPr>
        <p:spPr/>
        <p:txBody>
          <a:bodyPr/>
          <a:lstStyle/>
          <a:p>
            <a:r>
              <a:rPr lang="en-US" dirty="0"/>
              <a:t>How to talk to your radio</a:t>
            </a:r>
          </a:p>
        </p:txBody>
      </p:sp>
      <p:sp>
        <p:nvSpPr>
          <p:cNvPr id="1545222" name="Rectangle 6"/>
          <p:cNvSpPr>
            <a:spLocks noGrp="1" noChangeArrowheads="1"/>
          </p:cNvSpPr>
          <p:nvPr>
            <p:ph sz="half" idx="1"/>
          </p:nvPr>
        </p:nvSpPr>
        <p:spPr>
          <a:xfrm>
            <a:off x="990600" y="1905000"/>
            <a:ext cx="8077200" cy="4953000"/>
          </a:xfrm>
        </p:spPr>
        <p:txBody>
          <a:bodyPr>
            <a:normAutofit/>
          </a:bodyPr>
          <a:lstStyle/>
          <a:p>
            <a:pPr>
              <a:lnSpc>
                <a:spcPct val="100000"/>
              </a:lnSpc>
            </a:pPr>
            <a:r>
              <a:rPr lang="en-US" sz="4000" b="1" dirty="0"/>
              <a:t>Hold face of handheld or speaker-mike 90° away from your mouth: talk </a:t>
            </a:r>
            <a:r>
              <a:rPr lang="en-US" sz="4000" b="1" i="1" dirty="0"/>
              <a:t>across</a:t>
            </a:r>
            <a:r>
              <a:rPr lang="en-US" sz="4000" b="1" dirty="0"/>
              <a:t> the face of your microphone or handheld, not </a:t>
            </a:r>
            <a:r>
              <a:rPr lang="en-US" sz="4000" b="1" i="1" dirty="0"/>
              <a:t>into</a:t>
            </a:r>
            <a:r>
              <a:rPr lang="en-US" sz="4000" b="1" dirty="0"/>
              <a:t> it. </a:t>
            </a:r>
          </a:p>
          <a:p>
            <a:pPr>
              <a:lnSpc>
                <a:spcPct val="100000"/>
              </a:lnSpc>
            </a:pPr>
            <a:r>
              <a:rPr lang="en-US" sz="4000" b="1" dirty="0"/>
              <a:t>Speak slowly and distinctly; </a:t>
            </a:r>
            <a:r>
              <a:rPr lang="en-US" sz="4000" b="1" i="1" dirty="0"/>
              <a:t>ignore</a:t>
            </a:r>
            <a:r>
              <a:rPr lang="en-US" sz="4000" b="1" dirty="0"/>
              <a:t> that adrenaline!</a:t>
            </a:r>
          </a:p>
          <a:p>
            <a:pPr marL="0" indent="0">
              <a:lnSpc>
                <a:spcPct val="100000"/>
              </a:lnSpc>
              <a:buNone/>
            </a:pPr>
            <a:endParaRPr lang="en-US" sz="3200" b="1" dirty="0"/>
          </a:p>
        </p:txBody>
      </p:sp>
    </p:spTree>
    <p:extLst>
      <p:ext uri="{BB962C8B-B14F-4D97-AF65-F5344CB8AC3E}">
        <p14:creationId xmlns:p14="http://schemas.microsoft.com/office/powerpoint/2010/main" val="3040550443"/>
      </p:ext>
    </p:extLst>
  </p:cSld>
  <p:clrMapOvr>
    <a:masterClrMapping/>
  </p:clrMapOvr>
  <p:transition>
    <p:fade thruBlk="1"/>
  </p:transition>
</p:sld>
</file>

<file path=ppt/slides/slide20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descr="Table&#10;&#10;Description automatically generated">
            <a:extLst>
              <a:ext uri="{FF2B5EF4-FFF2-40B4-BE49-F238E27FC236}">
                <a16:creationId xmlns:a16="http://schemas.microsoft.com/office/drawing/2014/main" id="{09465C2F-8C0E-4225-8612-E28F4CED09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2318" y="0"/>
            <a:ext cx="5299364" cy="6858000"/>
          </a:xfrm>
          <a:prstGeom prst="rect">
            <a:avLst/>
          </a:prstGeom>
        </p:spPr>
      </p:pic>
    </p:spTree>
    <p:extLst>
      <p:ext uri="{BB962C8B-B14F-4D97-AF65-F5344CB8AC3E}">
        <p14:creationId xmlns:p14="http://schemas.microsoft.com/office/powerpoint/2010/main" val="1343935276"/>
      </p:ext>
    </p:extLst>
  </p:cSld>
  <p:clrMapOvr>
    <a:masterClrMapping/>
  </p:clrMapOvr>
  <p:transition>
    <p:fade thruBlk="1"/>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9266" name="Rectangle 2"/>
          <p:cNvSpPr>
            <a:spLocks noGrp="1" noChangeArrowheads="1"/>
          </p:cNvSpPr>
          <p:nvPr>
            <p:ph type="subTitle" idx="1"/>
          </p:nvPr>
        </p:nvSpPr>
        <p:spPr>
          <a:xfrm>
            <a:off x="1371600" y="3429000"/>
            <a:ext cx="7543800" cy="2628900"/>
          </a:xfrm>
          <a:noFill/>
          <a:ln/>
        </p:spPr>
        <p:txBody>
          <a:bodyPr>
            <a:normAutofit fontScale="85000" lnSpcReduction="10000"/>
          </a:bodyPr>
          <a:lstStyle/>
          <a:p>
            <a:pPr>
              <a:lnSpc>
                <a:spcPct val="110000"/>
              </a:lnSpc>
            </a:pPr>
            <a:r>
              <a:rPr lang="en-US" sz="9600" dirty="0"/>
              <a:t>Any questions? Over. </a:t>
            </a:r>
          </a:p>
        </p:txBody>
      </p:sp>
    </p:spTree>
  </p:cSld>
  <p:clrMapOvr>
    <a:masterClrMapping/>
  </p:clrMapOvr>
  <p:transition>
    <p:fade thruBlk="1"/>
  </p:transition>
</p:sld>
</file>

<file path=ppt/slides/slide20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C6EBAD63-4C58-4339-AB41-67294CC42930}"/>
              </a:ext>
            </a:extLst>
          </p:cNvPr>
          <p:cNvSpPr txBox="1">
            <a:spLocks noChangeArrowheads="1"/>
          </p:cNvSpPr>
          <p:nvPr/>
        </p:nvSpPr>
        <p:spPr>
          <a:xfrm>
            <a:off x="1752600" y="5212080"/>
            <a:ext cx="7239000" cy="1371600"/>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99CCFF"/>
                </a:solidFill>
                <a:latin typeface="Georgia" panose="020405020504050203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FFFFCC"/>
                </a:solidFill>
                <a:latin typeface="Georgia" panose="020405020504050203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FFFFCC"/>
                </a:solidFill>
                <a:latin typeface="Georgia" panose="020405020504050203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FFFFCC"/>
                </a:solidFill>
                <a:latin typeface="Georgia" panose="020405020504050203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FFFFCC"/>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srgbClr val="FFC000">
                    <a:lumMod val="20000"/>
                    <a:lumOff val="80000"/>
                  </a:srgbClr>
                </a:solidFill>
                <a:effectLst/>
                <a:uLnTx/>
                <a:uFillTx/>
                <a:latin typeface="Georgia" panose="02040502050405020303" pitchFamily="18" charset="0"/>
                <a:ea typeface="+mn-ea"/>
                <a:cs typeface="+mn-cs"/>
              </a:rPr>
              <a:t>http://www.conovers.org/ftp/AppSAR/AppSAR-8-Nontechnical-and-Semi-Tech-Evacs.pdf</a:t>
            </a:r>
            <a:endParaRPr kumimoji="0" lang="en-US" sz="4400" b="1" i="0" u="none" strike="noStrike" kern="1200" cap="none" spc="0" normalizeH="0" baseline="0" noProof="0" dirty="0">
              <a:ln>
                <a:noFill/>
              </a:ln>
              <a:solidFill>
                <a:srgbClr val="99CCFF"/>
              </a:solidFill>
              <a:effectLst/>
              <a:uLnTx/>
              <a:uFillTx/>
              <a:latin typeface="Georgia" panose="02040502050405020303" pitchFamily="18" charset="0"/>
              <a:ea typeface="+mn-ea"/>
              <a:cs typeface="+mn-cs"/>
            </a:endParaRPr>
          </a:p>
        </p:txBody>
      </p:sp>
      <p:pic>
        <p:nvPicPr>
          <p:cNvPr id="3" name="Picture 2">
            <a:extLst>
              <a:ext uri="{FF2B5EF4-FFF2-40B4-BE49-F238E27FC236}">
                <a16:creationId xmlns:a16="http://schemas.microsoft.com/office/drawing/2014/main" id="{C9B44417-BDDF-4C01-B3C1-5CE95DFFEA8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28600" y="5105401"/>
            <a:ext cx="1371600" cy="1371600"/>
          </a:xfrm>
          <a:prstGeom prst="rect">
            <a:avLst/>
          </a:prstGeom>
          <a:solidFill>
            <a:schemeClr val="bg1"/>
          </a:solidFill>
        </p:spPr>
      </p:pic>
      <p:sp>
        <p:nvSpPr>
          <p:cNvPr id="4" name="Rectangle 3">
            <a:extLst>
              <a:ext uri="{FF2B5EF4-FFF2-40B4-BE49-F238E27FC236}">
                <a16:creationId xmlns:a16="http://schemas.microsoft.com/office/drawing/2014/main" id="{76B0B0AC-B80F-444D-AA25-686B8FAC8180}"/>
              </a:ext>
            </a:extLst>
          </p:cNvPr>
          <p:cNvSpPr txBox="1">
            <a:spLocks noChangeArrowheads="1"/>
          </p:cNvSpPr>
          <p:nvPr/>
        </p:nvSpPr>
        <p:spPr>
          <a:xfrm>
            <a:off x="1706880" y="3581400"/>
            <a:ext cx="7284720" cy="1485900"/>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99CCFF"/>
                </a:solidFill>
                <a:latin typeface="Georgia" panose="020405020504050203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FFFFCC"/>
                </a:solidFill>
                <a:latin typeface="Georgia" panose="020405020504050203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FFFFCC"/>
                </a:solidFill>
                <a:latin typeface="Georgia" panose="020405020504050203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FFFFCC"/>
                </a:solidFill>
                <a:latin typeface="Georgia" panose="020405020504050203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FFFFCC"/>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srgbClr val="FFC000">
                    <a:lumMod val="20000"/>
                    <a:lumOff val="80000"/>
                  </a:srgbClr>
                </a:solidFill>
                <a:effectLst/>
                <a:uLnTx/>
                <a:uFillTx/>
                <a:latin typeface="Georgia" panose="02040502050405020303" pitchFamily="18" charset="0"/>
                <a:ea typeface="+mn-ea"/>
                <a:cs typeface="+mn-cs"/>
              </a:rPr>
              <a:t>http://archive.asrc.net/ASRC-Communications/2007-03-12-ASRC-Radio-Crib-Sheet.pdf</a:t>
            </a:r>
            <a:endParaRPr kumimoji="0" lang="en-US" sz="4400" b="1" i="0" u="none" strike="noStrike" kern="1200" cap="none" spc="0" normalizeH="0" baseline="0" noProof="0" dirty="0">
              <a:ln>
                <a:noFill/>
              </a:ln>
              <a:solidFill>
                <a:srgbClr val="99CCFF"/>
              </a:solidFill>
              <a:effectLst/>
              <a:uLnTx/>
              <a:uFillTx/>
              <a:latin typeface="Georgia" panose="02040502050405020303" pitchFamily="18" charset="0"/>
              <a:ea typeface="+mn-ea"/>
              <a:cs typeface="+mn-cs"/>
            </a:endParaRPr>
          </a:p>
        </p:txBody>
      </p:sp>
      <p:pic>
        <p:nvPicPr>
          <p:cNvPr id="5" name="Picture 4" descr="A picture containing shape&#10;&#10;Description automatically generated">
            <a:extLst>
              <a:ext uri="{FF2B5EF4-FFF2-40B4-BE49-F238E27FC236}">
                <a16:creationId xmlns:a16="http://schemas.microsoft.com/office/drawing/2014/main" id="{DE19CE56-AE5E-4BD6-B278-BAFD047EFA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5740" y="3535680"/>
            <a:ext cx="1371600" cy="1371600"/>
          </a:xfrm>
          <a:prstGeom prst="rect">
            <a:avLst/>
          </a:prstGeom>
          <a:solidFill>
            <a:schemeClr val="bg1"/>
          </a:solidFill>
        </p:spPr>
      </p:pic>
      <p:sp>
        <p:nvSpPr>
          <p:cNvPr id="6" name="Rectangle 3">
            <a:extLst>
              <a:ext uri="{FF2B5EF4-FFF2-40B4-BE49-F238E27FC236}">
                <a16:creationId xmlns:a16="http://schemas.microsoft.com/office/drawing/2014/main" id="{ECB9289C-CB19-4C65-B2BF-ADA010CBE201}"/>
              </a:ext>
            </a:extLst>
          </p:cNvPr>
          <p:cNvSpPr txBox="1">
            <a:spLocks noChangeArrowheads="1"/>
          </p:cNvSpPr>
          <p:nvPr/>
        </p:nvSpPr>
        <p:spPr>
          <a:xfrm>
            <a:off x="1676400" y="304800"/>
            <a:ext cx="7162800" cy="1371600"/>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99CCFF"/>
                </a:solidFill>
                <a:latin typeface="Georgia" panose="020405020504050203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FFFFCC"/>
                </a:solidFill>
                <a:latin typeface="Georgia" panose="020405020504050203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FFFFCC"/>
                </a:solidFill>
                <a:latin typeface="Georgia" panose="020405020504050203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FFFFCC"/>
                </a:solidFill>
                <a:latin typeface="Georgia" panose="020405020504050203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FFFFCC"/>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srgbClr val="FFC000">
                    <a:lumMod val="20000"/>
                    <a:lumOff val="80000"/>
                  </a:srgbClr>
                </a:solidFill>
                <a:effectLst/>
                <a:uLnTx/>
                <a:uFillTx/>
                <a:latin typeface="Georgia" panose="02040502050405020303" pitchFamily="18" charset="0"/>
                <a:ea typeface="+mn-ea"/>
                <a:cs typeface="+mn-cs"/>
                <a:hlinkClick r:id="rId5">
                  <a:extLst>
                    <a:ext uri="{A12FA001-AC4F-418D-AE19-62706E023703}">
                      <ahyp:hlinkClr xmlns:ahyp="http://schemas.microsoft.com/office/drawing/2018/hyperlinkcolor" val="tx"/>
                    </a:ext>
                  </a:extLst>
                </a:hlinkClick>
              </a:rPr>
              <a:t>http://www.conovers.org/ftp/ASRC-Commo.pdf</a:t>
            </a:r>
            <a:endParaRPr kumimoji="0" lang="en-US" sz="4400" b="1" i="0" u="none" strike="noStrike" kern="1200" cap="none" spc="0" normalizeH="0" baseline="0" noProof="0" dirty="0">
              <a:ln>
                <a:noFill/>
              </a:ln>
              <a:solidFill>
                <a:srgbClr val="FFC000">
                  <a:lumMod val="20000"/>
                  <a:lumOff val="80000"/>
                </a:srgbClr>
              </a:solidFill>
              <a:effectLst/>
              <a:uLnTx/>
              <a:uFillTx/>
              <a:latin typeface="Georgia" panose="02040502050405020303" pitchFamily="18" charset="0"/>
              <a:ea typeface="+mn-ea"/>
              <a:cs typeface="+mn-cs"/>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US" sz="4400" b="1" i="0" u="none" strike="noStrike" kern="1200" cap="none" spc="0" normalizeH="0" baseline="0" noProof="0" dirty="0">
              <a:ln>
                <a:noFill/>
              </a:ln>
              <a:solidFill>
                <a:srgbClr val="99CCFF"/>
              </a:solidFill>
              <a:effectLst/>
              <a:uLnTx/>
              <a:uFillTx/>
              <a:latin typeface="Georgia" panose="02040502050405020303" pitchFamily="18" charset="0"/>
              <a:ea typeface="+mn-ea"/>
              <a:cs typeface="+mn-cs"/>
            </a:endParaRPr>
          </a:p>
        </p:txBody>
      </p:sp>
      <p:pic>
        <p:nvPicPr>
          <p:cNvPr id="7" name="Picture 6" descr="A picture containing shape&#10;&#10;Description automatically generated">
            <a:extLst>
              <a:ext uri="{FF2B5EF4-FFF2-40B4-BE49-F238E27FC236}">
                <a16:creationId xmlns:a16="http://schemas.microsoft.com/office/drawing/2014/main" id="{B76196B1-4B6E-4E7D-A43E-FAFF79FA616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8600" y="304800"/>
            <a:ext cx="1348793" cy="1447800"/>
          </a:xfrm>
          <a:prstGeom prst="rect">
            <a:avLst/>
          </a:prstGeom>
          <a:solidFill>
            <a:schemeClr val="bg1"/>
          </a:solidFill>
        </p:spPr>
      </p:pic>
      <p:pic>
        <p:nvPicPr>
          <p:cNvPr id="8" name="Picture 7">
            <a:extLst>
              <a:ext uri="{FF2B5EF4-FFF2-40B4-BE49-F238E27FC236}">
                <a16:creationId xmlns:a16="http://schemas.microsoft.com/office/drawing/2014/main" id="{36A626B7-17E0-490E-BC5D-88F41353E2B3}"/>
              </a:ext>
            </a:extLst>
          </p:cNvPr>
          <p:cNvPicPr>
            <a:picLocks noChangeAspect="1"/>
          </p:cNvPicPr>
          <p:nvPr/>
        </p:nvPicPr>
        <p:blipFill>
          <a:blip r:embed="rId7"/>
          <a:stretch>
            <a:fillRect/>
          </a:stretch>
        </p:blipFill>
        <p:spPr>
          <a:xfrm>
            <a:off x="198173" y="1958340"/>
            <a:ext cx="1371600" cy="1371600"/>
          </a:xfrm>
          <a:prstGeom prst="rect">
            <a:avLst/>
          </a:prstGeom>
        </p:spPr>
      </p:pic>
      <p:sp>
        <p:nvSpPr>
          <p:cNvPr id="10" name="Rectangle 3">
            <a:extLst>
              <a:ext uri="{FF2B5EF4-FFF2-40B4-BE49-F238E27FC236}">
                <a16:creationId xmlns:a16="http://schemas.microsoft.com/office/drawing/2014/main" id="{CFBF1A40-43D2-405D-8F89-202599592E1E}"/>
              </a:ext>
            </a:extLst>
          </p:cNvPr>
          <p:cNvSpPr txBox="1">
            <a:spLocks noChangeArrowheads="1"/>
          </p:cNvSpPr>
          <p:nvPr/>
        </p:nvSpPr>
        <p:spPr>
          <a:xfrm>
            <a:off x="1752600" y="1958340"/>
            <a:ext cx="7353300" cy="1371600"/>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99CCFF"/>
                </a:solidFill>
                <a:latin typeface="Georgia" panose="020405020504050203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FFFFCC"/>
                </a:solidFill>
                <a:latin typeface="Georgia" panose="020405020504050203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FFFFCC"/>
                </a:solidFill>
                <a:latin typeface="Georgia" panose="020405020504050203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FFFFCC"/>
                </a:solidFill>
                <a:latin typeface="Georgia" panose="020405020504050203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FFFFCC"/>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100000"/>
              </a:lnSpc>
              <a:spcAft>
                <a:spcPts val="0"/>
              </a:spcAft>
              <a:buFont typeface="Arial" panose="020B0604020202020204" pitchFamily="34" charset="0"/>
              <a:buNone/>
            </a:pPr>
            <a:r>
              <a:rPr lang="en-US" sz="4400" b="1" dirty="0">
                <a:solidFill>
                  <a:schemeClr val="accent4">
                    <a:lumMod val="20000"/>
                    <a:lumOff val="80000"/>
                  </a:schemeClr>
                </a:solidFill>
              </a:rPr>
              <a:t>http://archive.asrc.net/ASRC-Training/1977-01-00-Radio-Communications.pdf</a:t>
            </a:r>
            <a:endParaRPr lang="en-US" sz="4400" b="1" dirty="0"/>
          </a:p>
        </p:txBody>
      </p:sp>
    </p:spTree>
    <p:extLst>
      <p:ext uri="{BB962C8B-B14F-4D97-AF65-F5344CB8AC3E}">
        <p14:creationId xmlns:p14="http://schemas.microsoft.com/office/powerpoint/2010/main" val="1245648040"/>
      </p:ext>
    </p:extLst>
  </p:cSld>
  <p:clrMapOvr>
    <a:masterClrMapping/>
  </p:clrMapOvr>
  <p:transition>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5220" name="Rectangle 4"/>
          <p:cNvSpPr>
            <a:spLocks noGrp="1" noChangeArrowheads="1"/>
          </p:cNvSpPr>
          <p:nvPr>
            <p:ph type="title"/>
          </p:nvPr>
        </p:nvSpPr>
        <p:spPr/>
        <p:txBody>
          <a:bodyPr/>
          <a:lstStyle/>
          <a:p>
            <a:r>
              <a:rPr lang="en-US" dirty="0"/>
              <a:t>How to talk to your radio</a:t>
            </a:r>
          </a:p>
        </p:txBody>
      </p:sp>
      <p:sp>
        <p:nvSpPr>
          <p:cNvPr id="1545222" name="Rectangle 6"/>
          <p:cNvSpPr>
            <a:spLocks noGrp="1" noChangeArrowheads="1"/>
          </p:cNvSpPr>
          <p:nvPr>
            <p:ph sz="half" idx="1"/>
          </p:nvPr>
        </p:nvSpPr>
        <p:spPr>
          <a:xfrm>
            <a:off x="990600" y="1905000"/>
            <a:ext cx="8077200" cy="4953000"/>
          </a:xfrm>
        </p:spPr>
        <p:txBody>
          <a:bodyPr>
            <a:normAutofit/>
          </a:bodyPr>
          <a:lstStyle/>
          <a:p>
            <a:pPr>
              <a:lnSpc>
                <a:spcPct val="100000"/>
              </a:lnSpc>
            </a:pPr>
            <a:r>
              <a:rPr lang="en-US" sz="4000" b="1" dirty="0"/>
              <a:t>Press the push-to-talk</a:t>
            </a:r>
          </a:p>
          <a:p>
            <a:pPr>
              <a:lnSpc>
                <a:spcPct val="100000"/>
              </a:lnSpc>
            </a:pPr>
            <a:r>
              <a:rPr lang="en-US" sz="4000" b="1" dirty="0"/>
              <a:t>Wait for a half-second</a:t>
            </a:r>
          </a:p>
          <a:p>
            <a:pPr>
              <a:lnSpc>
                <a:spcPct val="100000"/>
              </a:lnSpc>
            </a:pPr>
            <a:r>
              <a:rPr lang="en-US" sz="4000" b="1" dirty="0"/>
              <a:t>Then talk</a:t>
            </a:r>
          </a:p>
          <a:p>
            <a:pPr>
              <a:lnSpc>
                <a:spcPct val="100000"/>
              </a:lnSpc>
            </a:pPr>
            <a:r>
              <a:rPr lang="en-US" sz="4000" b="1" dirty="0"/>
              <a:t>Keep finger firmly on push-to-talk button while talking</a:t>
            </a:r>
          </a:p>
          <a:p>
            <a:pPr marL="0" indent="0">
              <a:lnSpc>
                <a:spcPct val="100000"/>
              </a:lnSpc>
              <a:buNone/>
            </a:pPr>
            <a:endParaRPr lang="en-US" sz="3200" b="1" dirty="0"/>
          </a:p>
        </p:txBody>
      </p:sp>
    </p:spTree>
    <p:extLst>
      <p:ext uri="{BB962C8B-B14F-4D97-AF65-F5344CB8AC3E}">
        <p14:creationId xmlns:p14="http://schemas.microsoft.com/office/powerpoint/2010/main" val="1863190106"/>
      </p:ext>
    </p:extLst>
  </p:cSld>
  <p:clrMapOvr>
    <a:masterClrMapping/>
  </p:clrMapOvr>
  <p:transition>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5220" name="Rectangle 4"/>
          <p:cNvSpPr>
            <a:spLocks noGrp="1" noChangeArrowheads="1"/>
          </p:cNvSpPr>
          <p:nvPr>
            <p:ph type="title"/>
          </p:nvPr>
        </p:nvSpPr>
        <p:spPr/>
        <p:txBody>
          <a:bodyPr/>
          <a:lstStyle/>
          <a:p>
            <a:r>
              <a:rPr lang="en-US" dirty="0"/>
              <a:t>How to talk to your radio</a:t>
            </a:r>
          </a:p>
        </p:txBody>
      </p:sp>
      <p:sp>
        <p:nvSpPr>
          <p:cNvPr id="1545222" name="Rectangle 6"/>
          <p:cNvSpPr>
            <a:spLocks noGrp="1" noChangeArrowheads="1"/>
          </p:cNvSpPr>
          <p:nvPr>
            <p:ph sz="half" idx="1"/>
          </p:nvPr>
        </p:nvSpPr>
        <p:spPr>
          <a:xfrm>
            <a:off x="609600" y="1905000"/>
            <a:ext cx="8458200" cy="4953000"/>
          </a:xfrm>
        </p:spPr>
        <p:txBody>
          <a:bodyPr>
            <a:normAutofit/>
          </a:bodyPr>
          <a:lstStyle/>
          <a:p>
            <a:pPr>
              <a:lnSpc>
                <a:spcPct val="100000"/>
              </a:lnSpc>
            </a:pPr>
            <a:r>
              <a:rPr lang="en-US" sz="4000" b="1" dirty="0"/>
              <a:t>If need to hear part of message again, say “</a:t>
            </a:r>
            <a:r>
              <a:rPr lang="en-US" sz="4000" b="1" dirty="0">
                <a:solidFill>
                  <a:schemeClr val="accent4"/>
                </a:solidFill>
              </a:rPr>
              <a:t>Say again</a:t>
            </a:r>
            <a:r>
              <a:rPr lang="en-US" sz="4000" b="1" dirty="0"/>
              <a:t>.”</a:t>
            </a:r>
          </a:p>
          <a:p>
            <a:pPr>
              <a:lnSpc>
                <a:spcPct val="100000"/>
              </a:lnSpc>
            </a:pPr>
            <a:r>
              <a:rPr lang="en-US" sz="4000" b="1" dirty="0"/>
              <a:t>Do not say “repeat”:</a:t>
            </a:r>
          </a:p>
          <a:p>
            <a:pPr lvl="1">
              <a:lnSpc>
                <a:spcPct val="100000"/>
              </a:lnSpc>
            </a:pPr>
            <a:r>
              <a:rPr lang="en-US" sz="3600" b="1" dirty="0"/>
              <a:t>“Repeat” sounds like “Received”</a:t>
            </a:r>
          </a:p>
          <a:p>
            <a:pPr lvl="1">
              <a:lnSpc>
                <a:spcPct val="100000"/>
              </a:lnSpc>
            </a:pPr>
            <a:r>
              <a:rPr lang="en-US" sz="3600" b="1" dirty="0"/>
              <a:t>“Repeat” used by NATO to mean “shell the enemy again”</a:t>
            </a:r>
          </a:p>
          <a:p>
            <a:pPr marL="0" indent="0">
              <a:lnSpc>
                <a:spcPct val="100000"/>
              </a:lnSpc>
              <a:buNone/>
            </a:pPr>
            <a:endParaRPr lang="en-US" sz="3200" b="1" dirty="0"/>
          </a:p>
        </p:txBody>
      </p:sp>
    </p:spTree>
    <p:extLst>
      <p:ext uri="{BB962C8B-B14F-4D97-AF65-F5344CB8AC3E}">
        <p14:creationId xmlns:p14="http://schemas.microsoft.com/office/powerpoint/2010/main" val="1828710742"/>
      </p:ext>
    </p:extLst>
  </p:cSld>
  <p:clrMapOvr>
    <a:masterClrMapping/>
  </p:clrMapOvr>
  <p:transition>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4546" name="Rectangle 2"/>
          <p:cNvSpPr>
            <a:spLocks noGrp="1" noChangeArrowheads="1"/>
          </p:cNvSpPr>
          <p:nvPr>
            <p:ph type="title"/>
          </p:nvPr>
        </p:nvSpPr>
        <p:spPr/>
        <p:txBody>
          <a:bodyPr/>
          <a:lstStyle/>
          <a:p>
            <a:r>
              <a:rPr lang="en-US" dirty="0"/>
              <a:t>How to talk to your radio</a:t>
            </a:r>
          </a:p>
        </p:txBody>
      </p:sp>
      <p:sp>
        <p:nvSpPr>
          <p:cNvPr id="1644547" name="Rectangle 3"/>
          <p:cNvSpPr>
            <a:spLocks noGrp="1" noChangeArrowheads="1"/>
          </p:cNvSpPr>
          <p:nvPr>
            <p:ph idx="1"/>
          </p:nvPr>
        </p:nvSpPr>
        <p:spPr>
          <a:xfrm>
            <a:off x="628650" y="1825624"/>
            <a:ext cx="8362950" cy="4879976"/>
          </a:xfrm>
        </p:spPr>
        <p:txBody>
          <a:bodyPr>
            <a:normAutofit fontScale="92500"/>
          </a:bodyPr>
          <a:lstStyle/>
          <a:p>
            <a:pPr marL="0" indent="0">
              <a:buNone/>
            </a:pPr>
            <a:r>
              <a:rPr lang="en-US" sz="4400" b="1" dirty="0">
                <a:solidFill>
                  <a:schemeClr val="accent4"/>
                </a:solidFill>
              </a:rPr>
              <a:t>Long transmission:</a:t>
            </a:r>
          </a:p>
          <a:p>
            <a:r>
              <a:rPr lang="en-US" sz="4800" b="1" dirty="0"/>
              <a:t>Say “</a:t>
            </a:r>
            <a:r>
              <a:rPr lang="en-US" sz="4800" b="1" dirty="0">
                <a:solidFill>
                  <a:srgbClr val="FFFF00"/>
                </a:solidFill>
              </a:rPr>
              <a:t>break</a:t>
            </a:r>
            <a:r>
              <a:rPr lang="en-US" sz="4800" b="1" dirty="0"/>
              <a:t>,” wait for a few seconds, then say “</a:t>
            </a:r>
            <a:r>
              <a:rPr lang="en-US" sz="4800" b="1" dirty="0">
                <a:solidFill>
                  <a:srgbClr val="FFFF00"/>
                </a:solidFill>
              </a:rPr>
              <a:t>continuing…” </a:t>
            </a:r>
          </a:p>
          <a:p>
            <a:r>
              <a:rPr lang="en-US" sz="4800" b="1" dirty="0"/>
              <a:t>Or, say “</a:t>
            </a:r>
            <a:r>
              <a:rPr lang="en-US" sz="4800" b="1" dirty="0">
                <a:solidFill>
                  <a:srgbClr val="FFFF00"/>
                </a:solidFill>
              </a:rPr>
              <a:t>how copy so far?” </a:t>
            </a:r>
            <a:r>
              <a:rPr lang="en-US" sz="4800" b="1" dirty="0"/>
              <a:t>and then resume after first part acknowledged</a:t>
            </a:r>
          </a:p>
        </p:txBody>
      </p:sp>
    </p:spTree>
    <p:extLst>
      <p:ext uri="{BB962C8B-B14F-4D97-AF65-F5344CB8AC3E}">
        <p14:creationId xmlns:p14="http://schemas.microsoft.com/office/powerpoint/2010/main" val="2295654290"/>
      </p:ext>
    </p:extLst>
  </p:cSld>
  <p:clrMapOvr>
    <a:masterClrMapping/>
  </p:clrMapOvr>
  <p:transition>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97E7CC4-2FD3-492B-B6E0-39707D0A2123}"/>
              </a:ext>
            </a:extLst>
          </p:cNvPr>
          <p:cNvSpPr>
            <a:spLocks noGrp="1"/>
          </p:cNvSpPr>
          <p:nvPr>
            <p:ph type="title"/>
          </p:nvPr>
        </p:nvSpPr>
        <p:spPr/>
        <p:txBody>
          <a:bodyPr>
            <a:normAutofit/>
          </a:bodyPr>
          <a:lstStyle/>
          <a:p>
            <a:r>
              <a:rPr lang="en-US" dirty="0"/>
              <a:t>“effectively communicate…”: Closed Loop Communication</a:t>
            </a:r>
          </a:p>
        </p:txBody>
      </p:sp>
    </p:spTree>
    <p:extLst>
      <p:ext uri="{BB962C8B-B14F-4D97-AF65-F5344CB8AC3E}">
        <p14:creationId xmlns:p14="http://schemas.microsoft.com/office/powerpoint/2010/main" val="3793146179"/>
      </p:ext>
    </p:extLst>
  </p:cSld>
  <p:clrMapOvr>
    <a:masterClrMapping/>
  </p:clrMapOvr>
  <p:transition>
    <p:fade thruBlk="1"/>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5220" name="Rectangle 4"/>
          <p:cNvSpPr>
            <a:spLocks noGrp="1" noChangeArrowheads="1"/>
          </p:cNvSpPr>
          <p:nvPr>
            <p:ph type="title"/>
          </p:nvPr>
        </p:nvSpPr>
        <p:spPr/>
        <p:txBody>
          <a:bodyPr/>
          <a:lstStyle/>
          <a:p>
            <a:r>
              <a:rPr lang="en-US" dirty="0"/>
              <a:t>“effectively communicate…”</a:t>
            </a:r>
          </a:p>
        </p:txBody>
      </p:sp>
      <p:sp>
        <p:nvSpPr>
          <p:cNvPr id="1545222" name="Rectangle 6"/>
          <p:cNvSpPr>
            <a:spLocks noGrp="1" noChangeArrowheads="1"/>
          </p:cNvSpPr>
          <p:nvPr>
            <p:ph sz="half" idx="1"/>
          </p:nvPr>
        </p:nvSpPr>
        <p:spPr>
          <a:xfrm>
            <a:off x="914400" y="2057400"/>
            <a:ext cx="7086600" cy="4572000"/>
          </a:xfrm>
        </p:spPr>
        <p:txBody>
          <a:bodyPr>
            <a:normAutofit/>
          </a:bodyPr>
          <a:lstStyle/>
          <a:p>
            <a:pPr marL="0" indent="0">
              <a:lnSpc>
                <a:spcPct val="100000"/>
              </a:lnSpc>
              <a:buNone/>
            </a:pPr>
            <a:r>
              <a:rPr lang="en-US" sz="4800" b="1" dirty="0"/>
              <a:t>What is closed-loop communication?</a:t>
            </a:r>
          </a:p>
        </p:txBody>
      </p:sp>
    </p:spTree>
    <p:extLst>
      <p:ext uri="{BB962C8B-B14F-4D97-AF65-F5344CB8AC3E}">
        <p14:creationId xmlns:p14="http://schemas.microsoft.com/office/powerpoint/2010/main" val="1321588295"/>
      </p:ext>
    </p:extLst>
  </p:cSld>
  <p:clrMapOvr>
    <a:masterClrMapping/>
  </p:clrMapOvr>
  <p:transition>
    <p:fade thruBlk="1"/>
  </p:transition>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217538" name="Picture 2" descr="small-checkbox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0"/>
            <a:ext cx="52038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031349"/>
      </p:ext>
    </p:extLst>
  </p:cSld>
  <p:clrMapOvr>
    <a:masterClrMapping/>
  </p:clrMapOvr>
  <p:transition>
    <p:fade thruBlk="1"/>
  </p:transition>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219586" name="Picture 2" descr="small-checkboxes-excerp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685800"/>
            <a:ext cx="8686800" cy="5222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2771968"/>
      </p:ext>
    </p:extLst>
  </p:cSld>
  <p:clrMapOvr>
    <a:masterClrMapping/>
  </p:clrMapOvr>
  <p:transition>
    <p:fade thruBlk="1"/>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5220" name="Rectangle 4"/>
          <p:cNvSpPr>
            <a:spLocks noGrp="1" noChangeArrowheads="1"/>
          </p:cNvSpPr>
          <p:nvPr>
            <p:ph type="title"/>
          </p:nvPr>
        </p:nvSpPr>
        <p:spPr/>
        <p:txBody>
          <a:bodyPr/>
          <a:lstStyle/>
          <a:p>
            <a:r>
              <a:rPr lang="en-US" dirty="0"/>
              <a:t>“effectively communicate…”</a:t>
            </a:r>
          </a:p>
        </p:txBody>
      </p:sp>
      <p:sp>
        <p:nvSpPr>
          <p:cNvPr id="1545222" name="Rectangle 6"/>
          <p:cNvSpPr>
            <a:spLocks noGrp="1" noChangeArrowheads="1"/>
          </p:cNvSpPr>
          <p:nvPr>
            <p:ph sz="half" idx="1"/>
          </p:nvPr>
        </p:nvSpPr>
        <p:spPr>
          <a:xfrm>
            <a:off x="533400" y="2057400"/>
            <a:ext cx="8458200" cy="4572000"/>
          </a:xfrm>
        </p:spPr>
        <p:txBody>
          <a:bodyPr>
            <a:normAutofit/>
          </a:bodyPr>
          <a:lstStyle/>
          <a:p>
            <a:pPr marL="0" indent="0">
              <a:lnSpc>
                <a:spcPct val="100000"/>
              </a:lnSpc>
              <a:buNone/>
            </a:pPr>
            <a:r>
              <a:rPr lang="en-US" sz="4800" b="1" dirty="0"/>
              <a:t>Ensure closed loop by echoing commands:</a:t>
            </a:r>
          </a:p>
          <a:p>
            <a:pPr marL="0" indent="0">
              <a:lnSpc>
                <a:spcPct val="100000"/>
              </a:lnSpc>
              <a:buNone/>
            </a:pPr>
            <a:r>
              <a:rPr lang="en-US" sz="4400" b="1" dirty="0"/>
              <a:t>“</a:t>
            </a:r>
            <a:r>
              <a:rPr lang="en-US" sz="4400" b="1" dirty="0">
                <a:solidFill>
                  <a:schemeClr val="accent4"/>
                </a:solidFill>
              </a:rPr>
              <a:t>Down Slow!</a:t>
            </a:r>
            <a:r>
              <a:rPr lang="en-US" sz="4400" b="1" dirty="0"/>
              <a:t>” “</a:t>
            </a:r>
            <a:r>
              <a:rPr lang="en-US" sz="4400" b="1" dirty="0">
                <a:solidFill>
                  <a:schemeClr val="accent4"/>
                </a:solidFill>
              </a:rPr>
              <a:t>Down Slow!</a:t>
            </a:r>
            <a:r>
              <a:rPr lang="en-US" sz="4400" b="1" dirty="0"/>
              <a:t>”</a:t>
            </a:r>
          </a:p>
          <a:p>
            <a:pPr marL="0" indent="0">
              <a:lnSpc>
                <a:spcPct val="100000"/>
              </a:lnSpc>
              <a:buNone/>
            </a:pPr>
            <a:r>
              <a:rPr lang="en-US" sz="4400" b="1" dirty="0"/>
              <a:t>“</a:t>
            </a:r>
            <a:r>
              <a:rPr lang="en-US" sz="4400" b="1" dirty="0">
                <a:solidFill>
                  <a:schemeClr val="accent4"/>
                </a:solidFill>
              </a:rPr>
              <a:t>Down Fast!</a:t>
            </a:r>
            <a:r>
              <a:rPr lang="en-US" sz="4400" b="1" dirty="0"/>
              <a:t>” “</a:t>
            </a:r>
            <a:r>
              <a:rPr lang="en-US" sz="4400" b="1" dirty="0">
                <a:solidFill>
                  <a:schemeClr val="accent4"/>
                </a:solidFill>
              </a:rPr>
              <a:t>Down Fast!</a:t>
            </a:r>
            <a:r>
              <a:rPr lang="en-US" sz="4400" b="1" dirty="0"/>
              <a:t>”</a:t>
            </a:r>
          </a:p>
        </p:txBody>
      </p:sp>
    </p:spTree>
    <p:extLst>
      <p:ext uri="{BB962C8B-B14F-4D97-AF65-F5344CB8AC3E}">
        <p14:creationId xmlns:p14="http://schemas.microsoft.com/office/powerpoint/2010/main" val="2253889784"/>
      </p:ext>
    </p:extLst>
  </p:cSld>
  <p:clrMapOvr>
    <a:masterClrMapping/>
  </p:clrMapOvr>
  <p:transition>
    <p:fade thruBlk="1"/>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5220" name="Rectangle 4"/>
          <p:cNvSpPr>
            <a:spLocks noGrp="1" noChangeArrowheads="1"/>
          </p:cNvSpPr>
          <p:nvPr>
            <p:ph type="title"/>
          </p:nvPr>
        </p:nvSpPr>
        <p:spPr/>
        <p:txBody>
          <a:bodyPr/>
          <a:lstStyle/>
          <a:p>
            <a:r>
              <a:rPr lang="en-US" dirty="0"/>
              <a:t>“effectively communicate…”</a:t>
            </a:r>
          </a:p>
        </p:txBody>
      </p:sp>
      <p:sp>
        <p:nvSpPr>
          <p:cNvPr id="1545222" name="Rectangle 6"/>
          <p:cNvSpPr>
            <a:spLocks noGrp="1" noChangeArrowheads="1"/>
          </p:cNvSpPr>
          <p:nvPr>
            <p:ph sz="half" idx="1"/>
          </p:nvPr>
        </p:nvSpPr>
        <p:spPr>
          <a:xfrm>
            <a:off x="685800" y="2057400"/>
            <a:ext cx="8305800" cy="4572000"/>
          </a:xfrm>
        </p:spPr>
        <p:txBody>
          <a:bodyPr>
            <a:normAutofit/>
          </a:bodyPr>
          <a:lstStyle/>
          <a:p>
            <a:pPr marL="0" indent="0">
              <a:lnSpc>
                <a:spcPct val="100000"/>
              </a:lnSpc>
              <a:buNone/>
            </a:pPr>
            <a:r>
              <a:rPr lang="en-US" sz="4800" b="1" dirty="0"/>
              <a:t>ASRC tradition and best practice is that calls are </a:t>
            </a:r>
            <a:r>
              <a:rPr lang="en-US" sz="4800" b="1" dirty="0">
                <a:solidFill>
                  <a:schemeClr val="accent4"/>
                </a:solidFill>
              </a:rPr>
              <a:t>statements</a:t>
            </a:r>
            <a:r>
              <a:rPr lang="en-US" sz="4800" b="1" dirty="0"/>
              <a:t> and not questions. </a:t>
            </a:r>
          </a:p>
        </p:txBody>
      </p:sp>
    </p:spTree>
    <p:extLst>
      <p:ext uri="{BB962C8B-B14F-4D97-AF65-F5344CB8AC3E}">
        <p14:creationId xmlns:p14="http://schemas.microsoft.com/office/powerpoint/2010/main" val="2548089356"/>
      </p:ext>
    </p:extLst>
  </p:cSld>
  <p:clrMapOvr>
    <a:masterClrMapping/>
  </p:clrMapOvr>
  <p:transition>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0450" name="Rectangle 2"/>
          <p:cNvSpPr>
            <a:spLocks noGrp="1" noChangeArrowheads="1"/>
          </p:cNvSpPr>
          <p:nvPr>
            <p:ph type="title"/>
          </p:nvPr>
        </p:nvSpPr>
        <p:spPr/>
        <p:txBody>
          <a:bodyPr/>
          <a:lstStyle/>
          <a:p>
            <a:r>
              <a:rPr lang="en-US" dirty="0"/>
              <a:t>What Will We Cover?</a:t>
            </a:r>
          </a:p>
        </p:txBody>
      </p:sp>
      <p:sp>
        <p:nvSpPr>
          <p:cNvPr id="1640451" name="Rectangle 3"/>
          <p:cNvSpPr>
            <a:spLocks noGrp="1" noChangeArrowheads="1"/>
          </p:cNvSpPr>
          <p:nvPr>
            <p:ph sz="half" idx="1"/>
          </p:nvPr>
        </p:nvSpPr>
        <p:spPr>
          <a:xfrm>
            <a:off x="495300" y="1905000"/>
            <a:ext cx="8496300" cy="4724400"/>
          </a:xfrm>
        </p:spPr>
        <p:txBody>
          <a:bodyPr>
            <a:normAutofit lnSpcReduction="10000"/>
          </a:body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sz="4400" b="1" dirty="0"/>
              <a:t>The communications standards for ASRC Field training levels:</a:t>
            </a:r>
          </a:p>
          <a:p>
            <a:pPr lvl="1">
              <a:lnSpc>
                <a:spcPct val="100000"/>
              </a:lnSpc>
              <a:defRPr/>
            </a:pPr>
            <a:r>
              <a:rPr lang="en-US" sz="4000" b="1" dirty="0"/>
              <a:t>Field IV: ASRC Commo 101</a:t>
            </a:r>
          </a:p>
          <a:p>
            <a:pPr lvl="1">
              <a:lnSpc>
                <a:spcPct val="100000"/>
              </a:lnSpc>
              <a:defRPr/>
            </a:pPr>
            <a:r>
              <a:rPr lang="en-US" sz="4000" b="1" dirty="0"/>
              <a:t>Field III: ASRC Commo 102</a:t>
            </a:r>
          </a:p>
          <a:p>
            <a:pPr lvl="1">
              <a:lnSpc>
                <a:spcPct val="100000"/>
              </a:lnSpc>
              <a:defRPr/>
            </a:pPr>
            <a:r>
              <a:rPr lang="en-US" sz="4000" b="1" dirty="0"/>
              <a:t>Field II: ASRC Commo 103</a:t>
            </a:r>
          </a:p>
          <a:p>
            <a:pPr lvl="1">
              <a:lnSpc>
                <a:spcPct val="100000"/>
              </a:lnSpc>
              <a:defRPr/>
            </a:pPr>
            <a:r>
              <a:rPr lang="en-US" sz="4000" b="1" dirty="0"/>
              <a:t>Field I: ASRC Commo 104</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4400" b="1" i="0" u="none" strike="noStrike" kern="1200" cap="none" spc="0" normalizeH="0" baseline="0" noProof="0" dirty="0">
              <a:ln>
                <a:noFill/>
              </a:ln>
              <a:solidFill>
                <a:srgbClr val="99CCFF"/>
              </a:solidFill>
              <a:effectLst/>
              <a:uLnTx/>
              <a:uFillTx/>
              <a:latin typeface="Georgia" panose="02040502050405020303" pitchFamily="18" charset="0"/>
              <a:ea typeface="+mn-ea"/>
              <a:cs typeface="+mn-cs"/>
            </a:endParaRPr>
          </a:p>
          <a:p>
            <a:pPr>
              <a:lnSpc>
                <a:spcPct val="100000"/>
              </a:lnSpc>
            </a:pPr>
            <a:endParaRPr lang="en-US" sz="5400" b="1" dirty="0"/>
          </a:p>
        </p:txBody>
      </p:sp>
    </p:spTree>
    <p:extLst>
      <p:ext uri="{BB962C8B-B14F-4D97-AF65-F5344CB8AC3E}">
        <p14:creationId xmlns:p14="http://schemas.microsoft.com/office/powerpoint/2010/main" val="1612209064"/>
      </p:ext>
    </p:extLst>
  </p:cSld>
  <p:clrMapOvr>
    <a:masterClrMapping/>
  </p:clrMapOvr>
  <p:transition>
    <p:fade thruBlk="1"/>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5220" name="Rectangle 4"/>
          <p:cNvSpPr>
            <a:spLocks noGrp="1" noChangeArrowheads="1"/>
          </p:cNvSpPr>
          <p:nvPr>
            <p:ph type="title"/>
          </p:nvPr>
        </p:nvSpPr>
        <p:spPr/>
        <p:txBody>
          <a:bodyPr/>
          <a:lstStyle/>
          <a:p>
            <a:r>
              <a:rPr lang="en-US" dirty="0"/>
              <a:t>“effectively communicate…”</a:t>
            </a:r>
          </a:p>
        </p:txBody>
      </p:sp>
      <p:sp>
        <p:nvSpPr>
          <p:cNvPr id="1545222" name="Rectangle 6"/>
          <p:cNvSpPr>
            <a:spLocks noGrp="1" noChangeArrowheads="1"/>
          </p:cNvSpPr>
          <p:nvPr>
            <p:ph sz="half" idx="1"/>
          </p:nvPr>
        </p:nvSpPr>
        <p:spPr>
          <a:xfrm>
            <a:off x="685800" y="2057400"/>
            <a:ext cx="8305800" cy="4572000"/>
          </a:xfrm>
        </p:spPr>
        <p:txBody>
          <a:bodyPr>
            <a:normAutofit/>
          </a:bodyPr>
          <a:lstStyle/>
          <a:p>
            <a:pPr marL="0" indent="0">
              <a:lnSpc>
                <a:spcPct val="100000"/>
              </a:lnSpc>
              <a:buNone/>
            </a:pPr>
            <a:r>
              <a:rPr lang="en-US" sz="4800" b="1" dirty="0"/>
              <a:t>The call “</a:t>
            </a:r>
            <a:r>
              <a:rPr lang="en-US" sz="4800" b="1" dirty="0">
                <a:solidFill>
                  <a:schemeClr val="accent4"/>
                </a:solidFill>
              </a:rPr>
              <a:t>On Belay!</a:t>
            </a:r>
            <a:r>
              <a:rPr lang="en-US" sz="4800" b="1" dirty="0"/>
              <a:t>”</a:t>
            </a:r>
            <a:r>
              <a:rPr lang="en-US" sz="4800" b="1" dirty="0">
                <a:solidFill>
                  <a:schemeClr val="accent4"/>
                </a:solidFill>
              </a:rPr>
              <a:t> </a:t>
            </a:r>
            <a:r>
              <a:rPr lang="en-US" sz="4800" b="1" dirty="0"/>
              <a:t>does not mean, “Belayer, are you ready?” It means “Belayer, I’m on the end of the rope and ready to be belayed.”</a:t>
            </a:r>
          </a:p>
        </p:txBody>
      </p:sp>
    </p:spTree>
    <p:extLst>
      <p:ext uri="{BB962C8B-B14F-4D97-AF65-F5344CB8AC3E}">
        <p14:creationId xmlns:p14="http://schemas.microsoft.com/office/powerpoint/2010/main" val="1676633817"/>
      </p:ext>
    </p:extLst>
  </p:cSld>
  <p:clrMapOvr>
    <a:masterClrMapping/>
  </p:clrMapOvr>
  <p:transition>
    <p:fade thruBlk="1"/>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5220" name="Rectangle 4"/>
          <p:cNvSpPr>
            <a:spLocks noGrp="1" noChangeArrowheads="1"/>
          </p:cNvSpPr>
          <p:nvPr>
            <p:ph type="title"/>
          </p:nvPr>
        </p:nvSpPr>
        <p:spPr/>
        <p:txBody>
          <a:bodyPr/>
          <a:lstStyle/>
          <a:p>
            <a:r>
              <a:rPr lang="en-US" dirty="0"/>
              <a:t>“effectively communicate…”</a:t>
            </a:r>
          </a:p>
        </p:txBody>
      </p:sp>
      <p:sp>
        <p:nvSpPr>
          <p:cNvPr id="1545222" name="Rectangle 6"/>
          <p:cNvSpPr>
            <a:spLocks noGrp="1" noChangeArrowheads="1"/>
          </p:cNvSpPr>
          <p:nvPr>
            <p:ph sz="half" idx="1"/>
          </p:nvPr>
        </p:nvSpPr>
        <p:spPr>
          <a:xfrm>
            <a:off x="685800" y="2057400"/>
            <a:ext cx="8305800" cy="4572000"/>
          </a:xfrm>
        </p:spPr>
        <p:txBody>
          <a:bodyPr>
            <a:normAutofit fontScale="92500" lnSpcReduction="10000"/>
          </a:bodyPr>
          <a:lstStyle/>
          <a:p>
            <a:pPr marL="0" indent="0">
              <a:lnSpc>
                <a:spcPct val="100000"/>
              </a:lnSpc>
              <a:buNone/>
            </a:pPr>
            <a:r>
              <a:rPr lang="en-US" sz="4800" b="1" dirty="0"/>
              <a:t>On a line search, when we pass the call down to the right end, “</a:t>
            </a:r>
            <a:r>
              <a:rPr lang="en-US" sz="4800" b="1" dirty="0">
                <a:solidFill>
                  <a:schemeClr val="accent4"/>
                </a:solidFill>
              </a:rPr>
              <a:t>Ready Right!</a:t>
            </a:r>
            <a:r>
              <a:rPr lang="en-US" sz="4800" b="1" dirty="0"/>
              <a:t>” we are not asking “Is the right ready?” Instead, we are saying, “Get ready, right!”</a:t>
            </a:r>
          </a:p>
        </p:txBody>
      </p:sp>
    </p:spTree>
    <p:extLst>
      <p:ext uri="{BB962C8B-B14F-4D97-AF65-F5344CB8AC3E}">
        <p14:creationId xmlns:p14="http://schemas.microsoft.com/office/powerpoint/2010/main" val="2356413185"/>
      </p:ext>
    </p:extLst>
  </p:cSld>
  <p:clrMapOvr>
    <a:masterClrMapping/>
  </p:clrMapOvr>
  <p:transition>
    <p:fade thruBlk="1"/>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5220" name="Rectangle 4"/>
          <p:cNvSpPr>
            <a:spLocks noGrp="1" noChangeArrowheads="1"/>
          </p:cNvSpPr>
          <p:nvPr>
            <p:ph type="title"/>
          </p:nvPr>
        </p:nvSpPr>
        <p:spPr/>
        <p:txBody>
          <a:bodyPr/>
          <a:lstStyle/>
          <a:p>
            <a:r>
              <a:rPr lang="en-US" dirty="0"/>
              <a:t>“effectively communicate…”</a:t>
            </a:r>
          </a:p>
        </p:txBody>
      </p:sp>
      <p:sp>
        <p:nvSpPr>
          <p:cNvPr id="1545222" name="Rectangle 6"/>
          <p:cNvSpPr>
            <a:spLocks noGrp="1" noChangeArrowheads="1"/>
          </p:cNvSpPr>
          <p:nvPr>
            <p:ph sz="half" idx="1"/>
          </p:nvPr>
        </p:nvSpPr>
        <p:spPr>
          <a:xfrm>
            <a:off x="685800" y="2057400"/>
            <a:ext cx="8305800" cy="4572000"/>
          </a:xfrm>
        </p:spPr>
        <p:txBody>
          <a:bodyPr>
            <a:normAutofit fontScale="92500" lnSpcReduction="10000"/>
          </a:bodyPr>
          <a:lstStyle/>
          <a:p>
            <a:pPr marL="0" indent="0">
              <a:lnSpc>
                <a:spcPct val="100000"/>
              </a:lnSpc>
              <a:buNone/>
            </a:pPr>
            <a:r>
              <a:rPr lang="en-US" sz="4800" b="1" dirty="0"/>
              <a:t>On a line search</a:t>
            </a:r>
          </a:p>
          <a:p>
            <a:pPr lvl="1">
              <a:lnSpc>
                <a:spcPct val="100000"/>
              </a:lnSpc>
            </a:pPr>
            <a:r>
              <a:rPr lang="en-US" sz="4800" b="1" dirty="0">
                <a:solidFill>
                  <a:srgbClr val="99CCFF"/>
                </a:solidFill>
              </a:rPr>
              <a:t>The field team leader always says “</a:t>
            </a:r>
            <a:r>
              <a:rPr lang="en-US" sz="4400" b="1" dirty="0">
                <a:solidFill>
                  <a:schemeClr val="accent4"/>
                </a:solidFill>
              </a:rPr>
              <a:t>Ready…</a:t>
            </a:r>
            <a:r>
              <a:rPr lang="en-US" sz="4800" b="1" dirty="0">
                <a:solidFill>
                  <a:srgbClr val="99CCFF"/>
                </a:solidFill>
              </a:rPr>
              <a:t>”</a:t>
            </a:r>
            <a:r>
              <a:rPr lang="en-US" sz="4400" b="1" dirty="0"/>
              <a:t> </a:t>
            </a:r>
            <a:r>
              <a:rPr lang="en-US" sz="4800" b="1" dirty="0">
                <a:solidFill>
                  <a:srgbClr val="99CCFF"/>
                </a:solidFill>
              </a:rPr>
              <a:t>first</a:t>
            </a:r>
          </a:p>
          <a:p>
            <a:pPr lvl="1">
              <a:lnSpc>
                <a:spcPct val="100000"/>
              </a:lnSpc>
            </a:pPr>
            <a:r>
              <a:rPr lang="en-US" sz="4800" b="1" dirty="0">
                <a:solidFill>
                  <a:srgbClr val="99CCFF"/>
                </a:solidFill>
              </a:rPr>
              <a:t>The right end always says “</a:t>
            </a:r>
            <a:r>
              <a:rPr lang="en-US" sz="4400" b="1" dirty="0">
                <a:solidFill>
                  <a:schemeClr val="accent4"/>
                </a:solidFill>
              </a:rPr>
              <a:t>Right</a:t>
            </a:r>
            <a:r>
              <a:rPr lang="en-US" sz="4800" b="1" dirty="0">
                <a:solidFill>
                  <a:schemeClr val="accent4"/>
                </a:solidFill>
              </a:rPr>
              <a:t>…</a:t>
            </a:r>
            <a:r>
              <a:rPr lang="en-US" sz="4800" b="1" dirty="0">
                <a:solidFill>
                  <a:srgbClr val="99CCFF"/>
                </a:solidFill>
              </a:rPr>
              <a:t>”</a:t>
            </a:r>
            <a:r>
              <a:rPr lang="en-US" sz="4400" b="1" dirty="0"/>
              <a:t> </a:t>
            </a:r>
            <a:r>
              <a:rPr lang="en-US" sz="4800" b="1" dirty="0">
                <a:solidFill>
                  <a:srgbClr val="99CCFF"/>
                </a:solidFill>
              </a:rPr>
              <a:t>first, left always “</a:t>
            </a:r>
            <a:r>
              <a:rPr lang="en-US" sz="4400" b="1" dirty="0">
                <a:solidFill>
                  <a:schemeClr val="accent4"/>
                </a:solidFill>
              </a:rPr>
              <a:t>Left…</a:t>
            </a:r>
            <a:r>
              <a:rPr lang="en-US" sz="4800" b="1" dirty="0">
                <a:solidFill>
                  <a:srgbClr val="99CCFF"/>
                </a:solidFill>
              </a:rPr>
              <a:t>”</a:t>
            </a:r>
            <a:r>
              <a:rPr lang="en-US" sz="4400" b="1" dirty="0"/>
              <a:t> </a:t>
            </a:r>
            <a:r>
              <a:rPr lang="en-US" sz="4800" b="1" dirty="0">
                <a:solidFill>
                  <a:srgbClr val="99CCFF"/>
                </a:solidFill>
              </a:rPr>
              <a:t>first </a:t>
            </a:r>
          </a:p>
        </p:txBody>
      </p:sp>
    </p:spTree>
    <p:extLst>
      <p:ext uri="{BB962C8B-B14F-4D97-AF65-F5344CB8AC3E}">
        <p14:creationId xmlns:p14="http://schemas.microsoft.com/office/powerpoint/2010/main" val="1723404890"/>
      </p:ext>
    </p:extLst>
  </p:cSld>
  <p:clrMapOvr>
    <a:masterClrMapping/>
  </p:clrMapOvr>
  <p:transition>
    <p:fade thruBlk="1"/>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5220" name="Rectangle 4"/>
          <p:cNvSpPr>
            <a:spLocks noGrp="1" noChangeArrowheads="1"/>
          </p:cNvSpPr>
          <p:nvPr>
            <p:ph type="title"/>
          </p:nvPr>
        </p:nvSpPr>
        <p:spPr/>
        <p:txBody>
          <a:bodyPr/>
          <a:lstStyle/>
          <a:p>
            <a:r>
              <a:rPr lang="en-US" dirty="0"/>
              <a:t>“effectively communicate…”</a:t>
            </a:r>
          </a:p>
        </p:txBody>
      </p:sp>
      <p:sp>
        <p:nvSpPr>
          <p:cNvPr id="1545222" name="Rectangle 6"/>
          <p:cNvSpPr>
            <a:spLocks noGrp="1" noChangeArrowheads="1"/>
          </p:cNvSpPr>
          <p:nvPr>
            <p:ph sz="half" idx="1"/>
          </p:nvPr>
        </p:nvSpPr>
        <p:spPr>
          <a:xfrm>
            <a:off x="685800" y="2057400"/>
            <a:ext cx="8305800" cy="4572000"/>
          </a:xfrm>
        </p:spPr>
        <p:txBody>
          <a:bodyPr>
            <a:normAutofit/>
          </a:bodyPr>
          <a:lstStyle/>
          <a:p>
            <a:pPr marL="0" indent="0">
              <a:lnSpc>
                <a:spcPct val="100000"/>
              </a:lnSpc>
              <a:buNone/>
            </a:pPr>
            <a:r>
              <a:rPr lang="en-US" sz="4800" b="1" dirty="0"/>
              <a:t>The Belayer always says “</a:t>
            </a:r>
            <a:r>
              <a:rPr lang="en-US" sz="4800" b="1" dirty="0">
                <a:solidFill>
                  <a:schemeClr val="accent4"/>
                </a:solidFill>
              </a:rPr>
              <a:t>Belay…</a:t>
            </a:r>
            <a:r>
              <a:rPr lang="en-US" sz="4800" b="1" dirty="0"/>
              <a:t>”</a:t>
            </a:r>
            <a:r>
              <a:rPr lang="en-US" sz="4800" b="1" dirty="0">
                <a:solidFill>
                  <a:schemeClr val="accent4"/>
                </a:solidFill>
              </a:rPr>
              <a:t> </a:t>
            </a:r>
            <a:r>
              <a:rPr lang="en-US" sz="4800" b="1" dirty="0"/>
              <a:t>first</a:t>
            </a:r>
          </a:p>
          <a:p>
            <a:pPr marL="0" indent="0">
              <a:lnSpc>
                <a:spcPct val="100000"/>
              </a:lnSpc>
              <a:buNone/>
            </a:pPr>
            <a:r>
              <a:rPr lang="en-US" sz="4800" b="1" dirty="0"/>
              <a:t>The Litter Captain always says “</a:t>
            </a:r>
            <a:r>
              <a:rPr lang="en-US" sz="4800" b="1" dirty="0">
                <a:solidFill>
                  <a:schemeClr val="accent4"/>
                </a:solidFill>
              </a:rPr>
              <a:t>On…</a:t>
            </a:r>
            <a:r>
              <a:rPr lang="en-US" sz="4800" b="1" dirty="0"/>
              <a:t>”</a:t>
            </a:r>
            <a:r>
              <a:rPr lang="en-US" sz="4800" b="1" dirty="0">
                <a:solidFill>
                  <a:schemeClr val="accent4"/>
                </a:solidFill>
              </a:rPr>
              <a:t> </a:t>
            </a:r>
            <a:r>
              <a:rPr lang="en-US" sz="4800" b="1" dirty="0"/>
              <a:t>or “</a:t>
            </a:r>
            <a:r>
              <a:rPr lang="en-US" sz="4800" b="1" dirty="0">
                <a:solidFill>
                  <a:schemeClr val="accent4"/>
                </a:solidFill>
              </a:rPr>
              <a:t>Off…</a:t>
            </a:r>
            <a:r>
              <a:rPr lang="en-US" sz="4800" b="1" dirty="0"/>
              <a:t>”</a:t>
            </a:r>
            <a:r>
              <a:rPr lang="en-US" sz="4800" b="1" dirty="0">
                <a:solidFill>
                  <a:schemeClr val="accent4"/>
                </a:solidFill>
              </a:rPr>
              <a:t> </a:t>
            </a:r>
            <a:r>
              <a:rPr lang="en-US" sz="4800" b="1" dirty="0"/>
              <a:t>first</a:t>
            </a:r>
          </a:p>
        </p:txBody>
      </p:sp>
    </p:spTree>
    <p:extLst>
      <p:ext uri="{BB962C8B-B14F-4D97-AF65-F5344CB8AC3E}">
        <p14:creationId xmlns:p14="http://schemas.microsoft.com/office/powerpoint/2010/main" val="2655484940"/>
      </p:ext>
    </p:extLst>
  </p:cSld>
  <p:clrMapOvr>
    <a:masterClrMapping/>
  </p:clrMapOvr>
  <p:transition>
    <p:fade thruBlk="1"/>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97E7CC4-2FD3-492B-B6E0-39707D0A2123}"/>
              </a:ext>
            </a:extLst>
          </p:cNvPr>
          <p:cNvSpPr>
            <a:spLocks noGrp="1"/>
          </p:cNvSpPr>
          <p:nvPr>
            <p:ph type="title"/>
          </p:nvPr>
        </p:nvSpPr>
        <p:spPr>
          <a:xfrm>
            <a:off x="623888" y="1828800"/>
            <a:ext cx="8215312" cy="4495800"/>
          </a:xfrm>
        </p:spPr>
        <p:txBody>
          <a:bodyPr>
            <a:normAutofit/>
          </a:bodyPr>
          <a:lstStyle/>
          <a:p>
            <a:r>
              <a:rPr lang="en-US" dirty="0"/>
              <a:t>“effectively communicate…”: Standard Terms</a:t>
            </a:r>
          </a:p>
        </p:txBody>
      </p:sp>
    </p:spTree>
    <p:extLst>
      <p:ext uri="{BB962C8B-B14F-4D97-AF65-F5344CB8AC3E}">
        <p14:creationId xmlns:p14="http://schemas.microsoft.com/office/powerpoint/2010/main" val="3296125794"/>
      </p:ext>
    </p:extLst>
  </p:cSld>
  <p:clrMapOvr>
    <a:masterClrMapping/>
  </p:clrMapOvr>
  <p:transition>
    <p:fade thruBlk="1"/>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5220" name="Rectangle 4"/>
          <p:cNvSpPr>
            <a:spLocks noGrp="1" noChangeArrowheads="1"/>
          </p:cNvSpPr>
          <p:nvPr>
            <p:ph type="title"/>
          </p:nvPr>
        </p:nvSpPr>
        <p:spPr/>
        <p:txBody>
          <a:bodyPr/>
          <a:lstStyle/>
          <a:p>
            <a:r>
              <a:rPr lang="en-US" dirty="0"/>
              <a:t>“effectively communicate…”</a:t>
            </a:r>
          </a:p>
        </p:txBody>
      </p:sp>
      <p:pic>
        <p:nvPicPr>
          <p:cNvPr id="5" name="Picture 4" descr="Text&#10;&#10;Description automatically generated">
            <a:extLst>
              <a:ext uri="{FF2B5EF4-FFF2-40B4-BE49-F238E27FC236}">
                <a16:creationId xmlns:a16="http://schemas.microsoft.com/office/drawing/2014/main" id="{00F9B308-2776-44A9-B27B-FCE95ADF25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1905000"/>
            <a:ext cx="8534400" cy="4454658"/>
          </a:xfrm>
          <a:prstGeom prst="rect">
            <a:avLst/>
          </a:prstGeom>
        </p:spPr>
      </p:pic>
    </p:spTree>
    <p:extLst>
      <p:ext uri="{BB962C8B-B14F-4D97-AF65-F5344CB8AC3E}">
        <p14:creationId xmlns:p14="http://schemas.microsoft.com/office/powerpoint/2010/main" val="435504826"/>
      </p:ext>
    </p:extLst>
  </p:cSld>
  <p:clrMapOvr>
    <a:masterClrMapping/>
  </p:clrMapOvr>
  <p:transition>
    <p:fade thruBlk="1"/>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5220" name="Rectangle 4"/>
          <p:cNvSpPr>
            <a:spLocks noGrp="1" noChangeArrowheads="1"/>
          </p:cNvSpPr>
          <p:nvPr>
            <p:ph type="title"/>
          </p:nvPr>
        </p:nvSpPr>
        <p:spPr/>
        <p:txBody>
          <a:bodyPr/>
          <a:lstStyle/>
          <a:p>
            <a:r>
              <a:rPr lang="en-US" dirty="0"/>
              <a:t>“effectively communicate…”</a:t>
            </a:r>
          </a:p>
        </p:txBody>
      </p:sp>
      <p:sp>
        <p:nvSpPr>
          <p:cNvPr id="1545222" name="Rectangle 6"/>
          <p:cNvSpPr>
            <a:spLocks noGrp="1" noChangeArrowheads="1"/>
          </p:cNvSpPr>
          <p:nvPr>
            <p:ph sz="half" idx="1"/>
          </p:nvPr>
        </p:nvSpPr>
        <p:spPr>
          <a:xfrm>
            <a:off x="533400" y="2057400"/>
            <a:ext cx="8268956" cy="4572000"/>
          </a:xfrm>
        </p:spPr>
        <p:txBody>
          <a:bodyPr>
            <a:normAutofit fontScale="92500" lnSpcReduction="10000"/>
          </a:bodyPr>
          <a:lstStyle/>
          <a:p>
            <a:pPr marL="0" indent="0">
              <a:lnSpc>
                <a:spcPct val="100000"/>
              </a:lnSpc>
              <a:buNone/>
            </a:pPr>
            <a:r>
              <a:rPr lang="en-US" sz="4800" b="1" dirty="0"/>
              <a:t>“The system below is (a) internally consistent, (b) complete, (c) has a minimum of terms, (d) aligns with ~50 years of ASRC traditions and publications.”</a:t>
            </a:r>
          </a:p>
        </p:txBody>
      </p:sp>
    </p:spTree>
    <p:extLst>
      <p:ext uri="{BB962C8B-B14F-4D97-AF65-F5344CB8AC3E}">
        <p14:creationId xmlns:p14="http://schemas.microsoft.com/office/powerpoint/2010/main" val="4237652019"/>
      </p:ext>
    </p:extLst>
  </p:cSld>
  <p:clrMapOvr>
    <a:masterClrMapping/>
  </p:clrMapOvr>
  <p:transition>
    <p:fade thruBlk="1"/>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0450" name="Rectangle 2"/>
          <p:cNvSpPr>
            <a:spLocks noGrp="1" noChangeArrowheads="1"/>
          </p:cNvSpPr>
          <p:nvPr>
            <p:ph type="title"/>
          </p:nvPr>
        </p:nvSpPr>
        <p:spPr/>
        <p:txBody>
          <a:bodyPr/>
          <a:lstStyle/>
          <a:p>
            <a:r>
              <a:rPr lang="en-US" dirty="0"/>
              <a:t>Download AppSAR Evacs</a:t>
            </a:r>
          </a:p>
        </p:txBody>
      </p:sp>
      <p:sp>
        <p:nvSpPr>
          <p:cNvPr id="1640451" name="Rectangle 3"/>
          <p:cNvSpPr>
            <a:spLocks noGrp="1" noChangeArrowheads="1"/>
          </p:cNvSpPr>
          <p:nvPr>
            <p:ph sz="half" idx="1"/>
          </p:nvPr>
        </p:nvSpPr>
        <p:spPr>
          <a:xfrm>
            <a:off x="495300" y="1905000"/>
            <a:ext cx="8039100" cy="1371600"/>
          </a:xfrm>
        </p:spPr>
        <p:txBody>
          <a:bodyPr>
            <a:normAutofit fontScale="77500" lnSpcReduction="20000"/>
          </a:bodyPr>
          <a:lstStyle/>
          <a:p>
            <a:pPr marL="0" indent="0">
              <a:lnSpc>
                <a:spcPct val="100000"/>
              </a:lnSpc>
              <a:buNone/>
            </a:pPr>
            <a:r>
              <a:rPr lang="en-US" sz="4400" b="1" dirty="0">
                <a:solidFill>
                  <a:schemeClr val="accent4">
                    <a:lumMod val="20000"/>
                    <a:lumOff val="80000"/>
                  </a:schemeClr>
                </a:solidFill>
              </a:rPr>
              <a:t>http://www.conovers.org/ftp/AppSAR/AppSAR-8-Nontechnical-and-Semi-Tech-Evacs.pdf</a:t>
            </a:r>
            <a:endParaRPr lang="en-US" sz="4400" b="1" dirty="0"/>
          </a:p>
        </p:txBody>
      </p:sp>
      <p:pic>
        <p:nvPicPr>
          <p:cNvPr id="3" name="Picture 2">
            <a:extLst>
              <a:ext uri="{FF2B5EF4-FFF2-40B4-BE49-F238E27FC236}">
                <a16:creationId xmlns:a16="http://schemas.microsoft.com/office/drawing/2014/main" id="{D819FBBC-D987-46B3-B22E-1E2C88B9328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253740" y="3581400"/>
            <a:ext cx="3147060" cy="3147060"/>
          </a:xfrm>
          <a:prstGeom prst="rect">
            <a:avLst/>
          </a:prstGeom>
          <a:solidFill>
            <a:schemeClr val="bg1"/>
          </a:solidFill>
        </p:spPr>
      </p:pic>
    </p:spTree>
    <p:extLst>
      <p:ext uri="{BB962C8B-B14F-4D97-AF65-F5344CB8AC3E}">
        <p14:creationId xmlns:p14="http://schemas.microsoft.com/office/powerpoint/2010/main" val="3586749974"/>
      </p:ext>
    </p:extLst>
  </p:cSld>
  <p:clrMapOvr>
    <a:masterClrMapping/>
  </p:clrMapOvr>
  <p:transition>
    <p:fade thruBlk="1"/>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8578" name="Rectangle 2"/>
          <p:cNvSpPr>
            <a:spLocks noGrp="1" noChangeArrowheads="1"/>
          </p:cNvSpPr>
          <p:nvPr>
            <p:ph type="title"/>
          </p:nvPr>
        </p:nvSpPr>
        <p:spPr/>
        <p:txBody>
          <a:bodyPr/>
          <a:lstStyle/>
          <a:p>
            <a:r>
              <a:rPr kumimoji="0" lang="en-US" sz="4000" b="0" i="0" u="none" strike="noStrike" kern="1200" cap="none" spc="0" normalizeH="0" baseline="0" noProof="0" dirty="0">
                <a:ln>
                  <a:noFill/>
                </a:ln>
                <a:solidFill>
                  <a:srgbClr val="FFFF99"/>
                </a:solidFill>
                <a:effectLst/>
                <a:uLnTx/>
                <a:uFillTx/>
                <a:latin typeface="Georgia" panose="02040502050405020303" pitchFamily="18" charset="0"/>
                <a:ea typeface="+mj-ea"/>
                <a:cs typeface="+mj-cs"/>
              </a:rPr>
              <a:t>“standard best practices…”</a:t>
            </a:r>
            <a:endParaRPr lang="en-US" dirty="0"/>
          </a:p>
        </p:txBody>
      </p:sp>
      <p:sp>
        <p:nvSpPr>
          <p:cNvPr id="1688579" name="Rectangle 3"/>
          <p:cNvSpPr>
            <a:spLocks noGrp="1" noChangeArrowheads="1"/>
          </p:cNvSpPr>
          <p:nvPr>
            <p:ph idx="1"/>
          </p:nvPr>
        </p:nvSpPr>
        <p:spPr/>
        <p:txBody>
          <a:bodyPr/>
          <a:lstStyle/>
          <a:p>
            <a:pPr algn="ctr">
              <a:buFontTx/>
              <a:buNone/>
            </a:pPr>
            <a:r>
              <a:rPr lang="en-US" sz="8000" b="1" dirty="0"/>
              <a:t>Prowords:</a:t>
            </a:r>
            <a:br>
              <a:rPr lang="en-US" sz="8000" b="1" dirty="0"/>
            </a:br>
            <a:r>
              <a:rPr lang="en-US" sz="8000" b="1" dirty="0"/>
              <a:t>Roger Wilco Over and Out?</a:t>
            </a:r>
          </a:p>
        </p:txBody>
      </p:sp>
    </p:spTree>
    <p:extLst>
      <p:ext uri="{BB962C8B-B14F-4D97-AF65-F5344CB8AC3E}">
        <p14:creationId xmlns:p14="http://schemas.microsoft.com/office/powerpoint/2010/main" val="3198698129"/>
      </p:ext>
    </p:extLst>
  </p:cSld>
  <p:clrMapOvr>
    <a:masterClrMapping/>
  </p:clrMapOvr>
  <p:transition>
    <p:fade thruBlk="1"/>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5ED3A-9CB0-45AE-8135-703F50E970DC}"/>
              </a:ext>
            </a:extLst>
          </p:cNvPr>
          <p:cNvSpPr>
            <a:spLocks noGrp="1"/>
          </p:cNvSpPr>
          <p:nvPr>
            <p:ph type="title"/>
          </p:nvPr>
        </p:nvSpPr>
        <p:spPr/>
        <p:txBody>
          <a:bodyPr/>
          <a:lstStyle/>
          <a:p>
            <a:r>
              <a:rPr lang="en-US" dirty="0"/>
              <a:t>Essential Prowords</a:t>
            </a:r>
          </a:p>
        </p:txBody>
      </p:sp>
      <p:sp>
        <p:nvSpPr>
          <p:cNvPr id="3" name="Content Placeholder 2">
            <a:extLst>
              <a:ext uri="{FF2B5EF4-FFF2-40B4-BE49-F238E27FC236}">
                <a16:creationId xmlns:a16="http://schemas.microsoft.com/office/drawing/2014/main" id="{B582E70E-9680-4466-83ED-82C9CAE18435}"/>
              </a:ext>
            </a:extLst>
          </p:cNvPr>
          <p:cNvSpPr>
            <a:spLocks noGrp="1"/>
          </p:cNvSpPr>
          <p:nvPr>
            <p:ph idx="1"/>
          </p:nvPr>
        </p:nvSpPr>
        <p:spPr>
          <a:xfrm>
            <a:off x="628650" y="1825624"/>
            <a:ext cx="8515350" cy="4956176"/>
          </a:xfrm>
        </p:spPr>
        <p:txBody>
          <a:bodyPr>
            <a:normAutofit lnSpcReduction="10000"/>
          </a:bodyPr>
          <a:lstStyle/>
          <a:p>
            <a:r>
              <a:rPr lang="en-US" dirty="0">
                <a:solidFill>
                  <a:schemeClr val="accent4"/>
                </a:solidFill>
              </a:rPr>
              <a:t>This Is </a:t>
            </a:r>
            <a:r>
              <a:rPr lang="en-US" dirty="0"/>
              <a:t>[insert team name here]</a:t>
            </a:r>
          </a:p>
          <a:p>
            <a:r>
              <a:rPr lang="en-US" dirty="0">
                <a:solidFill>
                  <a:schemeClr val="accent4"/>
                </a:solidFill>
              </a:rPr>
              <a:t>Over\Go Ahead</a:t>
            </a:r>
            <a:r>
              <a:rPr lang="en-US" dirty="0"/>
              <a:t>: OK for other person to talk now</a:t>
            </a:r>
          </a:p>
          <a:p>
            <a:r>
              <a:rPr lang="en-US" dirty="0">
                <a:solidFill>
                  <a:schemeClr val="accent4"/>
                </a:solidFill>
              </a:rPr>
              <a:t>Roger</a:t>
            </a:r>
            <a:r>
              <a:rPr lang="en-US" dirty="0"/>
              <a:t>: I received and understand your message</a:t>
            </a:r>
          </a:p>
          <a:p>
            <a:r>
              <a:rPr lang="en-US" dirty="0">
                <a:solidFill>
                  <a:schemeClr val="accent4"/>
                </a:solidFill>
              </a:rPr>
              <a:t>Affirmative</a:t>
            </a:r>
            <a:r>
              <a:rPr lang="en-US" dirty="0"/>
              <a:t>: easier to understand than “yes”</a:t>
            </a:r>
          </a:p>
          <a:p>
            <a:r>
              <a:rPr lang="en-US" dirty="0">
                <a:solidFill>
                  <a:schemeClr val="accent4"/>
                </a:solidFill>
              </a:rPr>
              <a:t>Negative</a:t>
            </a:r>
            <a:r>
              <a:rPr lang="en-US" dirty="0"/>
              <a:t>: easier to understand than “no”</a:t>
            </a:r>
          </a:p>
          <a:p>
            <a:r>
              <a:rPr lang="en-US" dirty="0">
                <a:solidFill>
                  <a:schemeClr val="accent4"/>
                </a:solidFill>
              </a:rPr>
              <a:t>Clear</a:t>
            </a:r>
            <a:r>
              <a:rPr lang="en-US" dirty="0"/>
              <a:t>: I’m done talking now</a:t>
            </a:r>
          </a:p>
          <a:p>
            <a:r>
              <a:rPr lang="en-US" dirty="0">
                <a:solidFill>
                  <a:schemeClr val="accent4"/>
                </a:solidFill>
              </a:rPr>
              <a:t>Clear the Net</a:t>
            </a:r>
            <a:r>
              <a:rPr lang="en-US" dirty="0"/>
              <a:t>: everyone shut up, I have something important to say</a:t>
            </a:r>
          </a:p>
          <a:p>
            <a:r>
              <a:rPr lang="en-US" dirty="0">
                <a:solidFill>
                  <a:schemeClr val="accent4"/>
                </a:solidFill>
              </a:rPr>
              <a:t>Secure the Net</a:t>
            </a:r>
            <a:r>
              <a:rPr lang="en-US" dirty="0"/>
              <a:t>: turn down radios, keep them away from reporters and family</a:t>
            </a:r>
          </a:p>
          <a:p>
            <a:r>
              <a:rPr lang="en-US" dirty="0">
                <a:solidFill>
                  <a:schemeClr val="accent4"/>
                </a:solidFill>
              </a:rPr>
              <a:t>Mayday</a:t>
            </a:r>
            <a:r>
              <a:rPr lang="en-US" dirty="0"/>
              <a:t>: I need help or I am going to die</a:t>
            </a:r>
          </a:p>
        </p:txBody>
      </p:sp>
    </p:spTree>
    <p:extLst>
      <p:ext uri="{BB962C8B-B14F-4D97-AF65-F5344CB8AC3E}">
        <p14:creationId xmlns:p14="http://schemas.microsoft.com/office/powerpoint/2010/main" val="3939486010"/>
      </p:ext>
    </p:extLst>
  </p:cSld>
  <p:clrMapOvr>
    <a:masterClrMapping/>
  </p:clrMapOvr>
  <p:transition>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0450" name="Rectangle 2"/>
          <p:cNvSpPr>
            <a:spLocks noGrp="1" noChangeArrowheads="1"/>
          </p:cNvSpPr>
          <p:nvPr>
            <p:ph type="title"/>
          </p:nvPr>
        </p:nvSpPr>
        <p:spPr/>
        <p:txBody>
          <a:bodyPr/>
          <a:lstStyle/>
          <a:p>
            <a:r>
              <a:rPr lang="en-US" dirty="0"/>
              <a:t>Comms? Commo?</a:t>
            </a:r>
          </a:p>
        </p:txBody>
      </p:sp>
      <p:sp>
        <p:nvSpPr>
          <p:cNvPr id="1640451" name="Rectangle 3"/>
          <p:cNvSpPr>
            <a:spLocks noGrp="1" noChangeArrowheads="1"/>
          </p:cNvSpPr>
          <p:nvPr>
            <p:ph sz="half" idx="1"/>
          </p:nvPr>
        </p:nvSpPr>
        <p:spPr>
          <a:xfrm>
            <a:off x="495300" y="1981200"/>
            <a:ext cx="8039100" cy="4648200"/>
          </a:xfrm>
        </p:spPr>
        <p:txBody>
          <a:bodyPr>
            <a:normAutofit/>
          </a:bodyPr>
          <a:lstStyle/>
          <a:p>
            <a:pPr marL="0" indent="0">
              <a:lnSpc>
                <a:spcPct val="100000"/>
              </a:lnSpc>
              <a:buNone/>
            </a:pPr>
            <a:r>
              <a:rPr lang="en-US" sz="3600" b="1" dirty="0"/>
              <a:t>Side issue: Do we abbreviate Communications as:</a:t>
            </a:r>
          </a:p>
          <a:p>
            <a:pPr lvl="1">
              <a:lnSpc>
                <a:spcPct val="100000"/>
              </a:lnSpc>
            </a:pPr>
            <a:r>
              <a:rPr lang="en-US" sz="3200" b="1" dirty="0"/>
              <a:t>Commo?</a:t>
            </a:r>
          </a:p>
          <a:p>
            <a:pPr lvl="1">
              <a:lnSpc>
                <a:spcPct val="100000"/>
              </a:lnSpc>
            </a:pPr>
            <a:r>
              <a:rPr lang="en-US" sz="3200" b="1" dirty="0"/>
              <a:t>Comms?</a:t>
            </a:r>
          </a:p>
          <a:p>
            <a:pPr marL="0" indent="0">
              <a:lnSpc>
                <a:spcPct val="100000"/>
              </a:lnSpc>
              <a:buNone/>
            </a:pPr>
            <a:r>
              <a:rPr lang="en-US" sz="3600" b="1" dirty="0"/>
              <a:t>We will postpone this discussion/argument/fight to some other time</a:t>
            </a:r>
          </a:p>
        </p:txBody>
      </p:sp>
    </p:spTree>
  </p:cSld>
  <p:clrMapOvr>
    <a:masterClrMapping/>
  </p:clrMapOvr>
  <p:transition>
    <p:fade thruBlk="1"/>
  </p:transition>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57184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405" r="2187"/>
          <a:stretch/>
        </p:blipFill>
        <p:spPr bwMode="auto">
          <a:xfrm>
            <a:off x="-1" y="876300"/>
            <a:ext cx="9139529" cy="4854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5805628"/>
      </p:ext>
    </p:extLst>
  </p:cSld>
  <p:clrMapOvr>
    <a:masterClrMapping/>
  </p:clrMapOvr>
  <p:transition>
    <p:fade thruBlk="1"/>
  </p:transition>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567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3400"/>
            <a:ext cx="9144000" cy="3333750"/>
          </a:xfrm>
          <a:prstGeom prst="rect">
            <a:avLst/>
          </a:prstGeom>
          <a:noFill/>
          <a:ln w="38160">
            <a:solidFill>
              <a:srgbClr val="2B2B2B"/>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677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662488"/>
            <a:ext cx="9144000" cy="1738312"/>
          </a:xfrm>
          <a:prstGeom prst="rect">
            <a:avLst/>
          </a:prstGeom>
          <a:noFill/>
          <a:ln w="38160">
            <a:solidFill>
              <a:srgbClr val="2B2B2B"/>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749356907"/>
      </p:ext>
    </p:extLst>
  </p:cSld>
  <p:clrMapOvr>
    <a:masterClrMapping/>
  </p:clrMapOvr>
  <p:transition>
    <p:fade thruBlk="1"/>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0450" name="Rectangle 2"/>
          <p:cNvSpPr>
            <a:spLocks noGrp="1" noChangeArrowheads="1"/>
          </p:cNvSpPr>
          <p:nvPr>
            <p:ph type="title"/>
          </p:nvPr>
        </p:nvSpPr>
        <p:spPr/>
        <p:txBody>
          <a:bodyPr/>
          <a:lstStyle/>
          <a:p>
            <a:r>
              <a:rPr lang="en-US" dirty="0"/>
              <a:t>ASRC Commo Crib Sheet</a:t>
            </a:r>
          </a:p>
        </p:txBody>
      </p:sp>
      <p:pic>
        <p:nvPicPr>
          <p:cNvPr id="7" name="Picture 6" descr="Table&#10;&#10;Description automatically generated">
            <a:extLst>
              <a:ext uri="{FF2B5EF4-FFF2-40B4-BE49-F238E27FC236}">
                <a16:creationId xmlns:a16="http://schemas.microsoft.com/office/drawing/2014/main" id="{164FA503-E65A-4B74-9583-B56DDBAC53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1600200"/>
            <a:ext cx="7266835" cy="5093451"/>
          </a:xfrm>
          <a:prstGeom prst="rect">
            <a:avLst/>
          </a:prstGeom>
        </p:spPr>
      </p:pic>
    </p:spTree>
    <p:extLst>
      <p:ext uri="{BB962C8B-B14F-4D97-AF65-F5344CB8AC3E}">
        <p14:creationId xmlns:p14="http://schemas.microsoft.com/office/powerpoint/2010/main" val="71268812"/>
      </p:ext>
    </p:extLst>
  </p:cSld>
  <p:clrMapOvr>
    <a:masterClrMapping/>
  </p:clrMapOvr>
  <p:transition>
    <p:fade thruBlk="1"/>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0450" name="Rectangle 2"/>
          <p:cNvSpPr>
            <a:spLocks noGrp="1" noChangeArrowheads="1"/>
          </p:cNvSpPr>
          <p:nvPr>
            <p:ph type="title"/>
          </p:nvPr>
        </p:nvSpPr>
        <p:spPr/>
        <p:txBody>
          <a:bodyPr/>
          <a:lstStyle/>
          <a:p>
            <a:r>
              <a:rPr lang="en-US" dirty="0"/>
              <a:t>Download PDF of  ASRC Commo Crib Sheet</a:t>
            </a:r>
          </a:p>
        </p:txBody>
      </p:sp>
      <p:sp>
        <p:nvSpPr>
          <p:cNvPr id="1640451" name="Rectangle 3"/>
          <p:cNvSpPr>
            <a:spLocks noGrp="1" noChangeArrowheads="1"/>
          </p:cNvSpPr>
          <p:nvPr>
            <p:ph sz="half" idx="1"/>
          </p:nvPr>
        </p:nvSpPr>
        <p:spPr>
          <a:xfrm>
            <a:off x="495300" y="1905000"/>
            <a:ext cx="8039100" cy="1371600"/>
          </a:xfrm>
        </p:spPr>
        <p:txBody>
          <a:bodyPr>
            <a:normAutofit fontScale="77500" lnSpcReduction="20000"/>
          </a:bodyPr>
          <a:lstStyle/>
          <a:p>
            <a:pPr marL="0" indent="0">
              <a:lnSpc>
                <a:spcPct val="100000"/>
              </a:lnSpc>
              <a:buNone/>
            </a:pPr>
            <a:r>
              <a:rPr lang="en-US" sz="4400" b="1" dirty="0">
                <a:solidFill>
                  <a:schemeClr val="accent4">
                    <a:lumMod val="20000"/>
                    <a:lumOff val="80000"/>
                  </a:schemeClr>
                </a:solidFill>
              </a:rPr>
              <a:t>http://archive.asrc.net/ASRC-Communications/2007-03-12-ASRC-Radio-Crib-Sheet.pdf</a:t>
            </a:r>
            <a:endParaRPr lang="en-US" sz="4400" b="1" dirty="0"/>
          </a:p>
        </p:txBody>
      </p:sp>
      <p:pic>
        <p:nvPicPr>
          <p:cNvPr id="6" name="Picture 5" descr="A picture containing shape&#10;&#10;Description automatically generated">
            <a:extLst>
              <a:ext uri="{FF2B5EF4-FFF2-40B4-BE49-F238E27FC236}">
                <a16:creationId xmlns:a16="http://schemas.microsoft.com/office/drawing/2014/main" id="{99BF119A-BE20-4383-92EB-686125A6ED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01" y="3299827"/>
            <a:ext cx="3391264" cy="3391264"/>
          </a:xfrm>
          <a:prstGeom prst="rect">
            <a:avLst/>
          </a:prstGeom>
          <a:solidFill>
            <a:schemeClr val="bg1"/>
          </a:solidFill>
        </p:spPr>
      </p:pic>
    </p:spTree>
    <p:extLst>
      <p:ext uri="{BB962C8B-B14F-4D97-AF65-F5344CB8AC3E}">
        <p14:creationId xmlns:p14="http://schemas.microsoft.com/office/powerpoint/2010/main" val="4271661732"/>
      </p:ext>
    </p:extLst>
  </p:cSld>
  <p:clrMapOvr>
    <a:masterClrMapping/>
  </p:clrMapOvr>
  <p:transition>
    <p:fade thruBlk="1"/>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2498" name="Rectangle 2"/>
          <p:cNvSpPr>
            <a:spLocks noGrp="1" noChangeArrowheads="1"/>
          </p:cNvSpPr>
          <p:nvPr>
            <p:ph type="title"/>
          </p:nvPr>
        </p:nvSpPr>
        <p:spPr/>
        <p:txBody>
          <a:bodyPr/>
          <a:lstStyle/>
          <a:p>
            <a:r>
              <a:rPr lang="en-US"/>
              <a:t>Status Codes</a:t>
            </a:r>
          </a:p>
        </p:txBody>
      </p:sp>
      <p:sp>
        <p:nvSpPr>
          <p:cNvPr id="1642499" name="Rectangle 3"/>
          <p:cNvSpPr>
            <a:spLocks noGrp="1" noChangeArrowheads="1"/>
          </p:cNvSpPr>
          <p:nvPr>
            <p:ph idx="1"/>
          </p:nvPr>
        </p:nvSpPr>
        <p:spPr>
          <a:xfrm>
            <a:off x="628650" y="1981200"/>
            <a:ext cx="7886700" cy="4724400"/>
          </a:xfrm>
        </p:spPr>
        <p:txBody>
          <a:bodyPr>
            <a:normAutofit fontScale="92500" lnSpcReduction="10000"/>
          </a:bodyPr>
          <a:lstStyle/>
          <a:p>
            <a:pPr marL="0" indent="0">
              <a:buNone/>
            </a:pPr>
            <a:r>
              <a:rPr lang="en-US" sz="4400" b="1" dirty="0"/>
              <a:t>Status One: </a:t>
            </a:r>
            <a:br>
              <a:rPr lang="en-US" sz="4400" b="1" dirty="0"/>
            </a:br>
            <a:r>
              <a:rPr lang="en-US" sz="4400" b="1" dirty="0"/>
              <a:t>alive and well</a:t>
            </a:r>
          </a:p>
          <a:p>
            <a:pPr marL="0" indent="0">
              <a:buNone/>
            </a:pPr>
            <a:endParaRPr lang="en-US" sz="4400" b="1" dirty="0"/>
          </a:p>
          <a:p>
            <a:pPr marL="0" indent="0">
              <a:buNone/>
            </a:pPr>
            <a:r>
              <a:rPr lang="en-US" sz="4400" b="1" dirty="0"/>
              <a:t>Status Two: </a:t>
            </a:r>
            <a:br>
              <a:rPr lang="en-US" sz="4400" b="1" dirty="0"/>
            </a:br>
            <a:r>
              <a:rPr lang="en-US" sz="4400" b="1" dirty="0"/>
              <a:t>needs evac and/or medical care</a:t>
            </a:r>
          </a:p>
          <a:p>
            <a:pPr marL="0" indent="0">
              <a:buNone/>
            </a:pPr>
            <a:endParaRPr lang="en-US" sz="4400" b="1" dirty="0"/>
          </a:p>
          <a:p>
            <a:pPr marL="0" indent="0">
              <a:buNone/>
            </a:pPr>
            <a:r>
              <a:rPr lang="en-US" sz="4400" b="1" dirty="0"/>
              <a:t>Status Three: dead</a:t>
            </a:r>
          </a:p>
        </p:txBody>
      </p:sp>
    </p:spTree>
    <p:extLst>
      <p:ext uri="{BB962C8B-B14F-4D97-AF65-F5344CB8AC3E}">
        <p14:creationId xmlns:p14="http://schemas.microsoft.com/office/powerpoint/2010/main" val="3966957554"/>
      </p:ext>
    </p:extLst>
  </p:cSld>
  <p:clrMapOvr>
    <a:masterClrMapping/>
  </p:clrMapOvr>
  <p:transition>
    <p:fade thruBlk="1"/>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5220" name="Rectangle 4"/>
          <p:cNvSpPr>
            <a:spLocks noGrp="1" noChangeArrowheads="1"/>
          </p:cNvSpPr>
          <p:nvPr>
            <p:ph type="title"/>
          </p:nvPr>
        </p:nvSpPr>
        <p:spPr/>
        <p:txBody>
          <a:bodyPr/>
          <a:lstStyle/>
          <a:p>
            <a:r>
              <a:rPr lang="en-US" dirty="0"/>
              <a:t>“standard best practices…”</a:t>
            </a:r>
          </a:p>
        </p:txBody>
      </p:sp>
      <p:sp>
        <p:nvSpPr>
          <p:cNvPr id="1545222" name="Rectangle 6"/>
          <p:cNvSpPr>
            <a:spLocks noGrp="1" noChangeArrowheads="1"/>
          </p:cNvSpPr>
          <p:nvPr>
            <p:ph sz="half" idx="1"/>
          </p:nvPr>
        </p:nvSpPr>
        <p:spPr>
          <a:xfrm>
            <a:off x="609600" y="1752600"/>
            <a:ext cx="8382000" cy="4876800"/>
          </a:xfrm>
        </p:spPr>
        <p:txBody>
          <a:bodyPr>
            <a:normAutofit/>
          </a:bodyPr>
          <a:lstStyle/>
          <a:p>
            <a:pPr marL="0" indent="0">
              <a:lnSpc>
                <a:spcPct val="100000"/>
              </a:lnSpc>
              <a:buNone/>
            </a:pPr>
            <a:r>
              <a:rPr lang="en-US" sz="4000" b="1" dirty="0"/>
              <a:t>“</a:t>
            </a:r>
            <a:r>
              <a:rPr lang="en-US" sz="4000" b="1" dirty="0">
                <a:solidFill>
                  <a:srgbClr val="FFFF99"/>
                </a:solidFill>
              </a:rPr>
              <a:t>Base, this is Field Team Alfa</a:t>
            </a:r>
            <a:r>
              <a:rPr lang="en-US" sz="4000" b="1" dirty="0"/>
              <a:t>”</a:t>
            </a:r>
          </a:p>
          <a:p>
            <a:pPr marL="0" indent="0">
              <a:lnSpc>
                <a:spcPct val="100000"/>
              </a:lnSpc>
              <a:buNone/>
            </a:pPr>
            <a:r>
              <a:rPr lang="en-US" sz="4000" b="1" dirty="0"/>
              <a:t>“</a:t>
            </a:r>
            <a:r>
              <a:rPr lang="en-US" sz="4000" b="1" dirty="0">
                <a:solidFill>
                  <a:srgbClr val="FFFF99"/>
                </a:solidFill>
              </a:rPr>
              <a:t>Base from Team Alfa</a:t>
            </a:r>
            <a:r>
              <a:rPr lang="en-US" sz="4000" b="1" dirty="0"/>
              <a:t>”</a:t>
            </a:r>
          </a:p>
          <a:p>
            <a:pPr marL="0" indent="0">
              <a:lnSpc>
                <a:spcPct val="100000"/>
              </a:lnSpc>
              <a:buNone/>
            </a:pPr>
            <a:r>
              <a:rPr lang="en-US" sz="4000" b="1" dirty="0"/>
              <a:t>“</a:t>
            </a:r>
            <a:r>
              <a:rPr lang="en-US" sz="4000" b="1" dirty="0">
                <a:solidFill>
                  <a:srgbClr val="FFFF99"/>
                </a:solidFill>
              </a:rPr>
              <a:t>Base, Alfa</a:t>
            </a:r>
            <a:r>
              <a:rPr lang="en-US" sz="4000" b="1" dirty="0"/>
              <a:t>”</a:t>
            </a:r>
          </a:p>
          <a:p>
            <a:pPr marL="0" indent="0">
              <a:lnSpc>
                <a:spcPct val="100000"/>
              </a:lnSpc>
              <a:buNone/>
            </a:pPr>
            <a:r>
              <a:rPr lang="en-US" sz="4000" b="1" dirty="0"/>
              <a:t>“</a:t>
            </a:r>
            <a:r>
              <a:rPr lang="en-US" sz="4000" b="1" dirty="0">
                <a:solidFill>
                  <a:srgbClr val="FFFF99"/>
                </a:solidFill>
              </a:rPr>
              <a:t>You, this is me</a:t>
            </a:r>
            <a:r>
              <a:rPr lang="en-US" sz="4000" b="1" dirty="0"/>
              <a:t>”</a:t>
            </a:r>
          </a:p>
          <a:p>
            <a:pPr marL="0" indent="0">
              <a:lnSpc>
                <a:spcPct val="100000"/>
              </a:lnSpc>
              <a:buNone/>
            </a:pPr>
            <a:r>
              <a:rPr lang="en-US" sz="4000" b="1" dirty="0"/>
              <a:t>Why not “Team Alfa to Base”?</a:t>
            </a:r>
            <a:endParaRPr lang="en-US" sz="4400" b="1" dirty="0"/>
          </a:p>
        </p:txBody>
      </p:sp>
    </p:spTree>
    <p:extLst>
      <p:ext uri="{BB962C8B-B14F-4D97-AF65-F5344CB8AC3E}">
        <p14:creationId xmlns:p14="http://schemas.microsoft.com/office/powerpoint/2010/main" val="2224166462"/>
      </p:ext>
    </p:extLst>
  </p:cSld>
  <p:clrMapOvr>
    <a:masterClrMapping/>
  </p:clrMapOvr>
  <p:transition>
    <p:fade thruBlk="1"/>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5220" name="Rectangle 4"/>
          <p:cNvSpPr>
            <a:spLocks noGrp="1" noChangeArrowheads="1"/>
          </p:cNvSpPr>
          <p:nvPr>
            <p:ph type="title"/>
          </p:nvPr>
        </p:nvSpPr>
        <p:spPr/>
        <p:txBody>
          <a:bodyPr/>
          <a:lstStyle/>
          <a:p>
            <a:r>
              <a:rPr lang="en-US" dirty="0"/>
              <a:t>“standard best practices…”</a:t>
            </a:r>
          </a:p>
        </p:txBody>
      </p:sp>
      <p:sp>
        <p:nvSpPr>
          <p:cNvPr id="1545222" name="Rectangle 6"/>
          <p:cNvSpPr>
            <a:spLocks noGrp="1" noChangeArrowheads="1"/>
          </p:cNvSpPr>
          <p:nvPr>
            <p:ph sz="half" idx="1"/>
          </p:nvPr>
        </p:nvSpPr>
        <p:spPr>
          <a:xfrm>
            <a:off x="609600" y="1752600"/>
            <a:ext cx="8382000" cy="4876800"/>
          </a:xfrm>
        </p:spPr>
        <p:txBody>
          <a:bodyPr>
            <a:normAutofit/>
          </a:bodyPr>
          <a:lstStyle/>
          <a:p>
            <a:pPr marL="0" indent="0">
              <a:lnSpc>
                <a:spcPct val="100000"/>
              </a:lnSpc>
              <a:buNone/>
            </a:pPr>
            <a:r>
              <a:rPr lang="en-US" sz="4000" b="1" dirty="0"/>
              <a:t>“</a:t>
            </a:r>
            <a:r>
              <a:rPr lang="en-US" sz="4000" b="1" dirty="0">
                <a:solidFill>
                  <a:srgbClr val="FFFF99"/>
                </a:solidFill>
              </a:rPr>
              <a:t>Base, this is Field Team Alfa.</a:t>
            </a:r>
            <a:r>
              <a:rPr lang="en-US" sz="4000" b="1" dirty="0"/>
              <a:t>”</a:t>
            </a:r>
          </a:p>
          <a:p>
            <a:pPr marL="0" indent="0">
              <a:lnSpc>
                <a:spcPct val="100000"/>
              </a:lnSpc>
              <a:buNone/>
            </a:pPr>
            <a:r>
              <a:rPr lang="en-US" sz="4000" b="1" dirty="0"/>
              <a:t>“</a:t>
            </a:r>
            <a:r>
              <a:rPr lang="en-US" sz="4000" b="1" dirty="0">
                <a:solidFill>
                  <a:srgbClr val="FFFF99"/>
                </a:solidFill>
              </a:rPr>
              <a:t>Alfa, this is Base, go ahead.</a:t>
            </a:r>
            <a:r>
              <a:rPr lang="en-US" sz="4000" b="1" dirty="0"/>
              <a:t>”</a:t>
            </a:r>
          </a:p>
          <a:p>
            <a:pPr marL="0" indent="0">
              <a:lnSpc>
                <a:spcPct val="100000"/>
              </a:lnSpc>
              <a:buNone/>
            </a:pPr>
            <a:r>
              <a:rPr lang="en-US" sz="4000" b="1" dirty="0"/>
              <a:t>“</a:t>
            </a:r>
            <a:r>
              <a:rPr lang="en-US" sz="4000" b="1" dirty="0">
                <a:solidFill>
                  <a:srgbClr val="FFFF99"/>
                </a:solidFill>
              </a:rPr>
              <a:t>Alfa starting task at 1915 hours. Over.</a:t>
            </a:r>
            <a:r>
              <a:rPr lang="en-US" sz="4000" b="1" dirty="0"/>
              <a:t>”</a:t>
            </a:r>
          </a:p>
          <a:p>
            <a:pPr marL="0" indent="0">
              <a:lnSpc>
                <a:spcPct val="100000"/>
              </a:lnSpc>
              <a:buNone/>
            </a:pPr>
            <a:r>
              <a:rPr lang="en-US" sz="4000" b="1" dirty="0"/>
              <a:t>“</a:t>
            </a:r>
            <a:r>
              <a:rPr lang="en-US" sz="4000" b="1" dirty="0">
                <a:solidFill>
                  <a:srgbClr val="FFFF99"/>
                </a:solidFill>
              </a:rPr>
              <a:t>Base copies Alfa starting task at 1915, thank you. Base clear with Alfa.</a:t>
            </a:r>
            <a:r>
              <a:rPr lang="en-US" sz="4000" b="1" dirty="0"/>
              <a:t>”</a:t>
            </a:r>
          </a:p>
        </p:txBody>
      </p:sp>
    </p:spTree>
    <p:extLst>
      <p:ext uri="{BB962C8B-B14F-4D97-AF65-F5344CB8AC3E}">
        <p14:creationId xmlns:p14="http://schemas.microsoft.com/office/powerpoint/2010/main" val="984036814"/>
      </p:ext>
    </p:extLst>
  </p:cSld>
  <p:clrMapOvr>
    <a:masterClrMapping/>
  </p:clrMapOvr>
  <p:transition>
    <p:fade thruBlk="1"/>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5220" name="Rectangle 4"/>
          <p:cNvSpPr>
            <a:spLocks noGrp="1" noChangeArrowheads="1"/>
          </p:cNvSpPr>
          <p:nvPr>
            <p:ph type="title"/>
          </p:nvPr>
        </p:nvSpPr>
        <p:spPr/>
        <p:txBody>
          <a:bodyPr/>
          <a:lstStyle/>
          <a:p>
            <a:r>
              <a:rPr lang="en-US" dirty="0"/>
              <a:t>“standard best practices”</a:t>
            </a:r>
          </a:p>
        </p:txBody>
      </p:sp>
      <p:sp>
        <p:nvSpPr>
          <p:cNvPr id="1545222" name="Rectangle 6"/>
          <p:cNvSpPr>
            <a:spLocks noGrp="1" noChangeArrowheads="1"/>
          </p:cNvSpPr>
          <p:nvPr>
            <p:ph sz="half" idx="1"/>
          </p:nvPr>
        </p:nvSpPr>
        <p:spPr>
          <a:xfrm>
            <a:off x="609600" y="1905000"/>
            <a:ext cx="8458200" cy="4953000"/>
          </a:xfrm>
        </p:spPr>
        <p:txBody>
          <a:bodyPr>
            <a:normAutofit/>
          </a:bodyPr>
          <a:lstStyle/>
          <a:p>
            <a:pPr>
              <a:lnSpc>
                <a:spcPct val="100000"/>
              </a:lnSpc>
            </a:pPr>
            <a:r>
              <a:rPr lang="en-US" sz="4000" b="1" dirty="0"/>
              <a:t>If need to hear part of message again, say “</a:t>
            </a:r>
            <a:r>
              <a:rPr lang="en-US" sz="4000" b="1" dirty="0">
                <a:solidFill>
                  <a:schemeClr val="accent4"/>
                </a:solidFill>
              </a:rPr>
              <a:t>Say again</a:t>
            </a:r>
            <a:r>
              <a:rPr lang="en-US" sz="4000" b="1" dirty="0"/>
              <a:t>.”</a:t>
            </a:r>
          </a:p>
          <a:p>
            <a:pPr>
              <a:lnSpc>
                <a:spcPct val="100000"/>
              </a:lnSpc>
            </a:pPr>
            <a:r>
              <a:rPr lang="en-US" sz="4000" b="1" dirty="0"/>
              <a:t>Do not say “repeat”:</a:t>
            </a:r>
          </a:p>
          <a:p>
            <a:pPr lvl="1">
              <a:lnSpc>
                <a:spcPct val="100000"/>
              </a:lnSpc>
            </a:pPr>
            <a:r>
              <a:rPr lang="en-US" sz="3600" b="1" dirty="0"/>
              <a:t>“Repeat” sounds like “Received”</a:t>
            </a:r>
          </a:p>
          <a:p>
            <a:pPr lvl="1">
              <a:lnSpc>
                <a:spcPct val="100000"/>
              </a:lnSpc>
            </a:pPr>
            <a:r>
              <a:rPr lang="en-US" sz="3600" b="1" dirty="0"/>
              <a:t>“Repeat” used by NATO to mean “shell the enemy again”</a:t>
            </a:r>
          </a:p>
          <a:p>
            <a:pPr marL="0" indent="0">
              <a:lnSpc>
                <a:spcPct val="100000"/>
              </a:lnSpc>
              <a:buNone/>
            </a:pPr>
            <a:endParaRPr lang="en-US" sz="3200" b="1" dirty="0"/>
          </a:p>
        </p:txBody>
      </p:sp>
    </p:spTree>
    <p:extLst>
      <p:ext uri="{BB962C8B-B14F-4D97-AF65-F5344CB8AC3E}">
        <p14:creationId xmlns:p14="http://schemas.microsoft.com/office/powerpoint/2010/main" val="400843681"/>
      </p:ext>
    </p:extLst>
  </p:cSld>
  <p:clrMapOvr>
    <a:masterClrMapping/>
  </p:clrMapOvr>
  <p:transition>
    <p:fade thruBlk="1"/>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4546" name="Rectangle 2"/>
          <p:cNvSpPr>
            <a:spLocks noGrp="1" noChangeArrowheads="1"/>
          </p:cNvSpPr>
          <p:nvPr>
            <p:ph type="title"/>
          </p:nvPr>
        </p:nvSpPr>
        <p:spPr/>
        <p:txBody>
          <a:bodyPr/>
          <a:lstStyle/>
          <a:p>
            <a:r>
              <a:rPr lang="en-US" dirty="0"/>
              <a:t>“standard best practices”</a:t>
            </a:r>
          </a:p>
        </p:txBody>
      </p:sp>
      <p:sp>
        <p:nvSpPr>
          <p:cNvPr id="1644547" name="Rectangle 3"/>
          <p:cNvSpPr>
            <a:spLocks noGrp="1" noChangeArrowheads="1"/>
          </p:cNvSpPr>
          <p:nvPr>
            <p:ph idx="1"/>
          </p:nvPr>
        </p:nvSpPr>
        <p:spPr>
          <a:xfrm>
            <a:off x="628650" y="1825624"/>
            <a:ext cx="8362950" cy="4879976"/>
          </a:xfrm>
        </p:spPr>
        <p:txBody>
          <a:bodyPr>
            <a:normAutofit fontScale="92500"/>
          </a:bodyPr>
          <a:lstStyle/>
          <a:p>
            <a:pPr marL="0" indent="0">
              <a:buNone/>
            </a:pPr>
            <a:r>
              <a:rPr lang="en-US" sz="4400" b="1" dirty="0">
                <a:solidFill>
                  <a:schemeClr val="accent4"/>
                </a:solidFill>
              </a:rPr>
              <a:t>Long transmission:</a:t>
            </a:r>
          </a:p>
          <a:p>
            <a:r>
              <a:rPr lang="en-US" sz="4800" b="1" dirty="0"/>
              <a:t>Say “</a:t>
            </a:r>
            <a:r>
              <a:rPr lang="en-US" sz="4800" b="1" dirty="0">
                <a:solidFill>
                  <a:srgbClr val="FFFF00"/>
                </a:solidFill>
              </a:rPr>
              <a:t>break</a:t>
            </a:r>
            <a:r>
              <a:rPr lang="en-US" sz="4800" b="1" dirty="0"/>
              <a:t>,” wait for a few seconds, then say “</a:t>
            </a:r>
            <a:r>
              <a:rPr lang="en-US" sz="4800" b="1" dirty="0">
                <a:solidFill>
                  <a:srgbClr val="FFFF00"/>
                </a:solidFill>
              </a:rPr>
              <a:t>continuing…” </a:t>
            </a:r>
          </a:p>
          <a:p>
            <a:r>
              <a:rPr lang="en-US" sz="4800" b="1" dirty="0"/>
              <a:t>Or, say “</a:t>
            </a:r>
            <a:r>
              <a:rPr lang="en-US" sz="4800" b="1" dirty="0">
                <a:solidFill>
                  <a:srgbClr val="FFFF00"/>
                </a:solidFill>
              </a:rPr>
              <a:t>how copy so far?” </a:t>
            </a:r>
            <a:r>
              <a:rPr lang="en-US" sz="4800" b="1" dirty="0"/>
              <a:t>and then resume after first part acknowledged</a:t>
            </a:r>
          </a:p>
        </p:txBody>
      </p:sp>
    </p:spTree>
    <p:extLst>
      <p:ext uri="{BB962C8B-B14F-4D97-AF65-F5344CB8AC3E}">
        <p14:creationId xmlns:p14="http://schemas.microsoft.com/office/powerpoint/2010/main" val="697724021"/>
      </p:ext>
    </p:extLst>
  </p:cSld>
  <p:clrMapOvr>
    <a:masterClrMapping/>
  </p:clrMapOvr>
  <p:transition>
    <p:fade thruBlk="1"/>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4546" name="Rectangle 2"/>
          <p:cNvSpPr>
            <a:spLocks noGrp="1" noChangeArrowheads="1"/>
          </p:cNvSpPr>
          <p:nvPr>
            <p:ph type="title"/>
          </p:nvPr>
        </p:nvSpPr>
        <p:spPr/>
        <p:txBody>
          <a:bodyPr/>
          <a:lstStyle/>
          <a:p>
            <a:r>
              <a:rPr lang="en-US" dirty="0"/>
              <a:t>“standard best practices…”</a:t>
            </a:r>
          </a:p>
        </p:txBody>
      </p:sp>
      <p:sp>
        <p:nvSpPr>
          <p:cNvPr id="1644547" name="Rectangle 3"/>
          <p:cNvSpPr>
            <a:spLocks noGrp="1" noChangeArrowheads="1"/>
          </p:cNvSpPr>
          <p:nvPr>
            <p:ph idx="1"/>
          </p:nvPr>
        </p:nvSpPr>
        <p:spPr/>
        <p:txBody>
          <a:bodyPr/>
          <a:lstStyle/>
          <a:p>
            <a:pPr marL="0" indent="0">
              <a:buNone/>
            </a:pPr>
            <a:r>
              <a:rPr lang="en-US" sz="4400" b="1" dirty="0">
                <a:solidFill>
                  <a:schemeClr val="accent4"/>
                </a:solidFill>
              </a:rPr>
              <a:t>ICS (Incident Command System):</a:t>
            </a:r>
          </a:p>
          <a:p>
            <a:r>
              <a:rPr lang="en-US" sz="4400" b="1" dirty="0"/>
              <a:t>Plain English</a:t>
            </a:r>
          </a:p>
          <a:p>
            <a:r>
              <a:rPr lang="en-US" sz="4400" b="1" dirty="0"/>
              <a:t>No 10-codes or similar</a:t>
            </a:r>
          </a:p>
          <a:p>
            <a:r>
              <a:rPr lang="en-US" sz="4400" b="1" dirty="0"/>
              <a:t>Use functional titles (“Ops” “Plans” “Team Bravo”) or last names</a:t>
            </a:r>
          </a:p>
        </p:txBody>
      </p:sp>
    </p:spTree>
    <p:extLst>
      <p:ext uri="{BB962C8B-B14F-4D97-AF65-F5344CB8AC3E}">
        <p14:creationId xmlns:p14="http://schemas.microsoft.com/office/powerpoint/2010/main" val="1151732044"/>
      </p:ext>
    </p:extLst>
  </p:cSld>
  <p:clrMapOvr>
    <a:masterClrMapping/>
  </p:clrMapOvr>
  <p:transition>
    <p:fade thruBlk="1"/>
  </p:transition>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4" name="Rectangle 6"/>
          <p:cNvSpPr>
            <a:spLocks noGrp="1" noChangeArrowheads="1"/>
          </p:cNvSpPr>
          <p:nvPr>
            <p:ph type="subTitle" idx="1"/>
          </p:nvPr>
        </p:nvSpPr>
        <p:spPr>
          <a:xfrm>
            <a:off x="1524000" y="2819400"/>
            <a:ext cx="7467600" cy="2895600"/>
          </a:xfrm>
        </p:spPr>
        <p:txBody>
          <a:bodyPr>
            <a:normAutofit fontScale="47500" lnSpcReduction="20000"/>
          </a:bodyPr>
          <a:lstStyle/>
          <a:p>
            <a:pPr algn="r">
              <a:lnSpc>
                <a:spcPct val="120000"/>
              </a:lnSpc>
            </a:pPr>
            <a:r>
              <a:rPr lang="en-US" sz="12400" dirty="0"/>
              <a:t>Communications </a:t>
            </a:r>
            <a:br>
              <a:rPr lang="en-US" sz="12400" dirty="0"/>
            </a:br>
            <a:r>
              <a:rPr lang="en-US" sz="12400" dirty="0"/>
              <a:t>101: </a:t>
            </a:r>
            <a:r>
              <a:rPr lang="en-US" sz="12400" b="1" dirty="0"/>
              <a:t>Field IV </a:t>
            </a:r>
            <a:r>
              <a:rPr lang="en-US" sz="12400" dirty="0"/>
              <a:t>Level </a:t>
            </a:r>
            <a:br>
              <a:rPr lang="en-US" sz="7200" dirty="0"/>
            </a:br>
            <a:endParaRPr lang="en-US" sz="4000" i="1" dirty="0">
              <a:solidFill>
                <a:srgbClr val="FF6600"/>
              </a:solidFill>
            </a:endParaRPr>
          </a:p>
        </p:txBody>
      </p:sp>
      <p:sp>
        <p:nvSpPr>
          <p:cNvPr id="2055" name="Text Box 7"/>
          <p:cNvSpPr txBox="1">
            <a:spLocks noChangeArrowheads="1"/>
          </p:cNvSpPr>
          <p:nvPr/>
        </p:nvSpPr>
        <p:spPr bwMode="auto">
          <a:xfrm>
            <a:off x="1981200" y="5562600"/>
            <a:ext cx="67818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2800" b="1" dirty="0">
                <a:solidFill>
                  <a:srgbClr val="FFFF00"/>
                </a:solidFill>
                <a:latin typeface="Adobe Caslon Pro Bold" pitchFamily="18" charset="0"/>
              </a:rPr>
              <a:t>Keith Conover, M.D., FACEP, FASRC</a:t>
            </a:r>
          </a:p>
        </p:txBody>
      </p:sp>
    </p:spTree>
  </p:cSld>
  <p:clrMapOvr>
    <a:masterClrMapping/>
  </p:clrMapOvr>
  <p:transition>
    <p:fade thruBlk="1"/>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5220" name="Rectangle 4"/>
          <p:cNvSpPr>
            <a:spLocks noGrp="1" noChangeArrowheads="1"/>
          </p:cNvSpPr>
          <p:nvPr>
            <p:ph type="title"/>
          </p:nvPr>
        </p:nvSpPr>
        <p:spPr/>
        <p:txBody>
          <a:bodyPr/>
          <a:lstStyle/>
          <a:p>
            <a:r>
              <a:rPr lang="en-US" dirty="0"/>
              <a:t>“effectively communicate…”</a:t>
            </a:r>
          </a:p>
        </p:txBody>
      </p:sp>
      <p:pic>
        <p:nvPicPr>
          <p:cNvPr id="5" name="Picture 4" descr="Text&#10;&#10;Description automatically generated">
            <a:extLst>
              <a:ext uri="{FF2B5EF4-FFF2-40B4-BE49-F238E27FC236}">
                <a16:creationId xmlns:a16="http://schemas.microsoft.com/office/drawing/2014/main" id="{00F9B308-2776-44A9-B27B-FCE95ADF25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1905000"/>
            <a:ext cx="8534400" cy="4454658"/>
          </a:xfrm>
          <a:prstGeom prst="rect">
            <a:avLst/>
          </a:prstGeom>
        </p:spPr>
      </p:pic>
    </p:spTree>
    <p:extLst>
      <p:ext uri="{BB962C8B-B14F-4D97-AF65-F5344CB8AC3E}">
        <p14:creationId xmlns:p14="http://schemas.microsoft.com/office/powerpoint/2010/main" val="4018417885"/>
      </p:ext>
    </p:extLst>
  </p:cSld>
  <p:clrMapOvr>
    <a:masterClrMapping/>
  </p:clrMapOvr>
  <p:transition>
    <p:fade thruBlk="1"/>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5220" name="Rectangle 4"/>
          <p:cNvSpPr>
            <a:spLocks noGrp="1" noChangeArrowheads="1"/>
          </p:cNvSpPr>
          <p:nvPr>
            <p:ph type="title"/>
          </p:nvPr>
        </p:nvSpPr>
        <p:spPr/>
        <p:txBody>
          <a:bodyPr/>
          <a:lstStyle/>
          <a:p>
            <a:r>
              <a:rPr lang="en-US" dirty="0"/>
              <a:t>“effectively communicate…”</a:t>
            </a:r>
          </a:p>
        </p:txBody>
      </p:sp>
      <p:sp>
        <p:nvSpPr>
          <p:cNvPr id="1545222" name="Rectangle 6"/>
          <p:cNvSpPr>
            <a:spLocks noGrp="1" noChangeArrowheads="1"/>
          </p:cNvSpPr>
          <p:nvPr>
            <p:ph sz="half" idx="1"/>
          </p:nvPr>
        </p:nvSpPr>
        <p:spPr>
          <a:xfrm>
            <a:off x="533400" y="2057400"/>
            <a:ext cx="8268956" cy="4572000"/>
          </a:xfrm>
        </p:spPr>
        <p:txBody>
          <a:bodyPr>
            <a:normAutofit fontScale="92500" lnSpcReduction="10000"/>
          </a:bodyPr>
          <a:lstStyle/>
          <a:p>
            <a:pPr marL="0" indent="0">
              <a:lnSpc>
                <a:spcPct val="100000"/>
              </a:lnSpc>
              <a:buNone/>
            </a:pPr>
            <a:r>
              <a:rPr lang="en-US" sz="4800" b="1" dirty="0"/>
              <a:t>“The system below is (a) internally consistent, (b) complete, (c) has a minimum of terms, (d) aligns with ~50 years of ASRC traditions and publications.”</a:t>
            </a:r>
          </a:p>
        </p:txBody>
      </p:sp>
    </p:spTree>
    <p:extLst>
      <p:ext uri="{BB962C8B-B14F-4D97-AF65-F5344CB8AC3E}">
        <p14:creationId xmlns:p14="http://schemas.microsoft.com/office/powerpoint/2010/main" val="269636359"/>
      </p:ext>
    </p:extLst>
  </p:cSld>
  <p:clrMapOvr>
    <a:masterClrMapping/>
  </p:clrMapOvr>
  <p:transition>
    <p:fade thruBlk="1"/>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0450" name="Rectangle 2"/>
          <p:cNvSpPr>
            <a:spLocks noGrp="1" noChangeArrowheads="1"/>
          </p:cNvSpPr>
          <p:nvPr>
            <p:ph type="title"/>
          </p:nvPr>
        </p:nvSpPr>
        <p:spPr/>
        <p:txBody>
          <a:bodyPr/>
          <a:lstStyle/>
          <a:p>
            <a:r>
              <a:rPr lang="en-US" dirty="0"/>
              <a:t>Download AppSAR Evacs</a:t>
            </a:r>
          </a:p>
        </p:txBody>
      </p:sp>
      <p:sp>
        <p:nvSpPr>
          <p:cNvPr id="1640451" name="Rectangle 3"/>
          <p:cNvSpPr>
            <a:spLocks noGrp="1" noChangeArrowheads="1"/>
          </p:cNvSpPr>
          <p:nvPr>
            <p:ph sz="half" idx="1"/>
          </p:nvPr>
        </p:nvSpPr>
        <p:spPr>
          <a:xfrm>
            <a:off x="495300" y="1905000"/>
            <a:ext cx="8039100" cy="1371600"/>
          </a:xfrm>
        </p:spPr>
        <p:txBody>
          <a:bodyPr>
            <a:normAutofit fontScale="77500" lnSpcReduction="20000"/>
          </a:bodyPr>
          <a:lstStyle/>
          <a:p>
            <a:pPr marL="0" indent="0">
              <a:lnSpc>
                <a:spcPct val="100000"/>
              </a:lnSpc>
              <a:buNone/>
            </a:pPr>
            <a:r>
              <a:rPr lang="en-US" sz="4400" b="1" dirty="0">
                <a:solidFill>
                  <a:schemeClr val="accent4">
                    <a:lumMod val="20000"/>
                    <a:lumOff val="80000"/>
                  </a:schemeClr>
                </a:solidFill>
              </a:rPr>
              <a:t>http://www.conovers.org/ftp/AppSAR/AppSAR-8-Nontechnical-and-Semi-Tech-Evacs.pdf</a:t>
            </a:r>
            <a:endParaRPr lang="en-US" sz="4400" b="1" dirty="0"/>
          </a:p>
        </p:txBody>
      </p:sp>
      <p:pic>
        <p:nvPicPr>
          <p:cNvPr id="3" name="Picture 2">
            <a:extLst>
              <a:ext uri="{FF2B5EF4-FFF2-40B4-BE49-F238E27FC236}">
                <a16:creationId xmlns:a16="http://schemas.microsoft.com/office/drawing/2014/main" id="{D819FBBC-D987-46B3-B22E-1E2C88B9328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253740" y="3581400"/>
            <a:ext cx="3147060" cy="3147060"/>
          </a:xfrm>
          <a:prstGeom prst="rect">
            <a:avLst/>
          </a:prstGeom>
          <a:solidFill>
            <a:schemeClr val="bg1"/>
          </a:solidFill>
        </p:spPr>
      </p:pic>
    </p:spTree>
    <p:extLst>
      <p:ext uri="{BB962C8B-B14F-4D97-AF65-F5344CB8AC3E}">
        <p14:creationId xmlns:p14="http://schemas.microsoft.com/office/powerpoint/2010/main" val="1933789054"/>
      </p:ext>
    </p:extLst>
  </p:cSld>
  <p:clrMapOvr>
    <a:masterClrMapping/>
  </p:clrMapOvr>
  <p:transition>
    <p:fade thruBlk="1"/>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97E7CC4-2FD3-492B-B6E0-39707D0A2123}"/>
              </a:ext>
            </a:extLst>
          </p:cNvPr>
          <p:cNvSpPr>
            <a:spLocks noGrp="1"/>
          </p:cNvSpPr>
          <p:nvPr>
            <p:ph type="title"/>
          </p:nvPr>
        </p:nvSpPr>
        <p:spPr>
          <a:xfrm>
            <a:off x="623888" y="1828800"/>
            <a:ext cx="8215312" cy="4495800"/>
          </a:xfrm>
        </p:spPr>
        <p:txBody>
          <a:bodyPr>
            <a:normAutofit/>
          </a:bodyPr>
          <a:lstStyle/>
          <a:p>
            <a:r>
              <a:rPr lang="en-US" dirty="0"/>
              <a:t>“effectively communicate…”: </a:t>
            </a:r>
            <a:r>
              <a:rPr lang="en-US" dirty="0" err="1"/>
              <a:t>Tognazinni’s</a:t>
            </a:r>
            <a:r>
              <a:rPr lang="en-US" dirty="0"/>
              <a:t> Paradox</a:t>
            </a:r>
          </a:p>
        </p:txBody>
      </p:sp>
    </p:spTree>
    <p:extLst>
      <p:ext uri="{BB962C8B-B14F-4D97-AF65-F5344CB8AC3E}">
        <p14:creationId xmlns:p14="http://schemas.microsoft.com/office/powerpoint/2010/main" val="2844666443"/>
      </p:ext>
    </p:extLst>
  </p:cSld>
  <p:clrMapOvr>
    <a:masterClrMapping/>
  </p:clrMapOvr>
  <p:transition>
    <p:fade thruBlk="1"/>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0690" name="Picture 2" descr="10 Tog on Interfa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0"/>
            <a:ext cx="55499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2476483"/>
      </p:ext>
    </p:extLst>
  </p:cSld>
  <p:clrMapOvr>
    <a:masterClrMapping/>
  </p:clrMapOvr>
  <p:transition>
    <p:fade thruBlk="1"/>
  </p:transition>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52738" name="Rectangle 2"/>
          <p:cNvSpPr>
            <a:spLocks noGrp="1" noChangeArrowheads="1"/>
          </p:cNvSpPr>
          <p:nvPr>
            <p:ph type="title"/>
          </p:nvPr>
        </p:nvSpPr>
        <p:spPr/>
        <p:txBody>
          <a:bodyPr/>
          <a:lstStyle/>
          <a:p>
            <a:r>
              <a:rPr lang="en-US"/>
              <a:t>Tognazzini’s </a:t>
            </a:r>
            <a:br>
              <a:rPr lang="en-US"/>
            </a:br>
            <a:r>
              <a:rPr lang="en-US"/>
              <a:t>Paradox</a:t>
            </a:r>
          </a:p>
        </p:txBody>
      </p:sp>
      <p:sp>
        <p:nvSpPr>
          <p:cNvPr id="1652739" name="Rectangle 3"/>
          <p:cNvSpPr>
            <a:spLocks noGrp="1" noChangeArrowheads="1"/>
          </p:cNvSpPr>
          <p:nvPr>
            <p:ph sz="half" idx="1"/>
          </p:nvPr>
        </p:nvSpPr>
        <p:spPr>
          <a:xfrm>
            <a:off x="457200" y="1905000"/>
            <a:ext cx="4191000" cy="4724400"/>
          </a:xfrm>
        </p:spPr>
        <p:txBody>
          <a:bodyPr>
            <a:normAutofit/>
          </a:bodyPr>
          <a:lstStyle/>
          <a:p>
            <a:pPr>
              <a:buFontTx/>
              <a:buNone/>
            </a:pPr>
            <a:r>
              <a:rPr lang="en-US" sz="2400" dirty="0"/>
              <a:t>	</a:t>
            </a:r>
            <a:r>
              <a:rPr lang="en-US" dirty="0"/>
              <a:t>Problem: find out if user has a black and white/black and green or color monitor</a:t>
            </a:r>
          </a:p>
          <a:p>
            <a:pPr>
              <a:buFontTx/>
              <a:buNone/>
            </a:pPr>
            <a:r>
              <a:rPr lang="en-US" dirty="0"/>
              <a:t>1</a:t>
            </a:r>
            <a:r>
              <a:rPr lang="en-US" i="1" dirty="0"/>
              <a:t>. </a:t>
            </a:r>
            <a:r>
              <a:rPr lang="en-US" dirty="0">
                <a:latin typeface="Video Terminal Screen" pitchFamily="18" charset="0"/>
              </a:rPr>
              <a:t>Are you using a color monitor?</a:t>
            </a:r>
            <a:br>
              <a:rPr lang="en-US" i="1" dirty="0">
                <a:latin typeface="Video Terminal Screen" pitchFamily="18" charset="0"/>
              </a:rPr>
            </a:br>
            <a:endParaRPr lang="en-US" dirty="0">
              <a:latin typeface="Video Terminal Screen" pitchFamily="18" charset="0"/>
            </a:endParaRPr>
          </a:p>
          <a:p>
            <a:endParaRPr lang="en-US" dirty="0"/>
          </a:p>
          <a:p>
            <a:pPr>
              <a:buFontTx/>
              <a:buNone/>
            </a:pPr>
            <a:r>
              <a:rPr lang="en-US" dirty="0"/>
              <a:t>2.</a:t>
            </a:r>
            <a:r>
              <a:rPr lang="en-US" i="1" dirty="0"/>
              <a:t> </a:t>
            </a:r>
            <a:r>
              <a:rPr lang="en-US" dirty="0">
                <a:latin typeface="Video Terminal Screen" pitchFamily="18" charset="0"/>
              </a:rPr>
              <a:t>Is the picture above in color? </a:t>
            </a:r>
            <a:br>
              <a:rPr lang="en-US" dirty="0">
                <a:latin typeface="Video Terminal Screen" pitchFamily="18" charset="0"/>
              </a:rPr>
            </a:br>
            <a:r>
              <a:rPr lang="en-US" dirty="0"/>
              <a:t>Failure - 25%</a:t>
            </a:r>
          </a:p>
          <a:p>
            <a:endParaRPr lang="en-US" dirty="0"/>
          </a:p>
        </p:txBody>
      </p:sp>
      <p:sp>
        <p:nvSpPr>
          <p:cNvPr id="1652740" name="Rectangle 4"/>
          <p:cNvSpPr>
            <a:spLocks noGrp="1" noChangeArrowheads="1"/>
          </p:cNvSpPr>
          <p:nvPr>
            <p:ph sz="half" idx="2"/>
          </p:nvPr>
        </p:nvSpPr>
        <p:spPr>
          <a:xfrm>
            <a:off x="4724400" y="2057400"/>
            <a:ext cx="4114800" cy="4572000"/>
          </a:xfrm>
        </p:spPr>
        <p:txBody>
          <a:bodyPr>
            <a:normAutofit/>
          </a:bodyPr>
          <a:lstStyle/>
          <a:p>
            <a:pPr>
              <a:buFontTx/>
              <a:buNone/>
            </a:pPr>
            <a:r>
              <a:rPr lang="en-US"/>
              <a:t>3.</a:t>
            </a:r>
            <a:r>
              <a:rPr lang="en-US" i="1"/>
              <a:t> </a:t>
            </a:r>
          </a:p>
          <a:p>
            <a:pPr>
              <a:buFontTx/>
              <a:buNone/>
            </a:pPr>
            <a:endParaRPr lang="en-US" sz="2400" i="1"/>
          </a:p>
          <a:p>
            <a:pPr>
              <a:buFontTx/>
              <a:buNone/>
            </a:pPr>
            <a:endParaRPr lang="en-US" sz="2400" i="1"/>
          </a:p>
          <a:p>
            <a:pPr>
              <a:buFontTx/>
              <a:buNone/>
            </a:pPr>
            <a:endParaRPr lang="en-US" sz="2400" i="1"/>
          </a:p>
          <a:p>
            <a:pPr>
              <a:buFontTx/>
              <a:buNone/>
            </a:pPr>
            <a:r>
              <a:rPr lang="en-US" sz="2400" i="1"/>
              <a:t>   </a:t>
            </a:r>
          </a:p>
          <a:p>
            <a:pPr lvl="1">
              <a:buFontTx/>
              <a:buNone/>
            </a:pPr>
            <a:r>
              <a:rPr lang="en-US" b="1">
                <a:solidFill>
                  <a:schemeClr val="bg1"/>
                </a:solidFill>
                <a:latin typeface="Video Terminal Screen" pitchFamily="18" charset="0"/>
              </a:rPr>
              <a:t>	</a:t>
            </a:r>
            <a:r>
              <a:rPr lang="en-US" sz="2800">
                <a:solidFill>
                  <a:srgbClr val="FFFF99"/>
                </a:solidFill>
                <a:latin typeface="Video Terminal Screen" pitchFamily="18" charset="0"/>
              </a:rPr>
              <a:t>Are the words above in color?</a:t>
            </a:r>
            <a:r>
              <a:rPr lang="en-US" sz="2800" i="1">
                <a:solidFill>
                  <a:srgbClr val="FFFF99"/>
                </a:solidFill>
              </a:rPr>
              <a:t> </a:t>
            </a:r>
            <a:r>
              <a:rPr lang="en-US" sz="2800">
                <a:solidFill>
                  <a:srgbClr val="FFFF99"/>
                </a:solidFill>
              </a:rPr>
              <a:t>Failure - Color: 0%.  B+W: 0%.  Green: 100%.</a:t>
            </a:r>
          </a:p>
          <a:p>
            <a:pPr>
              <a:buFontTx/>
              <a:buNone/>
            </a:pPr>
            <a:endParaRPr lang="en-US"/>
          </a:p>
        </p:txBody>
      </p:sp>
      <p:sp>
        <p:nvSpPr>
          <p:cNvPr id="1652741" name="Text Box 5"/>
          <p:cNvSpPr txBox="1">
            <a:spLocks noChangeArrowheads="1"/>
          </p:cNvSpPr>
          <p:nvPr/>
        </p:nvSpPr>
        <p:spPr bwMode="auto">
          <a:xfrm>
            <a:off x="6781800" y="533400"/>
            <a:ext cx="2133600" cy="9429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charset="0"/>
                <a:ea typeface="+mn-ea"/>
                <a:cs typeface="+mn-cs"/>
              </a:rPr>
              <a:t>Tognazzini, B (“Tog”). TOG on Interface.1992; Reading, MA: Addison-Wesley.</a:t>
            </a:r>
            <a:endParaRPr kumimoji="0" lang="en-US" sz="2400" b="1" i="0" u="none" strike="noStrike" kern="1200" cap="none" spc="0" normalizeH="0" baseline="0" noProof="0">
              <a:ln>
                <a:noFill/>
              </a:ln>
              <a:solidFill>
                <a:prstClr val="white"/>
              </a:solidFill>
              <a:effectLst>
                <a:outerShdw blurRad="38100" dist="38100" dir="2700000" algn="tl">
                  <a:srgbClr val="C0C0C0"/>
                </a:outerShdw>
              </a:effectLst>
              <a:uLnTx/>
              <a:uFillTx/>
              <a:latin typeface="Arial" charset="0"/>
              <a:ea typeface="+mn-ea"/>
              <a:cs typeface="+mn-cs"/>
            </a:endParaRPr>
          </a:p>
        </p:txBody>
      </p:sp>
      <p:sp>
        <p:nvSpPr>
          <p:cNvPr id="1652742" name="Text Box 6"/>
          <p:cNvSpPr txBox="1">
            <a:spLocks noChangeArrowheads="1"/>
          </p:cNvSpPr>
          <p:nvPr/>
        </p:nvSpPr>
        <p:spPr bwMode="auto">
          <a:xfrm>
            <a:off x="5105400" y="1905000"/>
            <a:ext cx="3124200" cy="579438"/>
          </a:xfrm>
          <a:prstGeom prst="rect">
            <a:avLst/>
          </a:prstGeom>
          <a:solidFill>
            <a:schemeClr val="hlink"/>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66FF33"/>
                </a:solidFill>
                <a:effectLst/>
                <a:uLnTx/>
                <a:uFillTx/>
                <a:latin typeface="Video Terminal Screen" pitchFamily="18" charset="0"/>
                <a:ea typeface="+mn-ea"/>
                <a:cs typeface="+mn-cs"/>
              </a:rPr>
              <a:t>Green</a:t>
            </a:r>
            <a:endParaRPr kumimoji="0" lang="en-US" sz="3200" b="0" i="0" u="none" strike="noStrike" kern="1200" cap="none" spc="0" normalizeH="0" baseline="0" noProof="0">
              <a:ln>
                <a:noFill/>
              </a:ln>
              <a:solidFill>
                <a:srgbClr val="E7E6E6"/>
              </a:solidFill>
              <a:effectLst/>
              <a:uLnTx/>
              <a:uFillTx/>
              <a:latin typeface="Video Terminal Screen" pitchFamily="18" charset="0"/>
              <a:ea typeface="+mn-ea"/>
              <a:cs typeface="+mn-cs"/>
            </a:endParaRPr>
          </a:p>
        </p:txBody>
      </p:sp>
      <p:sp>
        <p:nvSpPr>
          <p:cNvPr id="1652743" name="Text Box 7"/>
          <p:cNvSpPr txBox="1">
            <a:spLocks noChangeArrowheads="1"/>
          </p:cNvSpPr>
          <p:nvPr/>
        </p:nvSpPr>
        <p:spPr bwMode="auto">
          <a:xfrm>
            <a:off x="5105400" y="2514600"/>
            <a:ext cx="3124200" cy="579438"/>
          </a:xfrm>
          <a:prstGeom prst="rect">
            <a:avLst/>
          </a:prstGeom>
          <a:solidFill>
            <a:schemeClr val="hlink"/>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ED7D31"/>
                </a:solidFill>
                <a:effectLst/>
                <a:uLnTx/>
                <a:uFillTx/>
                <a:latin typeface="Video Terminal Screen" pitchFamily="18" charset="0"/>
                <a:ea typeface="+mn-ea"/>
                <a:cs typeface="+mn-cs"/>
              </a:rPr>
              <a:t>Blue</a:t>
            </a:r>
          </a:p>
        </p:txBody>
      </p:sp>
      <p:sp>
        <p:nvSpPr>
          <p:cNvPr id="1652744" name="Text Box 8"/>
          <p:cNvSpPr txBox="1">
            <a:spLocks noChangeArrowheads="1"/>
          </p:cNvSpPr>
          <p:nvPr/>
        </p:nvSpPr>
        <p:spPr bwMode="auto">
          <a:xfrm>
            <a:off x="5105400" y="3124200"/>
            <a:ext cx="3124200" cy="579438"/>
          </a:xfrm>
          <a:prstGeom prst="rect">
            <a:avLst/>
          </a:prstGeom>
          <a:solidFill>
            <a:schemeClr val="hlink"/>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9933"/>
                </a:solidFill>
                <a:effectLst/>
                <a:uLnTx/>
                <a:uFillTx/>
                <a:latin typeface="Video Terminal Screen" pitchFamily="18" charset="0"/>
                <a:ea typeface="+mn-ea"/>
                <a:cs typeface="+mn-cs"/>
              </a:rPr>
              <a:t>Orange</a:t>
            </a:r>
            <a:endParaRPr kumimoji="0" lang="en-US" sz="1400" b="0" i="0" u="none" strike="noStrike" kern="1200" cap="none" spc="0" normalizeH="0" baseline="0" noProof="0">
              <a:ln>
                <a:noFill/>
              </a:ln>
              <a:solidFill>
                <a:srgbClr val="FF9933"/>
              </a:solidFill>
              <a:effectLst/>
              <a:uLnTx/>
              <a:uFillTx/>
              <a:latin typeface="Arial" charset="0"/>
              <a:ea typeface="+mn-ea"/>
              <a:cs typeface="+mn-cs"/>
            </a:endParaRPr>
          </a:p>
        </p:txBody>
      </p:sp>
      <p:sp>
        <p:nvSpPr>
          <p:cNvPr id="1652745" name="Text Box 9"/>
          <p:cNvSpPr txBox="1">
            <a:spLocks noChangeArrowheads="1"/>
          </p:cNvSpPr>
          <p:nvPr/>
        </p:nvSpPr>
        <p:spPr bwMode="auto">
          <a:xfrm>
            <a:off x="5105400" y="3733800"/>
            <a:ext cx="3124200" cy="579438"/>
          </a:xfrm>
          <a:prstGeom prst="rect">
            <a:avLst/>
          </a:prstGeom>
          <a:solidFill>
            <a:schemeClr val="hlink"/>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00FF"/>
                </a:solidFill>
                <a:effectLst/>
                <a:uLnTx/>
                <a:uFillTx/>
                <a:latin typeface="Video Terminal Screen" pitchFamily="18" charset="0"/>
                <a:ea typeface="+mn-ea"/>
                <a:cs typeface="+mn-cs"/>
              </a:rPr>
              <a:t>Magenta</a:t>
            </a:r>
          </a:p>
        </p:txBody>
      </p:sp>
      <p:pic>
        <p:nvPicPr>
          <p:cNvPr id="1652746" name="Picture 10" descr="app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1900" y="4419600"/>
            <a:ext cx="1320800" cy="8636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83951383"/>
      </p:ext>
    </p:extLst>
  </p:cSld>
  <p:clrMapOvr>
    <a:masterClrMapping/>
  </p:clrMapOvr>
  <p:transition spd="med">
    <p:fade thruBlk="1"/>
  </p:transition>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54786" name="Rectangle 2"/>
          <p:cNvSpPr>
            <a:spLocks noGrp="1" noChangeArrowheads="1"/>
          </p:cNvSpPr>
          <p:nvPr>
            <p:ph type="title"/>
          </p:nvPr>
        </p:nvSpPr>
        <p:spPr>
          <a:xfrm>
            <a:off x="1879600" y="381000"/>
            <a:ext cx="5232400" cy="1143000"/>
          </a:xfrm>
        </p:spPr>
        <p:txBody>
          <a:bodyPr>
            <a:normAutofit fontScale="90000"/>
          </a:bodyPr>
          <a:lstStyle/>
          <a:p>
            <a:r>
              <a:rPr lang="en-US" dirty="0" err="1"/>
              <a:t>Tognazzini’s</a:t>
            </a:r>
            <a:r>
              <a:rPr lang="en-US" dirty="0"/>
              <a:t> </a:t>
            </a:r>
            <a:br>
              <a:rPr lang="en-US" dirty="0"/>
            </a:br>
            <a:r>
              <a:rPr lang="en-US" dirty="0"/>
              <a:t>Paradox</a:t>
            </a:r>
          </a:p>
        </p:txBody>
      </p:sp>
      <p:sp>
        <p:nvSpPr>
          <p:cNvPr id="1654787" name="Rectangle 3"/>
          <p:cNvSpPr>
            <a:spLocks noGrp="1" noChangeArrowheads="1"/>
          </p:cNvSpPr>
          <p:nvPr>
            <p:ph sz="half" idx="1"/>
          </p:nvPr>
        </p:nvSpPr>
        <p:spPr>
          <a:xfrm>
            <a:off x="762000" y="2209800"/>
            <a:ext cx="3733800" cy="4343400"/>
          </a:xfrm>
        </p:spPr>
        <p:txBody>
          <a:bodyPr>
            <a:normAutofit fontScale="92500"/>
          </a:bodyPr>
          <a:lstStyle/>
          <a:p>
            <a:pPr>
              <a:lnSpc>
                <a:spcPct val="100000"/>
              </a:lnSpc>
              <a:buFontTx/>
              <a:buNone/>
            </a:pPr>
            <a:r>
              <a:rPr lang="en-US" dirty="0"/>
              <a:t>4. </a:t>
            </a:r>
          </a:p>
          <a:p>
            <a:pPr>
              <a:lnSpc>
                <a:spcPct val="100000"/>
              </a:lnSpc>
              <a:buFontTx/>
              <a:buNone/>
            </a:pPr>
            <a:endParaRPr lang="en-US" sz="2000" dirty="0"/>
          </a:p>
          <a:p>
            <a:pPr>
              <a:lnSpc>
                <a:spcPct val="100000"/>
              </a:lnSpc>
              <a:buFontTx/>
              <a:buNone/>
            </a:pPr>
            <a:endParaRPr lang="en-US" sz="2000" dirty="0"/>
          </a:p>
          <a:p>
            <a:pPr>
              <a:lnSpc>
                <a:spcPct val="100000"/>
              </a:lnSpc>
              <a:buFontTx/>
              <a:buNone/>
            </a:pPr>
            <a:endParaRPr lang="en-US" sz="2000" dirty="0"/>
          </a:p>
          <a:p>
            <a:pPr>
              <a:lnSpc>
                <a:spcPct val="100000"/>
              </a:lnSpc>
              <a:buFontTx/>
              <a:buNone/>
            </a:pPr>
            <a:endParaRPr lang="en-US" sz="2000" dirty="0"/>
          </a:p>
          <a:p>
            <a:pPr>
              <a:lnSpc>
                <a:spcPct val="100000"/>
              </a:lnSpc>
              <a:buFontTx/>
              <a:buNone/>
            </a:pPr>
            <a:r>
              <a:rPr lang="en-US" sz="2400" b="1"/>
              <a:t>  	</a:t>
            </a:r>
            <a:r>
              <a:rPr lang="en-US">
                <a:latin typeface="Video Terminal Screen" pitchFamily="18" charset="0"/>
              </a:rPr>
              <a:t>Are the words above in more than one color? </a:t>
            </a:r>
            <a:br>
              <a:rPr lang="en-US">
                <a:latin typeface="Video Terminal Screen" pitchFamily="18" charset="0"/>
              </a:rPr>
            </a:br>
            <a:r>
              <a:rPr lang="en-US" dirty="0"/>
              <a:t>Failure - Color: 0%. B+W: 20%. Green: 50%.</a:t>
            </a:r>
          </a:p>
        </p:txBody>
      </p:sp>
      <p:sp>
        <p:nvSpPr>
          <p:cNvPr id="1654788" name="Rectangle 4"/>
          <p:cNvSpPr>
            <a:spLocks noGrp="1" noChangeArrowheads="1"/>
          </p:cNvSpPr>
          <p:nvPr>
            <p:ph sz="half" idx="2"/>
          </p:nvPr>
        </p:nvSpPr>
        <p:spPr>
          <a:xfrm>
            <a:off x="4800600" y="1752600"/>
            <a:ext cx="4114800" cy="4572000"/>
          </a:xfrm>
        </p:spPr>
        <p:txBody>
          <a:bodyPr>
            <a:normAutofit fontScale="92500"/>
          </a:bodyPr>
          <a:lstStyle/>
          <a:p>
            <a:pPr>
              <a:lnSpc>
                <a:spcPct val="100000"/>
              </a:lnSpc>
              <a:buFontTx/>
              <a:buNone/>
            </a:pPr>
            <a:r>
              <a:rPr lang="en-US" dirty="0"/>
              <a:t>5.</a:t>
            </a:r>
            <a:r>
              <a:rPr lang="en-US" i="1" dirty="0"/>
              <a:t> </a:t>
            </a:r>
            <a:r>
              <a:rPr lang="en-US" dirty="0">
                <a:latin typeface="Video Terminal Screen" pitchFamily="18" charset="0"/>
              </a:rPr>
              <a:t>Are the words above in several different colors?</a:t>
            </a:r>
            <a:r>
              <a:rPr lang="en-US" i="1" dirty="0"/>
              <a:t> </a:t>
            </a:r>
            <a:br>
              <a:rPr lang="en-US" i="1" dirty="0"/>
            </a:br>
            <a:r>
              <a:rPr lang="en-US" dirty="0"/>
              <a:t>Failure - Color: 0%. B+W: 20%. Green: 25%.</a:t>
            </a:r>
            <a:br>
              <a:rPr lang="en-US" dirty="0"/>
            </a:br>
            <a:endParaRPr lang="en-US" dirty="0"/>
          </a:p>
          <a:p>
            <a:pPr>
              <a:lnSpc>
                <a:spcPct val="100000"/>
              </a:lnSpc>
              <a:buFontTx/>
              <a:buNone/>
            </a:pPr>
            <a:r>
              <a:rPr lang="en-US" dirty="0"/>
              <a:t>6.</a:t>
            </a:r>
            <a:r>
              <a:rPr lang="en-US" i="1" dirty="0"/>
              <a:t> </a:t>
            </a:r>
            <a:r>
              <a:rPr lang="en-US" dirty="0">
                <a:latin typeface="Video Terminal Screen" pitchFamily="18" charset="0"/>
              </a:rPr>
              <a:t>Do the words above appear in several different</a:t>
            </a:r>
            <a:r>
              <a:rPr lang="en-US" i="1" dirty="0">
                <a:latin typeface="Video Terminal Screen" pitchFamily="18" charset="0"/>
              </a:rPr>
              <a:t> </a:t>
            </a:r>
            <a:r>
              <a:rPr lang="en-US" dirty="0">
                <a:latin typeface="Video Terminal Screen" pitchFamily="18" charset="0"/>
              </a:rPr>
              <a:t>colors?</a:t>
            </a:r>
            <a:r>
              <a:rPr lang="en-US" i="1" dirty="0"/>
              <a:t> </a:t>
            </a:r>
            <a:br>
              <a:rPr lang="en-US" i="1" dirty="0"/>
            </a:br>
            <a:r>
              <a:rPr lang="en-US" dirty="0"/>
              <a:t>0% failure!</a:t>
            </a:r>
          </a:p>
        </p:txBody>
      </p:sp>
      <p:sp>
        <p:nvSpPr>
          <p:cNvPr id="1654789" name="Text Box 5"/>
          <p:cNvSpPr txBox="1">
            <a:spLocks noChangeArrowheads="1"/>
          </p:cNvSpPr>
          <p:nvPr/>
        </p:nvSpPr>
        <p:spPr bwMode="auto">
          <a:xfrm>
            <a:off x="1143000" y="1752600"/>
            <a:ext cx="3124200" cy="579438"/>
          </a:xfrm>
          <a:prstGeom prst="rect">
            <a:avLst/>
          </a:prstGeom>
          <a:solidFill>
            <a:schemeClr val="hlink"/>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66FF33"/>
                </a:solidFill>
                <a:effectLst/>
                <a:uLnTx/>
                <a:uFillTx/>
                <a:latin typeface="Video Terminal Screen" pitchFamily="18" charset="0"/>
                <a:ea typeface="+mn-ea"/>
                <a:cs typeface="+mn-cs"/>
              </a:rPr>
              <a:t>Green</a:t>
            </a:r>
            <a:endParaRPr kumimoji="0" lang="en-US" sz="3200" b="0" i="0" u="none" strike="noStrike" kern="1200" cap="none" spc="0" normalizeH="0" baseline="0" noProof="0">
              <a:ln>
                <a:noFill/>
              </a:ln>
              <a:solidFill>
                <a:srgbClr val="E7E6E6"/>
              </a:solidFill>
              <a:effectLst/>
              <a:uLnTx/>
              <a:uFillTx/>
              <a:latin typeface="Video Terminal Screen" pitchFamily="18" charset="0"/>
              <a:ea typeface="+mn-ea"/>
              <a:cs typeface="+mn-cs"/>
            </a:endParaRPr>
          </a:p>
        </p:txBody>
      </p:sp>
      <p:sp>
        <p:nvSpPr>
          <p:cNvPr id="1654790" name="Text Box 6"/>
          <p:cNvSpPr txBox="1">
            <a:spLocks noChangeArrowheads="1"/>
          </p:cNvSpPr>
          <p:nvPr/>
        </p:nvSpPr>
        <p:spPr bwMode="auto">
          <a:xfrm>
            <a:off x="1143000" y="2362200"/>
            <a:ext cx="3124200" cy="579438"/>
          </a:xfrm>
          <a:prstGeom prst="rect">
            <a:avLst/>
          </a:prstGeom>
          <a:solidFill>
            <a:schemeClr val="hlink"/>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ED7D31"/>
                </a:solidFill>
                <a:effectLst/>
                <a:uLnTx/>
                <a:uFillTx/>
                <a:latin typeface="Video Terminal Screen" pitchFamily="18" charset="0"/>
                <a:ea typeface="+mn-ea"/>
                <a:cs typeface="+mn-cs"/>
              </a:rPr>
              <a:t>Blue</a:t>
            </a:r>
          </a:p>
        </p:txBody>
      </p:sp>
      <p:sp>
        <p:nvSpPr>
          <p:cNvPr id="1654791" name="Text Box 7"/>
          <p:cNvSpPr txBox="1">
            <a:spLocks noChangeArrowheads="1"/>
          </p:cNvSpPr>
          <p:nvPr/>
        </p:nvSpPr>
        <p:spPr bwMode="auto">
          <a:xfrm>
            <a:off x="1143000" y="2971800"/>
            <a:ext cx="3124200" cy="579438"/>
          </a:xfrm>
          <a:prstGeom prst="rect">
            <a:avLst/>
          </a:prstGeom>
          <a:solidFill>
            <a:schemeClr val="hlink"/>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9933"/>
                </a:solidFill>
                <a:effectLst/>
                <a:uLnTx/>
                <a:uFillTx/>
                <a:latin typeface="Video Terminal Screen" pitchFamily="18" charset="0"/>
                <a:ea typeface="+mn-ea"/>
                <a:cs typeface="+mn-cs"/>
              </a:rPr>
              <a:t>Orange</a:t>
            </a:r>
            <a:endParaRPr kumimoji="0" lang="en-US" sz="1400" b="0" i="0" u="none" strike="noStrike" kern="1200" cap="none" spc="0" normalizeH="0" baseline="0" noProof="0">
              <a:ln>
                <a:noFill/>
              </a:ln>
              <a:solidFill>
                <a:srgbClr val="FF9933"/>
              </a:solidFill>
              <a:effectLst/>
              <a:uLnTx/>
              <a:uFillTx/>
              <a:latin typeface="Arial" charset="0"/>
              <a:ea typeface="+mn-ea"/>
              <a:cs typeface="+mn-cs"/>
            </a:endParaRPr>
          </a:p>
        </p:txBody>
      </p:sp>
      <p:sp>
        <p:nvSpPr>
          <p:cNvPr id="1654792" name="Text Box 8"/>
          <p:cNvSpPr txBox="1">
            <a:spLocks noChangeArrowheads="1"/>
          </p:cNvSpPr>
          <p:nvPr/>
        </p:nvSpPr>
        <p:spPr bwMode="auto">
          <a:xfrm>
            <a:off x="1143000" y="3581400"/>
            <a:ext cx="3124200" cy="579438"/>
          </a:xfrm>
          <a:prstGeom prst="rect">
            <a:avLst/>
          </a:prstGeom>
          <a:solidFill>
            <a:schemeClr val="hlink"/>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00FF"/>
                </a:solidFill>
                <a:effectLst/>
                <a:uLnTx/>
                <a:uFillTx/>
                <a:latin typeface="Video Terminal Screen" pitchFamily="18" charset="0"/>
                <a:ea typeface="+mn-ea"/>
                <a:cs typeface="+mn-cs"/>
              </a:rPr>
              <a:t>Magenta</a:t>
            </a:r>
          </a:p>
        </p:txBody>
      </p:sp>
    </p:spTree>
    <p:custDataLst>
      <p:tags r:id="rId1"/>
    </p:custDataLst>
    <p:extLst>
      <p:ext uri="{BB962C8B-B14F-4D97-AF65-F5344CB8AC3E}">
        <p14:creationId xmlns:p14="http://schemas.microsoft.com/office/powerpoint/2010/main" val="2042154000"/>
      </p:ext>
    </p:extLst>
  </p:cSld>
  <p:clrMapOvr>
    <a:masterClrMapping/>
  </p:clrMapOvr>
  <p:transition spd="med">
    <p:fade thruBlk="1"/>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97E7CC4-2FD3-492B-B6E0-39707D0A2123}"/>
              </a:ext>
            </a:extLst>
          </p:cNvPr>
          <p:cNvSpPr>
            <a:spLocks noGrp="1"/>
          </p:cNvSpPr>
          <p:nvPr>
            <p:ph type="title"/>
          </p:nvPr>
        </p:nvSpPr>
        <p:spPr/>
        <p:txBody>
          <a:bodyPr>
            <a:normAutofit/>
          </a:bodyPr>
          <a:lstStyle/>
          <a:p>
            <a:r>
              <a:rPr lang="en-US" dirty="0"/>
              <a:t>“effectively communicate…”: NEXUS Criteria</a:t>
            </a:r>
          </a:p>
        </p:txBody>
      </p:sp>
    </p:spTree>
    <p:extLst>
      <p:ext uri="{BB962C8B-B14F-4D97-AF65-F5344CB8AC3E}">
        <p14:creationId xmlns:p14="http://schemas.microsoft.com/office/powerpoint/2010/main" val="2745653212"/>
      </p:ext>
    </p:extLst>
  </p:cSld>
  <p:clrMapOvr>
    <a:masterClrMapping/>
  </p:clrMapOvr>
  <p:transition>
    <p:fade thruBlk="1"/>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6834" name="Rectangle 2"/>
          <p:cNvSpPr>
            <a:spLocks noGrp="1" noChangeArrowheads="1"/>
          </p:cNvSpPr>
          <p:nvPr>
            <p:ph type="title"/>
          </p:nvPr>
        </p:nvSpPr>
        <p:spPr>
          <a:xfrm>
            <a:off x="1981200" y="533400"/>
            <a:ext cx="6781800" cy="1143000"/>
          </a:xfrm>
        </p:spPr>
        <p:txBody>
          <a:bodyPr/>
          <a:lstStyle/>
          <a:p>
            <a:r>
              <a:rPr lang="en-US" dirty="0"/>
              <a:t>Changing One Word</a:t>
            </a:r>
          </a:p>
        </p:txBody>
      </p:sp>
      <p:sp>
        <p:nvSpPr>
          <p:cNvPr id="1656835" name="Rectangle 3"/>
          <p:cNvSpPr>
            <a:spLocks noGrp="1" noChangeArrowheads="1"/>
          </p:cNvSpPr>
          <p:nvPr>
            <p:ph type="body" sz="half" idx="1"/>
          </p:nvPr>
        </p:nvSpPr>
        <p:spPr>
          <a:xfrm>
            <a:off x="381000" y="1752600"/>
            <a:ext cx="8686800" cy="5105400"/>
          </a:xfrm>
        </p:spPr>
        <p:txBody>
          <a:bodyPr>
            <a:normAutofit fontScale="85000" lnSpcReduction="10000"/>
          </a:bodyPr>
          <a:lstStyle/>
          <a:p>
            <a:pPr>
              <a:lnSpc>
                <a:spcPct val="110000"/>
              </a:lnSpc>
            </a:pPr>
            <a:r>
              <a:rPr lang="en-US" sz="3600" b="1" dirty="0"/>
              <a:t>the absence of tenderness at the posterior midline of the cervical spine,</a:t>
            </a:r>
          </a:p>
          <a:p>
            <a:pPr>
              <a:lnSpc>
                <a:spcPct val="110000"/>
              </a:lnSpc>
            </a:pPr>
            <a:r>
              <a:rPr lang="en-US" sz="3600" b="1" dirty="0"/>
              <a:t>the absence of a focal neurologic deficit, </a:t>
            </a:r>
          </a:p>
          <a:p>
            <a:pPr>
              <a:lnSpc>
                <a:spcPct val="110000"/>
              </a:lnSpc>
            </a:pPr>
            <a:r>
              <a:rPr lang="en-US" sz="3600" b="1" dirty="0"/>
              <a:t>a normal level of alertness, </a:t>
            </a:r>
          </a:p>
          <a:p>
            <a:pPr>
              <a:lnSpc>
                <a:spcPct val="110000"/>
              </a:lnSpc>
            </a:pPr>
            <a:r>
              <a:rPr lang="en-US" sz="3600" b="1" dirty="0"/>
              <a:t>no evidence of intoxication, and </a:t>
            </a:r>
          </a:p>
          <a:p>
            <a:pPr>
              <a:lnSpc>
                <a:spcPct val="110000"/>
              </a:lnSpc>
            </a:pPr>
            <a:r>
              <a:rPr lang="en-US" sz="3600" b="1" dirty="0"/>
              <a:t>absence of clinically apparent pain that might distract the patient from the pain of a cervical-spine injury</a:t>
            </a:r>
          </a:p>
        </p:txBody>
      </p:sp>
    </p:spTree>
    <p:extLst>
      <p:ext uri="{BB962C8B-B14F-4D97-AF65-F5344CB8AC3E}">
        <p14:creationId xmlns:p14="http://schemas.microsoft.com/office/powerpoint/2010/main" val="369121163"/>
      </p:ext>
    </p:extLst>
  </p:cSld>
  <p:clrMapOvr>
    <a:masterClrMapping/>
  </p:clrMapOvr>
  <p:transition>
    <p:fade thruBlk="1"/>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6834" name="Rectangle 2"/>
          <p:cNvSpPr>
            <a:spLocks noGrp="1" noChangeArrowheads="1"/>
          </p:cNvSpPr>
          <p:nvPr>
            <p:ph type="title"/>
          </p:nvPr>
        </p:nvSpPr>
        <p:spPr>
          <a:xfrm>
            <a:off x="1981200" y="533400"/>
            <a:ext cx="6781800" cy="1143000"/>
          </a:xfrm>
        </p:spPr>
        <p:txBody>
          <a:bodyPr/>
          <a:lstStyle/>
          <a:p>
            <a:r>
              <a:rPr lang="en-US" dirty="0"/>
              <a:t>Changing One Word</a:t>
            </a:r>
          </a:p>
        </p:txBody>
      </p:sp>
      <p:sp>
        <p:nvSpPr>
          <p:cNvPr id="1656835" name="Rectangle 3"/>
          <p:cNvSpPr>
            <a:spLocks noGrp="1" noChangeArrowheads="1"/>
          </p:cNvSpPr>
          <p:nvPr>
            <p:ph type="body" sz="half" idx="1"/>
          </p:nvPr>
        </p:nvSpPr>
        <p:spPr>
          <a:xfrm>
            <a:off x="533400" y="1828800"/>
            <a:ext cx="8382000" cy="4876800"/>
          </a:xfrm>
        </p:spPr>
        <p:txBody>
          <a:bodyPr>
            <a:normAutofit/>
          </a:bodyPr>
          <a:lstStyle/>
          <a:p>
            <a:r>
              <a:rPr lang="en-US" sz="4000" b="1" dirty="0"/>
              <a:t>Focal neurologic deficit present </a:t>
            </a:r>
          </a:p>
          <a:p>
            <a:r>
              <a:rPr lang="en-US" sz="4000" b="1" dirty="0"/>
              <a:t>Midline spinal tenderness present</a:t>
            </a:r>
          </a:p>
          <a:p>
            <a:r>
              <a:rPr lang="en-US" sz="4000" b="1" dirty="0"/>
              <a:t>Altered level of consciousness </a:t>
            </a:r>
          </a:p>
          <a:p>
            <a:r>
              <a:rPr lang="en-US" sz="4000" b="1" dirty="0"/>
              <a:t>Intoxicated</a:t>
            </a:r>
          </a:p>
          <a:p>
            <a:r>
              <a:rPr lang="en-US" sz="4000" b="1" dirty="0"/>
              <a:t>Distracting injury present</a:t>
            </a:r>
          </a:p>
        </p:txBody>
      </p:sp>
    </p:spTree>
    <p:extLst>
      <p:ext uri="{BB962C8B-B14F-4D97-AF65-F5344CB8AC3E}">
        <p14:creationId xmlns:p14="http://schemas.microsoft.com/office/powerpoint/2010/main" val="781032922"/>
      </p:ext>
    </p:extLst>
  </p:cSld>
  <p:clrMapOvr>
    <a:masterClrMapping/>
  </p:clrMapOvr>
  <p:transition>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0450" name="Rectangle 2"/>
          <p:cNvSpPr>
            <a:spLocks noGrp="1" noChangeArrowheads="1"/>
          </p:cNvSpPr>
          <p:nvPr>
            <p:ph type="title"/>
          </p:nvPr>
        </p:nvSpPr>
        <p:spPr/>
        <p:txBody>
          <a:bodyPr/>
          <a:lstStyle/>
          <a:p>
            <a:r>
              <a:rPr lang="en-US" i="1" dirty="0"/>
              <a:t>Field IV Training Standards</a:t>
            </a:r>
          </a:p>
        </p:txBody>
      </p:sp>
      <p:sp>
        <p:nvSpPr>
          <p:cNvPr id="1640451" name="Rectangle 3"/>
          <p:cNvSpPr>
            <a:spLocks noGrp="1" noChangeArrowheads="1"/>
          </p:cNvSpPr>
          <p:nvPr>
            <p:ph sz="half" idx="1"/>
          </p:nvPr>
        </p:nvSpPr>
        <p:spPr>
          <a:xfrm>
            <a:off x="495300" y="1690689"/>
            <a:ext cx="8496300" cy="5091111"/>
          </a:xfrm>
        </p:spPr>
        <p:txBody>
          <a:bodyPr>
            <a:normAutofit/>
          </a:bodyPr>
          <a:lstStyle/>
          <a:p>
            <a:pPr marL="0" indent="0">
              <a:lnSpc>
                <a:spcPct val="100000"/>
              </a:lnSpc>
              <a:buNone/>
            </a:pPr>
            <a:r>
              <a:rPr lang="en-US" sz="3600" b="1" dirty="0"/>
              <a:t>Be able to effectively communicate, in English, a USNG position:</a:t>
            </a:r>
          </a:p>
          <a:p>
            <a:pPr lvl="1">
              <a:lnSpc>
                <a:spcPct val="110000"/>
              </a:lnSpc>
            </a:pPr>
            <a:r>
              <a:rPr lang="en-US" sz="2800" b="1" dirty="0"/>
              <a:t>Using a handheld radio </a:t>
            </a:r>
          </a:p>
          <a:p>
            <a:pPr lvl="1">
              <a:lnSpc>
                <a:spcPct val="110000"/>
              </a:lnSpc>
            </a:pPr>
            <a:r>
              <a:rPr lang="en-US" sz="2800" b="1" dirty="0"/>
              <a:t>Following ASRC communications standard operating procedures as outlined in the Appalachian Search and Rescue Conference Radio SOP Crib Sheet (“Commo Crib Sheet”) except for, at the Field IV level, memorizing the phonetic alphabet </a:t>
            </a:r>
          </a:p>
        </p:txBody>
      </p:sp>
    </p:spTree>
    <p:extLst>
      <p:ext uri="{BB962C8B-B14F-4D97-AF65-F5344CB8AC3E}">
        <p14:creationId xmlns:p14="http://schemas.microsoft.com/office/powerpoint/2010/main" val="741243231"/>
      </p:ext>
    </p:extLst>
  </p:cSld>
  <p:clrMapOvr>
    <a:masterClrMapping/>
  </p:clrMapOvr>
  <p:transition>
    <p:fade thruBlk="1"/>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97E7CC4-2FD3-492B-B6E0-39707D0A2123}"/>
              </a:ext>
            </a:extLst>
          </p:cNvPr>
          <p:cNvSpPr>
            <a:spLocks noGrp="1"/>
          </p:cNvSpPr>
          <p:nvPr>
            <p:ph type="title"/>
          </p:nvPr>
        </p:nvSpPr>
        <p:spPr>
          <a:xfrm>
            <a:off x="623888" y="1828800"/>
            <a:ext cx="8215312" cy="4495800"/>
          </a:xfrm>
        </p:spPr>
        <p:txBody>
          <a:bodyPr/>
          <a:lstStyle/>
          <a:p>
            <a:r>
              <a:rPr lang="en-US" dirty="0"/>
              <a:t>in English…</a:t>
            </a:r>
          </a:p>
        </p:txBody>
      </p:sp>
    </p:spTree>
    <p:extLst>
      <p:ext uri="{BB962C8B-B14F-4D97-AF65-F5344CB8AC3E}">
        <p14:creationId xmlns:p14="http://schemas.microsoft.com/office/powerpoint/2010/main" val="4063104055"/>
      </p:ext>
    </p:extLst>
  </p:cSld>
  <p:clrMapOvr>
    <a:masterClrMapping/>
  </p:clrMapOvr>
  <p:transition>
    <p:fade thruBlk="1"/>
  </p:transition>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404930" name="Picture 2" descr="Elements_of_Style_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0"/>
            <a:ext cx="402748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9125511"/>
      </p:ext>
    </p:extLst>
  </p:cSld>
  <p:clrMapOvr>
    <a:masterClrMapping/>
  </p:clrMapOvr>
  <p:transition>
    <p:fade thruBlk="1"/>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5220" name="Rectangle 4"/>
          <p:cNvSpPr>
            <a:spLocks noGrp="1" noChangeArrowheads="1"/>
          </p:cNvSpPr>
          <p:nvPr>
            <p:ph type="title"/>
          </p:nvPr>
        </p:nvSpPr>
        <p:spPr/>
        <p:txBody>
          <a:bodyPr/>
          <a:lstStyle/>
          <a:p>
            <a:r>
              <a:rPr lang="en-US" dirty="0"/>
              <a:t>“in English…”</a:t>
            </a:r>
          </a:p>
        </p:txBody>
      </p:sp>
      <p:sp>
        <p:nvSpPr>
          <p:cNvPr id="1545222" name="Rectangle 6"/>
          <p:cNvSpPr>
            <a:spLocks noGrp="1" noChangeArrowheads="1"/>
          </p:cNvSpPr>
          <p:nvPr>
            <p:ph sz="half" idx="1"/>
          </p:nvPr>
        </p:nvSpPr>
        <p:spPr>
          <a:xfrm>
            <a:off x="914400" y="2057400"/>
            <a:ext cx="7086600" cy="4572000"/>
          </a:xfrm>
        </p:spPr>
        <p:txBody>
          <a:bodyPr>
            <a:normAutofit/>
          </a:bodyPr>
          <a:lstStyle/>
          <a:p>
            <a:pPr marL="0" indent="0">
              <a:lnSpc>
                <a:spcPct val="100000"/>
              </a:lnSpc>
              <a:buNone/>
            </a:pPr>
            <a:r>
              <a:rPr lang="en-US" sz="3600" b="1" dirty="0"/>
              <a:t>“Omit needless words”</a:t>
            </a:r>
          </a:p>
          <a:p>
            <a:pPr lvl="1">
              <a:lnSpc>
                <a:spcPct val="100000"/>
              </a:lnSpc>
            </a:pPr>
            <a:r>
              <a:rPr lang="en-US" sz="3200" b="1" dirty="0"/>
              <a:t>Strunk and White: </a:t>
            </a:r>
            <a:br>
              <a:rPr lang="en-US" sz="3200" b="1" dirty="0"/>
            </a:br>
            <a:r>
              <a:rPr lang="en-US" sz="3200" b="1" i="1" dirty="0"/>
              <a:t>The Elements of Style</a:t>
            </a:r>
          </a:p>
          <a:p>
            <a:pPr lvl="1">
              <a:lnSpc>
                <a:spcPct val="100000"/>
              </a:lnSpc>
            </a:pPr>
            <a:r>
              <a:rPr lang="en-US" sz="3200" b="1" dirty="0"/>
              <a:t>“Craft message before engaging mouth”</a:t>
            </a:r>
          </a:p>
          <a:p>
            <a:pPr lvl="1">
              <a:lnSpc>
                <a:spcPct val="100000"/>
              </a:lnSpc>
            </a:pPr>
            <a:r>
              <a:rPr lang="en-US" sz="3200" b="1" dirty="0"/>
              <a:t>“Listen twice, think three times, speak once”</a:t>
            </a:r>
          </a:p>
        </p:txBody>
      </p:sp>
    </p:spTree>
    <p:extLst>
      <p:ext uri="{BB962C8B-B14F-4D97-AF65-F5344CB8AC3E}">
        <p14:creationId xmlns:p14="http://schemas.microsoft.com/office/powerpoint/2010/main" val="562790815"/>
      </p:ext>
    </p:extLst>
  </p:cSld>
  <p:clrMapOvr>
    <a:masterClrMapping/>
  </p:clrMapOvr>
  <p:transition>
    <p:fade thruBlk="1"/>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F23F5-AA27-4D7E-9A3B-6D6539862E19}"/>
              </a:ext>
            </a:extLst>
          </p:cNvPr>
          <p:cNvSpPr>
            <a:spLocks noGrp="1"/>
          </p:cNvSpPr>
          <p:nvPr>
            <p:ph type="title"/>
          </p:nvPr>
        </p:nvSpPr>
        <p:spPr/>
        <p:txBody>
          <a:bodyPr/>
          <a:lstStyle/>
          <a:p>
            <a:r>
              <a:rPr lang="en-US" dirty="0"/>
              <a:t>Knobology</a:t>
            </a:r>
          </a:p>
        </p:txBody>
      </p:sp>
    </p:spTree>
    <p:extLst>
      <p:ext uri="{BB962C8B-B14F-4D97-AF65-F5344CB8AC3E}">
        <p14:creationId xmlns:p14="http://schemas.microsoft.com/office/powerpoint/2010/main" val="1108749429"/>
      </p:ext>
    </p:extLst>
  </p:cSld>
  <p:clrMapOvr>
    <a:masterClrMapping/>
  </p:clrMapOvr>
  <p:transition>
    <p:fade thruBlk="1"/>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5220" name="Rectangle 4"/>
          <p:cNvSpPr>
            <a:spLocks noGrp="1" noChangeArrowheads="1"/>
          </p:cNvSpPr>
          <p:nvPr>
            <p:ph type="title"/>
          </p:nvPr>
        </p:nvSpPr>
        <p:spPr/>
        <p:txBody>
          <a:bodyPr/>
          <a:lstStyle/>
          <a:p>
            <a:r>
              <a:rPr lang="en-US" i="1" dirty="0"/>
              <a:t>Field III Training Standards</a:t>
            </a:r>
          </a:p>
        </p:txBody>
      </p:sp>
      <p:sp>
        <p:nvSpPr>
          <p:cNvPr id="1545222" name="Rectangle 6"/>
          <p:cNvSpPr>
            <a:spLocks noGrp="1" noChangeArrowheads="1"/>
          </p:cNvSpPr>
          <p:nvPr>
            <p:ph sz="half" idx="1"/>
          </p:nvPr>
        </p:nvSpPr>
        <p:spPr>
          <a:xfrm>
            <a:off x="381000" y="1690689"/>
            <a:ext cx="8763000" cy="5167311"/>
          </a:xfrm>
        </p:spPr>
        <p:txBody>
          <a:bodyPr>
            <a:normAutofit lnSpcReduction="10000"/>
          </a:bodyPr>
          <a:lstStyle/>
          <a:p>
            <a:pPr marL="0" indent="0">
              <a:lnSpc>
                <a:spcPct val="100000"/>
              </a:lnSpc>
              <a:buNone/>
            </a:pPr>
            <a:r>
              <a:rPr lang="en-US" b="1" dirty="0"/>
              <a:t>Be able to confidently and reliably operate standard handheld radio controls and perform the following tasks on a Group-owned radio:</a:t>
            </a:r>
          </a:p>
          <a:p>
            <a:pPr lvl="1">
              <a:lnSpc>
                <a:spcPct val="100000"/>
              </a:lnSpc>
            </a:pPr>
            <a:r>
              <a:rPr lang="en-US" b="1" dirty="0"/>
              <a:t>Operate off/on switch</a:t>
            </a:r>
          </a:p>
          <a:p>
            <a:pPr lvl="1">
              <a:lnSpc>
                <a:spcPct val="100000"/>
              </a:lnSpc>
            </a:pPr>
            <a:r>
              <a:rPr lang="en-US" b="1" dirty="0"/>
              <a:t>Operate volume adjustment</a:t>
            </a:r>
          </a:p>
          <a:p>
            <a:pPr lvl="1">
              <a:lnSpc>
                <a:spcPct val="100000"/>
              </a:lnSpc>
            </a:pPr>
            <a:r>
              <a:rPr lang="en-US" b="1" dirty="0"/>
              <a:t>Operate push to talk</a:t>
            </a:r>
          </a:p>
          <a:p>
            <a:pPr lvl="1">
              <a:lnSpc>
                <a:spcPct val="100000"/>
              </a:lnSpc>
            </a:pPr>
            <a:r>
              <a:rPr lang="en-US" b="1" dirty="0"/>
              <a:t>Operate channel selector</a:t>
            </a:r>
          </a:p>
          <a:p>
            <a:pPr lvl="1">
              <a:lnSpc>
                <a:spcPct val="100000"/>
              </a:lnSpc>
            </a:pPr>
            <a:r>
              <a:rPr lang="en-US" b="1" dirty="0"/>
              <a:t>Attach and detach antenna</a:t>
            </a:r>
          </a:p>
          <a:p>
            <a:pPr lvl="1">
              <a:lnSpc>
                <a:spcPct val="100000"/>
              </a:lnSpc>
            </a:pPr>
            <a:r>
              <a:rPr lang="en-US" b="1" dirty="0"/>
              <a:t>Replace battery, and if available, install AA cells in an empty AA-cell battery pack</a:t>
            </a:r>
          </a:p>
          <a:p>
            <a:pPr lvl="1">
              <a:lnSpc>
                <a:spcPct val="100000"/>
              </a:lnSpc>
            </a:pPr>
            <a:r>
              <a:rPr lang="en-US" b="1" dirty="0"/>
              <a:t>Toggle keyboard/channel select lock if available</a:t>
            </a:r>
          </a:p>
          <a:p>
            <a:pPr lvl="1">
              <a:lnSpc>
                <a:spcPct val="100000"/>
              </a:lnSpc>
            </a:pPr>
            <a:r>
              <a:rPr lang="en-US" b="1" dirty="0"/>
              <a:t>Know other buttons might accidentally hit and how to recover from them</a:t>
            </a:r>
          </a:p>
        </p:txBody>
      </p:sp>
    </p:spTree>
    <p:extLst>
      <p:ext uri="{BB962C8B-B14F-4D97-AF65-F5344CB8AC3E}">
        <p14:creationId xmlns:p14="http://schemas.microsoft.com/office/powerpoint/2010/main" val="368401310"/>
      </p:ext>
    </p:extLst>
  </p:cSld>
  <p:clrMapOvr>
    <a:masterClrMapping/>
  </p:clrMapOvr>
  <p:transition>
    <p:fade thruBlk="1"/>
  </p:transition>
</p:sld>
</file>

<file path=ppt/slides/slide6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596419" name="Picture 3" descr="Handheld-Radio-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0"/>
            <a:ext cx="8991600" cy="68897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thruBlk="1"/>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6290" name="Rectangle 2"/>
          <p:cNvSpPr>
            <a:spLocks noGrp="1" noChangeArrowheads="1"/>
          </p:cNvSpPr>
          <p:nvPr>
            <p:ph type="title"/>
          </p:nvPr>
        </p:nvSpPr>
        <p:spPr/>
        <p:txBody>
          <a:bodyPr/>
          <a:lstStyle/>
          <a:p>
            <a:r>
              <a:rPr lang="en-US"/>
              <a:t>FCC Rules</a:t>
            </a:r>
          </a:p>
        </p:txBody>
      </p:sp>
      <p:sp>
        <p:nvSpPr>
          <p:cNvPr id="1676291" name="Rectangle 3"/>
          <p:cNvSpPr>
            <a:spLocks noGrp="1" noChangeArrowheads="1"/>
          </p:cNvSpPr>
          <p:nvPr>
            <p:ph idx="1"/>
          </p:nvPr>
        </p:nvSpPr>
        <p:spPr/>
        <p:txBody>
          <a:bodyPr>
            <a:normAutofit/>
          </a:bodyPr>
          <a:lstStyle/>
          <a:p>
            <a:r>
              <a:rPr lang="en-US" sz="3600" b="1" dirty="0"/>
              <a:t>Only “type-accepted” radios</a:t>
            </a:r>
          </a:p>
          <a:p>
            <a:pPr lvl="1"/>
            <a:r>
              <a:rPr lang="en-US" sz="3200" b="1" dirty="0"/>
              <a:t>Ham radios not acceptable unless also Part 90 type-accepted</a:t>
            </a:r>
          </a:p>
          <a:p>
            <a:pPr lvl="1"/>
            <a:r>
              <a:rPr lang="en-US" sz="3200" b="1" dirty="0"/>
              <a:t>Part 93 exception: only for life, limb or property, and only until alternate communications are available</a:t>
            </a:r>
          </a:p>
          <a:p>
            <a:pPr lvl="1"/>
            <a:endParaRPr lang="en-US" sz="2400" b="1" i="1" dirty="0"/>
          </a:p>
          <a:p>
            <a:pPr>
              <a:buFontTx/>
              <a:buNone/>
            </a:pPr>
            <a:r>
              <a:rPr lang="en-US" sz="2800" b="1" dirty="0"/>
              <a:t> </a:t>
            </a:r>
          </a:p>
        </p:txBody>
      </p:sp>
    </p:spTree>
    <p:extLst>
      <p:ext uri="{BB962C8B-B14F-4D97-AF65-F5344CB8AC3E}">
        <p14:creationId xmlns:p14="http://schemas.microsoft.com/office/powerpoint/2010/main" val="771790935"/>
      </p:ext>
    </p:extLst>
  </p:cSld>
  <p:clrMapOvr>
    <a:masterClrMapping/>
  </p:clrMapOvr>
  <p:transition>
    <p:fade thruBlk="1"/>
  </p:transition>
</p:sld>
</file>

<file path=ppt/slides/slide6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BBC87A-7C11-458E-8047-528396DEB506}"/>
              </a:ext>
            </a:extLst>
          </p:cNvPr>
          <p:cNvPicPr>
            <a:picLocks noChangeAspect="1"/>
          </p:cNvPicPr>
          <p:nvPr/>
        </p:nvPicPr>
        <p:blipFill>
          <a:blip r:embed="rId3"/>
          <a:stretch>
            <a:fillRect/>
          </a:stretch>
        </p:blipFill>
        <p:spPr>
          <a:xfrm>
            <a:off x="1295400" y="0"/>
            <a:ext cx="6604673" cy="6858001"/>
          </a:xfrm>
          <a:prstGeom prst="rect">
            <a:avLst/>
          </a:prstGeom>
          <a:solidFill>
            <a:schemeClr val="bg1"/>
          </a:solidFill>
        </p:spPr>
      </p:pic>
    </p:spTree>
    <p:extLst>
      <p:ext uri="{BB962C8B-B14F-4D97-AF65-F5344CB8AC3E}">
        <p14:creationId xmlns:p14="http://schemas.microsoft.com/office/powerpoint/2010/main" val="202624988"/>
      </p:ext>
    </p:extLst>
  </p:cSld>
  <p:clrMapOvr>
    <a:masterClrMapping/>
  </p:clrMapOvr>
  <p:transition>
    <p:fade thruBlk="1"/>
  </p:transition>
</p:sld>
</file>

<file path=ppt/slides/slide6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descr="A picture containing indoor&#10;&#10;Description automatically generated">
            <a:extLst>
              <a:ext uri="{FF2B5EF4-FFF2-40B4-BE49-F238E27FC236}">
                <a16:creationId xmlns:a16="http://schemas.microsoft.com/office/drawing/2014/main" id="{60463432-7C1D-460E-BC35-DDE5721BBE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0" y="0"/>
            <a:ext cx="4611930" cy="6858000"/>
          </a:xfrm>
          <a:prstGeom prst="rect">
            <a:avLst/>
          </a:prstGeom>
        </p:spPr>
      </p:pic>
      <p:pic>
        <p:nvPicPr>
          <p:cNvPr id="6" name="Picture 5" descr="A close - up of a scientific calculator&#10;&#10;Description automatically generated with medium confidence">
            <a:extLst>
              <a:ext uri="{FF2B5EF4-FFF2-40B4-BE49-F238E27FC236}">
                <a16:creationId xmlns:a16="http://schemas.microsoft.com/office/drawing/2014/main" id="{20A36F41-AEEA-4B43-832C-A694332F30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39343" y="0"/>
            <a:ext cx="4604657" cy="6858000"/>
          </a:xfrm>
          <a:prstGeom prst="rect">
            <a:avLst/>
          </a:prstGeom>
        </p:spPr>
      </p:pic>
    </p:spTree>
    <p:extLst>
      <p:ext uri="{BB962C8B-B14F-4D97-AF65-F5344CB8AC3E}">
        <p14:creationId xmlns:p14="http://schemas.microsoft.com/office/powerpoint/2010/main" val="3434431597"/>
      </p:ext>
    </p:extLst>
  </p:cSld>
  <p:clrMapOvr>
    <a:masterClrMapping/>
  </p:clrMapOvr>
  <p:transition>
    <p:fade thruBlk="1"/>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FBDB9-5D1E-4710-8B1D-78641E688C32}"/>
              </a:ext>
            </a:extLst>
          </p:cNvPr>
          <p:cNvSpPr>
            <a:spLocks noGrp="1"/>
          </p:cNvSpPr>
          <p:nvPr>
            <p:ph type="title"/>
          </p:nvPr>
        </p:nvSpPr>
        <p:spPr/>
        <p:txBody>
          <a:bodyPr/>
          <a:lstStyle/>
          <a:p>
            <a:r>
              <a:rPr lang="en-US" dirty="0"/>
              <a:t>Best Practices</a:t>
            </a:r>
          </a:p>
        </p:txBody>
      </p:sp>
    </p:spTree>
    <p:extLst>
      <p:ext uri="{BB962C8B-B14F-4D97-AF65-F5344CB8AC3E}">
        <p14:creationId xmlns:p14="http://schemas.microsoft.com/office/powerpoint/2010/main" val="4089691825"/>
      </p:ext>
    </p:extLst>
  </p:cSld>
  <p:clrMapOvr>
    <a:masterClrMapping/>
  </p:clrMapOvr>
  <p:transition>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2B8D2-00D9-496A-930D-2F401BD60CC3}"/>
              </a:ext>
            </a:extLst>
          </p:cNvPr>
          <p:cNvSpPr>
            <a:spLocks noGrp="1"/>
          </p:cNvSpPr>
          <p:nvPr>
            <p:ph type="title"/>
          </p:nvPr>
        </p:nvSpPr>
        <p:spPr/>
        <p:txBody>
          <a:bodyPr/>
          <a:lstStyle/>
          <a:p>
            <a:r>
              <a:rPr lang="en-US" dirty="0"/>
              <a:t>Using a Radio</a:t>
            </a:r>
          </a:p>
        </p:txBody>
      </p:sp>
    </p:spTree>
    <p:extLst>
      <p:ext uri="{BB962C8B-B14F-4D97-AF65-F5344CB8AC3E}">
        <p14:creationId xmlns:p14="http://schemas.microsoft.com/office/powerpoint/2010/main" val="2896514923"/>
      </p:ext>
    </p:extLst>
  </p:cSld>
  <p:clrMapOvr>
    <a:masterClrMapping/>
  </p:clrMapOvr>
  <p:transition>
    <p:fade thruBlk="1"/>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2434" name="Rectangle 2"/>
          <p:cNvSpPr>
            <a:spLocks noGrp="1" noChangeArrowheads="1"/>
          </p:cNvSpPr>
          <p:nvPr>
            <p:ph type="title"/>
          </p:nvPr>
        </p:nvSpPr>
        <p:spPr/>
        <p:txBody>
          <a:bodyPr/>
          <a:lstStyle/>
          <a:p>
            <a:r>
              <a:rPr lang="en-US" dirty="0"/>
              <a:t>Field Radio Best Practices</a:t>
            </a:r>
          </a:p>
        </p:txBody>
      </p:sp>
      <p:sp>
        <p:nvSpPr>
          <p:cNvPr id="1682435" name="Rectangle 3"/>
          <p:cNvSpPr>
            <a:spLocks noGrp="1" noChangeArrowheads="1"/>
          </p:cNvSpPr>
          <p:nvPr>
            <p:ph idx="1"/>
          </p:nvPr>
        </p:nvSpPr>
        <p:spPr>
          <a:xfrm>
            <a:off x="457200" y="1825624"/>
            <a:ext cx="8534400" cy="4956176"/>
          </a:xfrm>
        </p:spPr>
        <p:txBody>
          <a:bodyPr>
            <a:normAutofit/>
          </a:bodyPr>
          <a:lstStyle/>
          <a:p>
            <a:r>
              <a:rPr lang="en-US" sz="2800" b="1" dirty="0"/>
              <a:t>Always get a spare battery, and maybe a better antenna to use when and if needed</a:t>
            </a:r>
          </a:p>
          <a:p>
            <a:r>
              <a:rPr lang="en-US" sz="2800" b="1" dirty="0"/>
              <a:t>Before leaving base camp </a:t>
            </a:r>
            <a:r>
              <a:rPr lang="en-US" sz="2800" b="1" i="1" dirty="0"/>
              <a:t>call Base for a radio check</a:t>
            </a:r>
            <a:r>
              <a:rPr lang="en-US" sz="2800" b="1" dirty="0"/>
              <a:t> </a:t>
            </a:r>
          </a:p>
          <a:p>
            <a:r>
              <a:rPr lang="en-US" sz="2800" b="1" dirty="0"/>
              <a:t>When starting your task </a:t>
            </a:r>
            <a:r>
              <a:rPr lang="en-US" sz="2800" b="1" i="1" dirty="0"/>
              <a:t>call Base</a:t>
            </a:r>
            <a:r>
              <a:rPr lang="en-US" sz="2800" b="1" dirty="0"/>
              <a:t> with time and location </a:t>
            </a:r>
          </a:p>
          <a:p>
            <a:r>
              <a:rPr lang="en-US" sz="2800" b="1" dirty="0"/>
              <a:t>If you find a clue, </a:t>
            </a:r>
            <a:r>
              <a:rPr lang="en-US" sz="2800" b="1" i="1" dirty="0"/>
              <a:t>call Base</a:t>
            </a:r>
            <a:r>
              <a:rPr lang="en-US" sz="2800" b="1" dirty="0"/>
              <a:t> with location and await further instructions</a:t>
            </a:r>
          </a:p>
          <a:p>
            <a:r>
              <a:rPr lang="en-US" sz="2800" b="1" i="1" dirty="0"/>
              <a:t>Call Base</a:t>
            </a:r>
            <a:r>
              <a:rPr lang="en-US" sz="2800" b="1" dirty="0"/>
              <a:t> regularly if so directed (</a:t>
            </a:r>
            <a:r>
              <a:rPr lang="en-US" b="1" dirty="0"/>
              <a:t>often</a:t>
            </a:r>
            <a:r>
              <a:rPr lang="en-US" sz="2800" b="1" dirty="0"/>
              <a:t> every hour) </a:t>
            </a:r>
          </a:p>
        </p:txBody>
      </p:sp>
    </p:spTree>
    <p:extLst>
      <p:ext uri="{BB962C8B-B14F-4D97-AF65-F5344CB8AC3E}">
        <p14:creationId xmlns:p14="http://schemas.microsoft.com/office/powerpoint/2010/main" val="2581494475"/>
      </p:ext>
    </p:extLst>
  </p:cSld>
  <p:clrMapOvr>
    <a:masterClrMapping/>
  </p:clrMapOvr>
  <p:transition>
    <p:fade thruBlk="1"/>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6530" name="Rectangle 2"/>
          <p:cNvSpPr>
            <a:spLocks noGrp="1" noChangeArrowheads="1"/>
          </p:cNvSpPr>
          <p:nvPr>
            <p:ph type="title"/>
          </p:nvPr>
        </p:nvSpPr>
        <p:spPr/>
        <p:txBody>
          <a:bodyPr/>
          <a:lstStyle/>
          <a:p>
            <a:r>
              <a:rPr lang="en-US" dirty="0"/>
              <a:t>Field Radio Best Practices</a:t>
            </a:r>
          </a:p>
        </p:txBody>
      </p:sp>
      <p:sp>
        <p:nvSpPr>
          <p:cNvPr id="2" name="Text Placeholder 1"/>
          <p:cNvSpPr>
            <a:spLocks noGrp="1"/>
          </p:cNvSpPr>
          <p:nvPr>
            <p:ph idx="1"/>
          </p:nvPr>
        </p:nvSpPr>
        <p:spPr>
          <a:xfrm>
            <a:off x="457200" y="1825624"/>
            <a:ext cx="8458200" cy="5032376"/>
          </a:xfrm>
          <a:effectLst/>
        </p:spPr>
        <p:txBody>
          <a:bodyPr>
            <a:normAutofit/>
          </a:bodyPr>
          <a:lstStyle/>
          <a:p>
            <a:pPr marL="0" indent="0">
              <a:buNone/>
            </a:pPr>
            <a:r>
              <a:rPr lang="en-US" sz="3600" b="1" dirty="0">
                <a:effectLst>
                  <a:outerShdw blurRad="38100" dist="38100" dir="2700000" algn="tl">
                    <a:srgbClr val="000000">
                      <a:alpha val="43137"/>
                    </a:srgbClr>
                  </a:outerShdw>
                </a:effectLst>
              </a:rPr>
              <a:t>GPS Coordinates:</a:t>
            </a:r>
            <a:endParaRPr lang="en-US" sz="3200" b="1" dirty="0">
              <a:effectLst>
                <a:outerShdw blurRad="38100" dist="38100" dir="2700000" algn="tl">
                  <a:srgbClr val="000000">
                    <a:alpha val="43137"/>
                  </a:srgbClr>
                </a:outerShdw>
              </a:effectLst>
            </a:endParaRPr>
          </a:p>
          <a:p>
            <a:pPr lvl="1"/>
            <a:r>
              <a:rPr lang="en-US" sz="3200" b="1" dirty="0">
                <a:effectLst>
                  <a:outerShdw blurRad="38100" dist="38100" dir="2700000" algn="tl">
                    <a:srgbClr val="000000">
                      <a:alpha val="43137"/>
                    </a:srgbClr>
                  </a:outerShdw>
                </a:effectLst>
              </a:rPr>
              <a:t>Always use phonetic numbers</a:t>
            </a:r>
          </a:p>
          <a:p>
            <a:pPr lvl="1"/>
            <a:r>
              <a:rPr lang="en-US" sz="3200" b="1" dirty="0">
                <a:effectLst>
                  <a:outerShdw blurRad="38100" dist="38100" dir="2700000" algn="tl">
                    <a:srgbClr val="000000">
                      <a:alpha val="43137"/>
                    </a:srgbClr>
                  </a:outerShdw>
                </a:effectLst>
              </a:rPr>
              <a:t>Always pause between the first four and the second four</a:t>
            </a:r>
          </a:p>
          <a:p>
            <a:pPr lvl="1"/>
            <a:r>
              <a:rPr lang="en-US" sz="3200" b="1" dirty="0">
                <a:effectLst>
                  <a:outerShdw blurRad="38100" dist="38100" dir="2700000" algn="tl">
                    <a:srgbClr val="000000">
                      <a:alpha val="43137"/>
                    </a:srgbClr>
                  </a:outerShdw>
                </a:effectLst>
              </a:rPr>
              <a:t>Say twice: “We are at, figures, 3405, 7046. I say again, figures, 3405, 7046. How copy, over?” </a:t>
            </a:r>
          </a:p>
          <a:p>
            <a:pPr lvl="1"/>
            <a:r>
              <a:rPr lang="en-US" sz="3200" b="1" dirty="0">
                <a:effectLst>
                  <a:outerShdw blurRad="38100" dist="38100" dir="2700000" algn="tl">
                    <a:srgbClr val="000000">
                      <a:alpha val="43137"/>
                    </a:srgbClr>
                  </a:outerShdw>
                </a:effectLst>
              </a:rPr>
              <a:t>Have Base read back coordinates: close the loop. </a:t>
            </a:r>
          </a:p>
        </p:txBody>
      </p:sp>
    </p:spTree>
    <p:extLst>
      <p:ext uri="{BB962C8B-B14F-4D97-AF65-F5344CB8AC3E}">
        <p14:creationId xmlns:p14="http://schemas.microsoft.com/office/powerpoint/2010/main" val="3677526394"/>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500"/>
                                        <p:tgtEl>
                                          <p:spTgt spid="2">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fade">
                                      <p:cBhvr>
                                        <p:cTn id="16" dur="500"/>
                                        <p:tgtEl>
                                          <p:spTgt spid="2">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fade">
                                      <p:cBhvr>
                                        <p:cTn id="19"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4482" name="Rectangle 2"/>
          <p:cNvSpPr>
            <a:spLocks noGrp="1" noChangeArrowheads="1"/>
          </p:cNvSpPr>
          <p:nvPr>
            <p:ph type="title"/>
          </p:nvPr>
        </p:nvSpPr>
        <p:spPr/>
        <p:txBody>
          <a:bodyPr/>
          <a:lstStyle/>
          <a:p>
            <a:r>
              <a:rPr lang="en-US" dirty="0"/>
              <a:t>Field Radio Best Practices</a:t>
            </a:r>
          </a:p>
        </p:txBody>
      </p:sp>
      <p:sp>
        <p:nvSpPr>
          <p:cNvPr id="1684483" name="Rectangle 3"/>
          <p:cNvSpPr>
            <a:spLocks noGrp="1" noChangeArrowheads="1"/>
          </p:cNvSpPr>
          <p:nvPr>
            <p:ph idx="1"/>
          </p:nvPr>
        </p:nvSpPr>
        <p:spPr/>
        <p:txBody>
          <a:bodyPr/>
          <a:lstStyle/>
          <a:p>
            <a:r>
              <a:rPr lang="en-US" sz="2800" b="1" dirty="0"/>
              <a:t>If you make a find, </a:t>
            </a:r>
            <a:r>
              <a:rPr lang="en-US" sz="2800" b="1" i="1" dirty="0"/>
              <a:t>call Base</a:t>
            </a:r>
            <a:r>
              <a:rPr lang="en-US" sz="2800" b="1" dirty="0"/>
              <a:t> and:</a:t>
            </a:r>
          </a:p>
          <a:p>
            <a:pPr lvl="1"/>
            <a:r>
              <a:rPr lang="en-US" b="1" dirty="0"/>
              <a:t>“Clear the net” </a:t>
            </a:r>
          </a:p>
          <a:p>
            <a:pPr lvl="1"/>
            <a:r>
              <a:rPr lang="en-US" b="1" dirty="0"/>
              <a:t>“Secure the net” </a:t>
            </a:r>
          </a:p>
          <a:p>
            <a:r>
              <a:rPr lang="en-US" sz="2800" b="1" dirty="0"/>
              <a:t>Once task is done, </a:t>
            </a:r>
            <a:r>
              <a:rPr lang="en-US" sz="2800" b="1" i="1" dirty="0"/>
              <a:t>call Base</a:t>
            </a:r>
            <a:r>
              <a:rPr lang="en-US" sz="2800" b="1" dirty="0"/>
              <a:t> before returning</a:t>
            </a:r>
          </a:p>
          <a:p>
            <a:r>
              <a:rPr lang="en-US" sz="2800" b="1" dirty="0"/>
              <a:t>Once back at base, </a:t>
            </a:r>
            <a:r>
              <a:rPr lang="en-US" sz="2800" b="1" i="1" dirty="0"/>
              <a:t>call Base </a:t>
            </a:r>
            <a:r>
              <a:rPr lang="en-US" sz="2800" b="1" dirty="0"/>
              <a:t>and let them know</a:t>
            </a:r>
          </a:p>
          <a:p>
            <a:r>
              <a:rPr lang="en-US" sz="2800" b="1" dirty="0"/>
              <a:t>Turn off radio.</a:t>
            </a:r>
          </a:p>
          <a:p>
            <a:r>
              <a:rPr lang="en-US" sz="2800" b="1" dirty="0"/>
              <a:t>Turn in radio, spare battery, extra antenna, and note any comms problems.</a:t>
            </a:r>
            <a:endParaRPr lang="en-US" sz="2800" dirty="0"/>
          </a:p>
        </p:txBody>
      </p:sp>
    </p:spTree>
    <p:extLst>
      <p:ext uri="{BB962C8B-B14F-4D97-AF65-F5344CB8AC3E}">
        <p14:creationId xmlns:p14="http://schemas.microsoft.com/office/powerpoint/2010/main" val="3492061954"/>
      </p:ext>
    </p:extLst>
  </p:cSld>
  <p:clrMapOvr>
    <a:masterClrMapping/>
  </p:clrMapOvr>
  <p:transition>
    <p:fade thruBlk="1"/>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6530" name="Rectangle 2"/>
          <p:cNvSpPr>
            <a:spLocks noGrp="1" noChangeArrowheads="1"/>
          </p:cNvSpPr>
          <p:nvPr>
            <p:ph type="title"/>
          </p:nvPr>
        </p:nvSpPr>
        <p:spPr/>
        <p:txBody>
          <a:bodyPr/>
          <a:lstStyle/>
          <a:p>
            <a:r>
              <a:rPr lang="en-US" dirty="0"/>
              <a:t>Field Radio </a:t>
            </a:r>
            <a:r>
              <a:rPr lang="en-US" b="1" i="1" dirty="0">
                <a:solidFill>
                  <a:srgbClr val="FF0000"/>
                </a:solidFill>
              </a:rPr>
              <a:t>Worst</a:t>
            </a:r>
            <a:r>
              <a:rPr lang="en-US" dirty="0"/>
              <a:t> Practices</a:t>
            </a:r>
          </a:p>
        </p:txBody>
      </p:sp>
      <p:sp>
        <p:nvSpPr>
          <p:cNvPr id="2" name="Text Placeholder 1"/>
          <p:cNvSpPr>
            <a:spLocks noGrp="1"/>
          </p:cNvSpPr>
          <p:nvPr>
            <p:ph idx="1"/>
          </p:nvPr>
        </p:nvSpPr>
        <p:spPr>
          <a:xfrm>
            <a:off x="457200" y="1825624"/>
            <a:ext cx="8458200" cy="5032376"/>
          </a:xfrm>
          <a:effectLst/>
        </p:spPr>
        <p:txBody>
          <a:bodyPr>
            <a:normAutofit/>
          </a:bodyPr>
          <a:lstStyle/>
          <a:p>
            <a:pPr marL="0" indent="0">
              <a:buNone/>
            </a:pPr>
            <a:r>
              <a:rPr lang="en-US" sz="3200" b="1" dirty="0">
                <a:effectLst>
                  <a:outerShdw blurRad="38100" dist="38100" dir="2700000" algn="tl">
                    <a:srgbClr val="000000">
                      <a:alpha val="43137"/>
                    </a:srgbClr>
                  </a:outerShdw>
                </a:effectLst>
              </a:rPr>
              <a:t>“You know, I haven’t heard anything from the radio for a long time.”</a:t>
            </a:r>
          </a:p>
          <a:p>
            <a:pPr lvl="1"/>
            <a:r>
              <a:rPr lang="en-US" sz="2800" b="1" dirty="0">
                <a:effectLst>
                  <a:outerShdw blurRad="38100" dist="38100" dir="2700000" algn="tl">
                    <a:srgbClr val="000000">
                      <a:alpha val="43137"/>
                    </a:srgbClr>
                  </a:outerShdw>
                </a:effectLst>
              </a:rPr>
              <a:t>Radio off or in scan mode</a:t>
            </a:r>
          </a:p>
          <a:p>
            <a:pPr lvl="1"/>
            <a:r>
              <a:rPr lang="en-US" sz="2800" b="1" dirty="0">
                <a:effectLst>
                  <a:outerShdw blurRad="38100" dist="38100" dir="2700000" algn="tl">
                    <a:srgbClr val="000000">
                      <a:alpha val="43137"/>
                    </a:srgbClr>
                  </a:outerShdw>
                </a:effectLst>
              </a:rPr>
              <a:t>Volume all the way down</a:t>
            </a:r>
          </a:p>
          <a:p>
            <a:pPr lvl="1"/>
            <a:r>
              <a:rPr lang="en-US" sz="2800" b="1" dirty="0">
                <a:effectLst>
                  <a:outerShdw blurRad="38100" dist="38100" dir="2700000" algn="tl">
                    <a:srgbClr val="000000">
                      <a:alpha val="43137"/>
                    </a:srgbClr>
                  </a:outerShdw>
                </a:effectLst>
              </a:rPr>
              <a:t>Dead battery </a:t>
            </a:r>
          </a:p>
          <a:p>
            <a:pPr lvl="1"/>
            <a:r>
              <a:rPr lang="en-US" sz="2800" b="1" dirty="0">
                <a:effectLst>
                  <a:outerShdw blurRad="38100" dist="38100" dir="2700000" algn="tl">
                    <a:srgbClr val="000000">
                      <a:alpha val="43137"/>
                    </a:srgbClr>
                  </a:outerShdw>
                </a:effectLst>
              </a:rPr>
              <a:t>Wrong channel (bumped the knob); you </a:t>
            </a:r>
            <a:r>
              <a:rPr lang="en-US" sz="2800" b="1" i="1" dirty="0">
                <a:effectLst>
                  <a:outerShdw blurRad="38100" dist="38100" dir="2700000" algn="tl">
                    <a:srgbClr val="000000">
                      <a:alpha val="43137"/>
                    </a:srgbClr>
                  </a:outerShdw>
                </a:effectLst>
              </a:rPr>
              <a:t>do</a:t>
            </a:r>
            <a:r>
              <a:rPr lang="en-US" sz="2800" b="1" dirty="0">
                <a:effectLst>
                  <a:outerShdw blurRad="38100" dist="38100" dir="2700000" algn="tl">
                    <a:srgbClr val="000000">
                      <a:alpha val="43137"/>
                    </a:srgbClr>
                  </a:outerShdw>
                </a:effectLst>
              </a:rPr>
              <a:t> know which channel to use, right?</a:t>
            </a:r>
          </a:p>
          <a:p>
            <a:pPr lvl="1"/>
            <a:r>
              <a:rPr lang="en-US" sz="2800" b="1" dirty="0">
                <a:effectLst>
                  <a:outerShdw blurRad="38100" dist="38100" dir="2700000" algn="tl">
                    <a:srgbClr val="000000">
                      <a:alpha val="43137"/>
                    </a:srgbClr>
                  </a:outerShdw>
                </a:effectLst>
              </a:rPr>
              <a:t>PL decode turned on (need manual to fix this in field, or a handheld with a good menu system) </a:t>
            </a:r>
          </a:p>
          <a:p>
            <a:pPr lvl="1"/>
            <a:r>
              <a:rPr lang="en-US" sz="2800" b="1" dirty="0">
                <a:effectLst>
                  <a:outerShdw blurRad="38100" dist="38100" dir="2700000" algn="tl">
                    <a:srgbClr val="000000">
                      <a:alpha val="43137"/>
                    </a:srgbClr>
                  </a:outerShdw>
                </a:effectLst>
              </a:rPr>
              <a:t>No line-of-sight signal </a:t>
            </a:r>
          </a:p>
        </p:txBody>
      </p:sp>
    </p:spTree>
    <p:extLst>
      <p:ext uri="{BB962C8B-B14F-4D97-AF65-F5344CB8AC3E}">
        <p14:creationId xmlns:p14="http://schemas.microsoft.com/office/powerpoint/2010/main" val="1898221528"/>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500"/>
                                        <p:tgtEl>
                                          <p:spTgt spid="2">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fade">
                                      <p:cBhvr>
                                        <p:cTn id="16" dur="500"/>
                                        <p:tgtEl>
                                          <p:spTgt spid="2">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fade">
                                      <p:cBhvr>
                                        <p:cTn id="19" dur="500"/>
                                        <p:tgtEl>
                                          <p:spTgt spid="2">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fade">
                                      <p:cBhvr>
                                        <p:cTn id="22" dur="500"/>
                                        <p:tgtEl>
                                          <p:spTgt spid="2">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Effect transition="in" filter="fade">
                                      <p:cBhvr>
                                        <p:cTn id="25"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6530" name="Rectangle 2"/>
          <p:cNvSpPr>
            <a:spLocks noGrp="1" noChangeArrowheads="1"/>
          </p:cNvSpPr>
          <p:nvPr>
            <p:ph type="title"/>
          </p:nvPr>
        </p:nvSpPr>
        <p:spPr/>
        <p:txBody>
          <a:bodyPr/>
          <a:lstStyle/>
          <a:p>
            <a:r>
              <a:rPr lang="en-US" dirty="0"/>
              <a:t>Field Radio </a:t>
            </a:r>
            <a:r>
              <a:rPr lang="en-US" b="1" i="1" dirty="0">
                <a:solidFill>
                  <a:srgbClr val="FF0000"/>
                </a:solidFill>
              </a:rPr>
              <a:t>Worst</a:t>
            </a:r>
            <a:r>
              <a:rPr lang="en-US" dirty="0"/>
              <a:t> Practices</a:t>
            </a:r>
          </a:p>
        </p:txBody>
      </p:sp>
      <p:sp>
        <p:nvSpPr>
          <p:cNvPr id="2" name="Text Placeholder 1"/>
          <p:cNvSpPr>
            <a:spLocks noGrp="1"/>
          </p:cNvSpPr>
          <p:nvPr>
            <p:ph idx="1"/>
          </p:nvPr>
        </p:nvSpPr>
        <p:spPr>
          <a:xfrm>
            <a:off x="457200" y="1825624"/>
            <a:ext cx="8458200" cy="5032376"/>
          </a:xfrm>
          <a:effectLst/>
        </p:spPr>
        <p:txBody>
          <a:bodyPr>
            <a:noAutofit/>
          </a:bodyPr>
          <a:lstStyle/>
          <a:p>
            <a:r>
              <a:rPr lang="en-US" b="1" dirty="0">
                <a:effectLst>
                  <a:outerShdw blurRad="38100" dist="38100" dir="2700000" algn="tl">
                    <a:srgbClr val="000000">
                      <a:alpha val="43137"/>
                    </a:srgbClr>
                  </a:outerShdw>
                </a:effectLst>
              </a:rPr>
              <a:t>“Field Team Bravo, I missed a big chunk of your message, please say again entire message.”</a:t>
            </a:r>
          </a:p>
          <a:p>
            <a:pPr lvl="1"/>
            <a:r>
              <a:rPr lang="en-US" b="1" dirty="0">
                <a:effectLst>
                  <a:outerShdw blurRad="38100" dist="38100" dir="2700000" algn="tl">
                    <a:srgbClr val="000000">
                      <a:alpha val="43137"/>
                    </a:srgbClr>
                  </a:outerShdw>
                </a:effectLst>
              </a:rPr>
              <a:t>Talking too soon after pressing push-to-talk</a:t>
            </a:r>
          </a:p>
          <a:p>
            <a:pPr lvl="1"/>
            <a:r>
              <a:rPr lang="en-US" b="1" dirty="0">
                <a:effectLst>
                  <a:outerShdw blurRad="38100" dist="38100" dir="2700000" algn="tl">
                    <a:srgbClr val="000000">
                      <a:alpha val="43137"/>
                    </a:srgbClr>
                  </a:outerShdw>
                </a:effectLst>
              </a:rPr>
              <a:t>Not keeping enough pressure on PTT button</a:t>
            </a:r>
          </a:p>
          <a:p>
            <a:pPr lvl="1"/>
            <a:r>
              <a:rPr lang="en-US" b="1" dirty="0">
                <a:effectLst>
                  <a:outerShdw blurRad="38100" dist="38100" dir="2700000" algn="tl">
                    <a:srgbClr val="000000">
                      <a:alpha val="43137"/>
                    </a:srgbClr>
                  </a:outerShdw>
                </a:effectLst>
              </a:rPr>
              <a:t>Forgetting to say other person's name first to get their attention (“Base, this is Bravo, how copy, over?”) </a:t>
            </a:r>
          </a:p>
          <a:p>
            <a:r>
              <a:rPr lang="en-US" b="1" dirty="0">
                <a:effectLst>
                  <a:outerShdw blurRad="38100" dist="38100" dir="2700000" algn="tl">
                    <a:srgbClr val="000000">
                      <a:alpha val="43137"/>
                    </a:srgbClr>
                  </a:outerShdw>
                </a:effectLst>
              </a:rPr>
              <a:t>Not having other person read back easy-to-flub messages such as coordinates. </a:t>
            </a:r>
          </a:p>
          <a:p>
            <a:r>
              <a:rPr lang="en-US" b="1" dirty="0">
                <a:effectLst>
                  <a:outerShdw blurRad="38100" dist="38100" dir="2700000" algn="tl">
                    <a:srgbClr val="000000">
                      <a:alpha val="43137"/>
                    </a:srgbClr>
                  </a:outerShdw>
                </a:effectLst>
              </a:rPr>
              <a:t>Didn’t say twice: “… I say again, figures, 3405, 7046. How copy, over?” </a:t>
            </a:r>
          </a:p>
        </p:txBody>
      </p:sp>
    </p:spTree>
    <p:extLst>
      <p:ext uri="{BB962C8B-B14F-4D97-AF65-F5344CB8AC3E}">
        <p14:creationId xmlns:p14="http://schemas.microsoft.com/office/powerpoint/2010/main" val="2515300031"/>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500"/>
                                        <p:tgtEl>
                                          <p:spTgt spid="2">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fade">
                                      <p:cBhvr>
                                        <p:cTn id="16" dur="500"/>
                                        <p:tgtEl>
                                          <p:spTgt spid="2">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fade">
                                      <p:cBhvr>
                                        <p:cTn id="21" dur="500"/>
                                        <p:tgtEl>
                                          <p:spTgt spid="2">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
                                            <p:txEl>
                                              <p:pRg st="5" end="5"/>
                                            </p:txEl>
                                          </p:spTgt>
                                        </p:tgtEl>
                                        <p:attrNameLst>
                                          <p:attrName>style.visibility</p:attrName>
                                        </p:attrNameLst>
                                      </p:cBhvr>
                                      <p:to>
                                        <p:strVal val="visible"/>
                                      </p:to>
                                    </p:set>
                                    <p:animEffect transition="in" filter="fade">
                                      <p:cBhvr>
                                        <p:cTn id="26"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3BC85C4-8DD9-4FA5-89A7-A3D6BB151EEE}"/>
              </a:ext>
            </a:extLst>
          </p:cNvPr>
          <p:cNvSpPr>
            <a:spLocks noGrp="1"/>
          </p:cNvSpPr>
          <p:nvPr>
            <p:ph type="title"/>
          </p:nvPr>
        </p:nvSpPr>
        <p:spPr/>
        <p:txBody>
          <a:bodyPr/>
          <a:lstStyle/>
          <a:p>
            <a:r>
              <a:rPr lang="en-US" dirty="0"/>
              <a:t>Show Radio!</a:t>
            </a:r>
          </a:p>
        </p:txBody>
      </p:sp>
    </p:spTree>
    <p:extLst>
      <p:ext uri="{BB962C8B-B14F-4D97-AF65-F5344CB8AC3E}">
        <p14:creationId xmlns:p14="http://schemas.microsoft.com/office/powerpoint/2010/main" val="2824871341"/>
      </p:ext>
    </p:extLst>
  </p:cSld>
  <p:clrMapOvr>
    <a:masterClrMapping/>
  </p:clrMapOvr>
  <p:transition>
    <p:fade thruBlk="1"/>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7B531-6DEB-4041-9F1E-BA5F526C675F}"/>
              </a:ext>
            </a:extLst>
          </p:cNvPr>
          <p:cNvSpPr>
            <a:spLocks noGrp="1"/>
          </p:cNvSpPr>
          <p:nvPr>
            <p:ph type="title"/>
          </p:nvPr>
        </p:nvSpPr>
        <p:spPr/>
        <p:txBody>
          <a:bodyPr/>
          <a:lstStyle/>
          <a:p>
            <a:r>
              <a:rPr lang="en-US" dirty="0"/>
              <a:t>Cellphones</a:t>
            </a:r>
          </a:p>
        </p:txBody>
      </p:sp>
    </p:spTree>
    <p:extLst>
      <p:ext uri="{BB962C8B-B14F-4D97-AF65-F5344CB8AC3E}">
        <p14:creationId xmlns:p14="http://schemas.microsoft.com/office/powerpoint/2010/main" val="2835517174"/>
      </p:ext>
    </p:extLst>
  </p:cSld>
  <p:clrMapOvr>
    <a:masterClrMapping/>
  </p:clrMapOvr>
  <p:transition>
    <p:fade thruBlk="1"/>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5220" name="Rectangle 4"/>
          <p:cNvSpPr>
            <a:spLocks noGrp="1" noChangeArrowheads="1"/>
          </p:cNvSpPr>
          <p:nvPr>
            <p:ph type="title"/>
          </p:nvPr>
        </p:nvSpPr>
        <p:spPr/>
        <p:txBody>
          <a:bodyPr/>
          <a:lstStyle/>
          <a:p>
            <a:r>
              <a:rPr lang="en-US" i="1" dirty="0"/>
              <a:t>Field III Training Standards</a:t>
            </a:r>
          </a:p>
        </p:txBody>
      </p:sp>
      <p:sp>
        <p:nvSpPr>
          <p:cNvPr id="1545222" name="Rectangle 6"/>
          <p:cNvSpPr>
            <a:spLocks noGrp="1" noChangeArrowheads="1"/>
          </p:cNvSpPr>
          <p:nvPr>
            <p:ph sz="half" idx="1"/>
          </p:nvPr>
        </p:nvSpPr>
        <p:spPr>
          <a:xfrm>
            <a:off x="990600" y="1752600"/>
            <a:ext cx="8077200" cy="5105400"/>
          </a:xfrm>
        </p:spPr>
        <p:txBody>
          <a:bodyPr>
            <a:normAutofit/>
          </a:bodyPr>
          <a:lstStyle/>
          <a:p>
            <a:pPr marL="0" indent="0">
              <a:lnSpc>
                <a:spcPct val="100000"/>
              </a:lnSpc>
              <a:buNone/>
            </a:pPr>
            <a:r>
              <a:rPr lang="en-US" sz="4000" b="1" dirty="0"/>
              <a:t>Know best practices for using cellphones for wilderness search and rescue communications, including: </a:t>
            </a:r>
          </a:p>
          <a:p>
            <a:pPr lvl="1">
              <a:lnSpc>
                <a:spcPct val="100000"/>
              </a:lnSpc>
            </a:pPr>
            <a:r>
              <a:rPr lang="en-US" sz="3600" b="1" dirty="0"/>
              <a:t>Methods to improve communications</a:t>
            </a:r>
          </a:p>
          <a:p>
            <a:pPr lvl="1">
              <a:lnSpc>
                <a:spcPct val="100000"/>
              </a:lnSpc>
            </a:pPr>
            <a:r>
              <a:rPr lang="en-US" sz="3600" b="1" dirty="0"/>
              <a:t>Advantages of texting over voice communications</a:t>
            </a:r>
          </a:p>
        </p:txBody>
      </p:sp>
    </p:spTree>
    <p:extLst>
      <p:ext uri="{BB962C8B-B14F-4D97-AF65-F5344CB8AC3E}">
        <p14:creationId xmlns:p14="http://schemas.microsoft.com/office/powerpoint/2010/main" val="1895373746"/>
      </p:ext>
    </p:extLst>
  </p:cSld>
  <p:clrMapOvr>
    <a:masterClrMapping/>
  </p:clrMapOvr>
  <p:transition>
    <p:fade thruBlk="1"/>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5220" name="Rectangle 4"/>
          <p:cNvSpPr>
            <a:spLocks noGrp="1" noChangeArrowheads="1"/>
          </p:cNvSpPr>
          <p:nvPr>
            <p:ph type="title"/>
          </p:nvPr>
        </p:nvSpPr>
        <p:spPr/>
        <p:txBody>
          <a:bodyPr/>
          <a:lstStyle/>
          <a:p>
            <a:r>
              <a:rPr lang="en-US" i="1" dirty="0"/>
              <a:t>Field III Training Standards</a:t>
            </a:r>
          </a:p>
        </p:txBody>
      </p:sp>
      <p:sp>
        <p:nvSpPr>
          <p:cNvPr id="1545222" name="Rectangle 6"/>
          <p:cNvSpPr>
            <a:spLocks noGrp="1" noChangeArrowheads="1"/>
          </p:cNvSpPr>
          <p:nvPr>
            <p:ph sz="half" idx="1"/>
          </p:nvPr>
        </p:nvSpPr>
        <p:spPr>
          <a:xfrm>
            <a:off x="533400" y="1690689"/>
            <a:ext cx="8382000" cy="4938711"/>
          </a:xfrm>
        </p:spPr>
        <p:txBody>
          <a:bodyPr>
            <a:normAutofit/>
          </a:bodyPr>
          <a:lstStyle/>
          <a:p>
            <a:pPr marL="0" indent="0">
              <a:lnSpc>
                <a:spcPct val="100000"/>
              </a:lnSpc>
              <a:buNone/>
            </a:pPr>
            <a:r>
              <a:rPr lang="en-US" sz="3600" b="1" dirty="0"/>
              <a:t>Know the uses, advantages and disadvantages of</a:t>
            </a:r>
          </a:p>
          <a:p>
            <a:pPr lvl="1">
              <a:lnSpc>
                <a:spcPct val="100000"/>
              </a:lnSpc>
            </a:pPr>
            <a:r>
              <a:rPr lang="en-US" sz="3600" b="1" dirty="0"/>
              <a:t>Signal mirrors and improvised mirrors (</a:t>
            </a:r>
            <a:r>
              <a:rPr lang="en-US" sz="3600" b="1" dirty="0" err="1"/>
              <a:t>knifeblade</a:t>
            </a:r>
            <a:r>
              <a:rPr lang="en-US" sz="3600" b="1" dirty="0"/>
              <a:t>, mirror on compass</a:t>
            </a:r>
            <a:r>
              <a:rPr lang="en-US" sz="3200" b="1" dirty="0"/>
              <a:t>)</a:t>
            </a:r>
          </a:p>
        </p:txBody>
      </p:sp>
    </p:spTree>
    <p:extLst>
      <p:ext uri="{BB962C8B-B14F-4D97-AF65-F5344CB8AC3E}">
        <p14:creationId xmlns:p14="http://schemas.microsoft.com/office/powerpoint/2010/main" val="1226765331"/>
      </p:ext>
    </p:extLst>
  </p:cSld>
  <p:clrMapOvr>
    <a:masterClrMapping/>
  </p:clrMapOvr>
  <p:transition>
    <p:fade thruBlk="1"/>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62EA1-F8D5-4694-AB5E-09D327E9BA5B}"/>
              </a:ext>
            </a:extLst>
          </p:cNvPr>
          <p:cNvSpPr>
            <a:spLocks noGrp="1"/>
          </p:cNvSpPr>
          <p:nvPr>
            <p:ph type="title"/>
          </p:nvPr>
        </p:nvSpPr>
        <p:spPr/>
        <p:txBody>
          <a:bodyPr/>
          <a:lstStyle/>
          <a:p>
            <a:r>
              <a:rPr lang="en-US" dirty="0"/>
              <a:t>Signal Mirrors</a:t>
            </a:r>
          </a:p>
        </p:txBody>
      </p:sp>
    </p:spTree>
    <p:extLst>
      <p:ext uri="{BB962C8B-B14F-4D97-AF65-F5344CB8AC3E}">
        <p14:creationId xmlns:p14="http://schemas.microsoft.com/office/powerpoint/2010/main" val="1349860711"/>
      </p:ext>
    </p:extLst>
  </p:cSld>
  <p:clrMapOvr>
    <a:masterClrMapping/>
  </p:clrMapOvr>
  <p:transition>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5220" name="Rectangle 4"/>
          <p:cNvSpPr>
            <a:spLocks noGrp="1" noChangeArrowheads="1"/>
          </p:cNvSpPr>
          <p:nvPr>
            <p:ph type="title"/>
          </p:nvPr>
        </p:nvSpPr>
        <p:spPr/>
        <p:txBody>
          <a:bodyPr/>
          <a:lstStyle/>
          <a:p>
            <a:r>
              <a:rPr lang="en-US" dirty="0"/>
              <a:t>How to talk to your radio</a:t>
            </a:r>
          </a:p>
        </p:txBody>
      </p:sp>
      <p:sp>
        <p:nvSpPr>
          <p:cNvPr id="1545222" name="Rectangle 6"/>
          <p:cNvSpPr>
            <a:spLocks noGrp="1" noChangeArrowheads="1"/>
          </p:cNvSpPr>
          <p:nvPr>
            <p:ph sz="half" idx="1"/>
          </p:nvPr>
        </p:nvSpPr>
        <p:spPr>
          <a:xfrm>
            <a:off x="990600" y="1905000"/>
            <a:ext cx="8077200" cy="4953000"/>
          </a:xfrm>
        </p:spPr>
        <p:txBody>
          <a:bodyPr>
            <a:normAutofit/>
          </a:bodyPr>
          <a:lstStyle/>
          <a:p>
            <a:pPr>
              <a:lnSpc>
                <a:spcPct val="100000"/>
              </a:lnSpc>
            </a:pPr>
            <a:r>
              <a:rPr lang="en-US" sz="4000" b="1" dirty="0"/>
              <a:t>Hold face of handheld or speaker-mike 90° away from your mouth: talk </a:t>
            </a:r>
            <a:r>
              <a:rPr lang="en-US" sz="4000" b="1" i="1" dirty="0"/>
              <a:t>across</a:t>
            </a:r>
            <a:r>
              <a:rPr lang="en-US" sz="4000" b="1" dirty="0"/>
              <a:t> the face of your microphone or handheld, not </a:t>
            </a:r>
            <a:r>
              <a:rPr lang="en-US" sz="4000" b="1" i="1" dirty="0"/>
              <a:t>into</a:t>
            </a:r>
            <a:r>
              <a:rPr lang="en-US" sz="4000" b="1" dirty="0"/>
              <a:t> it. </a:t>
            </a:r>
          </a:p>
          <a:p>
            <a:pPr>
              <a:lnSpc>
                <a:spcPct val="100000"/>
              </a:lnSpc>
            </a:pPr>
            <a:r>
              <a:rPr lang="en-US" sz="4000" b="1" dirty="0"/>
              <a:t>Speak slowly and distinctly; </a:t>
            </a:r>
            <a:r>
              <a:rPr lang="en-US" sz="4000" b="1" i="1" dirty="0"/>
              <a:t>ignore</a:t>
            </a:r>
            <a:r>
              <a:rPr lang="en-US" sz="4000" b="1" dirty="0"/>
              <a:t> that adrenaline!</a:t>
            </a:r>
          </a:p>
          <a:p>
            <a:pPr marL="0" indent="0">
              <a:lnSpc>
                <a:spcPct val="100000"/>
              </a:lnSpc>
              <a:buNone/>
            </a:pPr>
            <a:endParaRPr lang="en-US" sz="3200" b="1" dirty="0"/>
          </a:p>
        </p:txBody>
      </p:sp>
    </p:spTree>
    <p:extLst>
      <p:ext uri="{BB962C8B-B14F-4D97-AF65-F5344CB8AC3E}">
        <p14:creationId xmlns:p14="http://schemas.microsoft.com/office/powerpoint/2010/main" val="894726786"/>
      </p:ext>
    </p:extLst>
  </p:cSld>
  <p:clrMapOvr>
    <a:masterClrMapping/>
  </p:clrMapOvr>
  <p:transition>
    <p:fade thruBlk="1"/>
  </p:transition>
</p:sld>
</file>

<file path=ppt/slides/slide8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D036979B-7176-432C-B7E6-7FBAF330E0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399" y="-16459"/>
            <a:ext cx="7297727" cy="6874459"/>
          </a:xfrm>
          <a:prstGeom prst="rect">
            <a:avLst/>
          </a:prstGeom>
        </p:spPr>
      </p:pic>
    </p:spTree>
    <p:extLst>
      <p:ext uri="{BB962C8B-B14F-4D97-AF65-F5344CB8AC3E}">
        <p14:creationId xmlns:p14="http://schemas.microsoft.com/office/powerpoint/2010/main" val="3431318317"/>
      </p:ext>
    </p:extLst>
  </p:cSld>
  <p:clrMapOvr>
    <a:masterClrMapping/>
  </p:clrMapOvr>
  <p:transition>
    <p:fade thruBlk="1"/>
  </p:transition>
</p:sld>
</file>

<file path=ppt/slides/slide8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linedrawing&#10;&#10;Description automatically generated">
            <a:extLst>
              <a:ext uri="{FF2B5EF4-FFF2-40B4-BE49-F238E27FC236}">
                <a16:creationId xmlns:a16="http://schemas.microsoft.com/office/drawing/2014/main" id="{E1B7C558-5958-402F-B207-AEB5999019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385144"/>
            <a:ext cx="9174296" cy="4101256"/>
          </a:xfrm>
          <a:prstGeom prst="rect">
            <a:avLst/>
          </a:prstGeom>
        </p:spPr>
      </p:pic>
    </p:spTree>
    <p:extLst>
      <p:ext uri="{BB962C8B-B14F-4D97-AF65-F5344CB8AC3E}">
        <p14:creationId xmlns:p14="http://schemas.microsoft.com/office/powerpoint/2010/main" val="2692312625"/>
      </p:ext>
    </p:extLst>
  </p:cSld>
  <p:clrMapOvr>
    <a:masterClrMapping/>
  </p:clrMapOvr>
  <p:transition>
    <p:fade thruBlk="1"/>
  </p:transition>
</p:sld>
</file>

<file path=ppt/slides/slide8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C1C60A2-9132-4667-BCB8-5694A062FB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98" y="1244548"/>
            <a:ext cx="9043772" cy="4394252"/>
          </a:xfrm>
          <a:prstGeom prst="rect">
            <a:avLst/>
          </a:prstGeom>
        </p:spPr>
      </p:pic>
    </p:spTree>
    <p:extLst>
      <p:ext uri="{BB962C8B-B14F-4D97-AF65-F5344CB8AC3E}">
        <p14:creationId xmlns:p14="http://schemas.microsoft.com/office/powerpoint/2010/main" val="2052665697"/>
      </p:ext>
    </p:extLst>
  </p:cSld>
  <p:clrMapOvr>
    <a:masterClrMapping/>
  </p:clrMapOvr>
  <p:transition>
    <p:fade thruBlk="1"/>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72B4B-65AD-4AE4-948B-710E8EF86103}"/>
              </a:ext>
            </a:extLst>
          </p:cNvPr>
          <p:cNvSpPr>
            <a:spLocks noGrp="1"/>
          </p:cNvSpPr>
          <p:nvPr>
            <p:ph type="title"/>
          </p:nvPr>
        </p:nvSpPr>
        <p:spPr/>
        <p:txBody>
          <a:bodyPr/>
          <a:lstStyle/>
          <a:p>
            <a:r>
              <a:rPr lang="en-US" dirty="0"/>
              <a:t>Whistles</a:t>
            </a:r>
          </a:p>
        </p:txBody>
      </p:sp>
    </p:spTree>
    <p:extLst>
      <p:ext uri="{BB962C8B-B14F-4D97-AF65-F5344CB8AC3E}">
        <p14:creationId xmlns:p14="http://schemas.microsoft.com/office/powerpoint/2010/main" val="2053401955"/>
      </p:ext>
    </p:extLst>
  </p:cSld>
  <p:clrMapOvr>
    <a:masterClrMapping/>
  </p:clrMapOvr>
  <p:transition>
    <p:fade thruBlk="1"/>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5220" name="Rectangle 4"/>
          <p:cNvSpPr>
            <a:spLocks noGrp="1" noChangeArrowheads="1"/>
          </p:cNvSpPr>
          <p:nvPr>
            <p:ph type="title"/>
          </p:nvPr>
        </p:nvSpPr>
        <p:spPr/>
        <p:txBody>
          <a:bodyPr/>
          <a:lstStyle/>
          <a:p>
            <a:r>
              <a:rPr lang="en-US" i="1" dirty="0"/>
              <a:t>Field III Training Standards</a:t>
            </a:r>
          </a:p>
        </p:txBody>
      </p:sp>
      <p:sp>
        <p:nvSpPr>
          <p:cNvPr id="1545222" name="Rectangle 6"/>
          <p:cNvSpPr>
            <a:spLocks noGrp="1" noChangeArrowheads="1"/>
          </p:cNvSpPr>
          <p:nvPr>
            <p:ph sz="half" idx="1"/>
          </p:nvPr>
        </p:nvSpPr>
        <p:spPr>
          <a:xfrm>
            <a:off x="609600" y="1905000"/>
            <a:ext cx="8229600" cy="4724400"/>
          </a:xfrm>
        </p:spPr>
        <p:txBody>
          <a:bodyPr>
            <a:normAutofit/>
          </a:bodyPr>
          <a:lstStyle/>
          <a:p>
            <a:pPr marL="0" indent="0">
              <a:lnSpc>
                <a:spcPct val="100000"/>
              </a:lnSpc>
              <a:buNone/>
            </a:pPr>
            <a:r>
              <a:rPr lang="en-US" sz="3200" b="1" dirty="0"/>
              <a:t>Know the uses, advantages and disadvantages of</a:t>
            </a:r>
          </a:p>
          <a:p>
            <a:pPr lvl="1">
              <a:lnSpc>
                <a:spcPct val="100000"/>
              </a:lnSpc>
            </a:pPr>
            <a:r>
              <a:rPr lang="en-US" sz="3200" b="1" dirty="0"/>
              <a:t>Whistles</a:t>
            </a:r>
            <a:r>
              <a:rPr lang="en-US" b="1" dirty="0"/>
              <a:t> </a:t>
            </a:r>
          </a:p>
          <a:p>
            <a:pPr marL="0" indent="0">
              <a:lnSpc>
                <a:spcPct val="100000"/>
              </a:lnSpc>
              <a:buNone/>
            </a:pPr>
            <a:r>
              <a:rPr lang="en-US" sz="3200" b="1" dirty="0"/>
              <a:t>Know that whistle and hand signals can be used for rescue system management and are on the ASRC Radio SOP Crib Sheet</a:t>
            </a:r>
          </a:p>
        </p:txBody>
      </p:sp>
    </p:spTree>
    <p:extLst>
      <p:ext uri="{BB962C8B-B14F-4D97-AF65-F5344CB8AC3E}">
        <p14:creationId xmlns:p14="http://schemas.microsoft.com/office/powerpoint/2010/main" val="584040974"/>
      </p:ext>
    </p:extLst>
  </p:cSld>
  <p:clrMapOvr>
    <a:masterClrMapping/>
  </p:clrMapOvr>
  <p:transition>
    <p:fade thruBlk="1"/>
  </p:transition>
</p:sld>
</file>

<file path=ppt/slides/slide8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descr="Table&#10;&#10;Description automatically generated">
            <a:extLst>
              <a:ext uri="{FF2B5EF4-FFF2-40B4-BE49-F238E27FC236}">
                <a16:creationId xmlns:a16="http://schemas.microsoft.com/office/drawing/2014/main" id="{0A8F3E70-74C5-4828-8094-1DEB8162E5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200" y="15239"/>
            <a:ext cx="5181600" cy="6846119"/>
          </a:xfrm>
          <a:prstGeom prst="rect">
            <a:avLst/>
          </a:prstGeom>
        </p:spPr>
      </p:pic>
    </p:spTree>
    <p:extLst>
      <p:ext uri="{BB962C8B-B14F-4D97-AF65-F5344CB8AC3E}">
        <p14:creationId xmlns:p14="http://schemas.microsoft.com/office/powerpoint/2010/main" val="2721665033"/>
      </p:ext>
    </p:extLst>
  </p:cSld>
  <p:clrMapOvr>
    <a:masterClrMapping/>
  </p:clrMapOvr>
  <p:transition>
    <p:fade thruBlk="1"/>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0450" name="Rectangle 2"/>
          <p:cNvSpPr>
            <a:spLocks noGrp="1" noChangeArrowheads="1"/>
          </p:cNvSpPr>
          <p:nvPr>
            <p:ph type="title"/>
          </p:nvPr>
        </p:nvSpPr>
        <p:spPr/>
        <p:txBody>
          <a:bodyPr/>
          <a:lstStyle/>
          <a:p>
            <a:r>
              <a:rPr lang="en-US" dirty="0"/>
              <a:t>Download PDF of  ASRC Commo Crib Sheet</a:t>
            </a:r>
          </a:p>
        </p:txBody>
      </p:sp>
      <p:sp>
        <p:nvSpPr>
          <p:cNvPr id="1640451" name="Rectangle 3"/>
          <p:cNvSpPr>
            <a:spLocks noGrp="1" noChangeArrowheads="1"/>
          </p:cNvSpPr>
          <p:nvPr>
            <p:ph sz="half" idx="1"/>
          </p:nvPr>
        </p:nvSpPr>
        <p:spPr>
          <a:xfrm>
            <a:off x="495300" y="1905000"/>
            <a:ext cx="8039100" cy="1371600"/>
          </a:xfrm>
        </p:spPr>
        <p:txBody>
          <a:bodyPr>
            <a:normAutofit fontScale="77500" lnSpcReduction="20000"/>
          </a:bodyPr>
          <a:lstStyle/>
          <a:p>
            <a:pPr marL="0" indent="0">
              <a:lnSpc>
                <a:spcPct val="100000"/>
              </a:lnSpc>
              <a:buNone/>
            </a:pPr>
            <a:r>
              <a:rPr lang="en-US" sz="4400" b="1" dirty="0">
                <a:solidFill>
                  <a:schemeClr val="accent4">
                    <a:lumMod val="20000"/>
                    <a:lumOff val="80000"/>
                  </a:schemeClr>
                </a:solidFill>
              </a:rPr>
              <a:t>http://archive.asrc.net/ASRC-Communications/2007-03-12-ASRC-Radio-Crib-Sheet.pdf</a:t>
            </a:r>
            <a:endParaRPr lang="en-US" sz="4400" b="1" dirty="0"/>
          </a:p>
        </p:txBody>
      </p:sp>
      <p:pic>
        <p:nvPicPr>
          <p:cNvPr id="6" name="Picture 5" descr="A picture containing shape&#10;&#10;Description automatically generated">
            <a:extLst>
              <a:ext uri="{FF2B5EF4-FFF2-40B4-BE49-F238E27FC236}">
                <a16:creationId xmlns:a16="http://schemas.microsoft.com/office/drawing/2014/main" id="{99BF119A-BE20-4383-92EB-686125A6ED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01" y="3299827"/>
            <a:ext cx="3391264" cy="3391264"/>
          </a:xfrm>
          <a:prstGeom prst="rect">
            <a:avLst/>
          </a:prstGeom>
          <a:solidFill>
            <a:schemeClr val="bg1"/>
          </a:solidFill>
        </p:spPr>
      </p:pic>
    </p:spTree>
    <p:extLst>
      <p:ext uri="{BB962C8B-B14F-4D97-AF65-F5344CB8AC3E}">
        <p14:creationId xmlns:p14="http://schemas.microsoft.com/office/powerpoint/2010/main" val="3342025719"/>
      </p:ext>
    </p:extLst>
  </p:cSld>
  <p:clrMapOvr>
    <a:masterClrMapping/>
  </p:clrMapOvr>
  <p:transition>
    <p:fade thruBlk="1"/>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5220" name="Rectangle 4"/>
          <p:cNvSpPr>
            <a:spLocks noGrp="1" noChangeArrowheads="1"/>
          </p:cNvSpPr>
          <p:nvPr>
            <p:ph type="title"/>
          </p:nvPr>
        </p:nvSpPr>
        <p:spPr/>
        <p:txBody>
          <a:bodyPr/>
          <a:lstStyle/>
          <a:p>
            <a:r>
              <a:rPr lang="en-US" dirty="0"/>
              <a:t>Ropework Whistle Signals</a:t>
            </a:r>
          </a:p>
        </p:txBody>
      </p:sp>
      <p:sp>
        <p:nvSpPr>
          <p:cNvPr id="1545222" name="Rectangle 6"/>
          <p:cNvSpPr>
            <a:spLocks noGrp="1" noChangeArrowheads="1"/>
          </p:cNvSpPr>
          <p:nvPr>
            <p:ph sz="half" idx="1"/>
          </p:nvPr>
        </p:nvSpPr>
        <p:spPr>
          <a:xfrm>
            <a:off x="1447800" y="1690689"/>
            <a:ext cx="7620000" cy="5167311"/>
          </a:xfrm>
        </p:spPr>
        <p:txBody>
          <a:bodyPr>
            <a:normAutofit/>
          </a:bodyPr>
          <a:lstStyle/>
          <a:p>
            <a:pPr marL="0" indent="0">
              <a:lnSpc>
                <a:spcPct val="100000"/>
              </a:lnSpc>
              <a:buNone/>
            </a:pPr>
            <a:r>
              <a:rPr lang="en-US" sz="4400" b="1" dirty="0"/>
              <a:t>SUDOT </a:t>
            </a:r>
          </a:p>
          <a:p>
            <a:pPr marL="457200" lvl="1" indent="0">
              <a:lnSpc>
                <a:spcPct val="100000"/>
              </a:lnSpc>
              <a:buNone/>
            </a:pPr>
            <a:r>
              <a:rPr lang="en-US" sz="2800" b="1" dirty="0"/>
              <a:t>1 long: 			Stop</a:t>
            </a:r>
          </a:p>
          <a:p>
            <a:pPr marL="457200" lvl="1" indent="0">
              <a:lnSpc>
                <a:spcPct val="100000"/>
              </a:lnSpc>
              <a:buNone/>
            </a:pPr>
            <a:r>
              <a:rPr lang="en-US" sz="2800" b="1" dirty="0"/>
              <a:t>2 short: 		Up</a:t>
            </a:r>
          </a:p>
          <a:p>
            <a:pPr marL="457200" lvl="1" indent="0">
              <a:lnSpc>
                <a:spcPct val="100000"/>
              </a:lnSpc>
              <a:buNone/>
            </a:pPr>
            <a:r>
              <a:rPr lang="en-US" sz="2800" b="1" dirty="0"/>
              <a:t>3 short: 		Down</a:t>
            </a:r>
          </a:p>
          <a:p>
            <a:pPr marL="457200" lvl="1" indent="0">
              <a:lnSpc>
                <a:spcPct val="100000"/>
              </a:lnSpc>
              <a:buNone/>
            </a:pPr>
            <a:r>
              <a:rPr lang="en-US" sz="2800" b="1" dirty="0"/>
              <a:t>4 short: 		Off rope/rope free</a:t>
            </a:r>
          </a:p>
          <a:p>
            <a:pPr marL="457200" lvl="1" indent="0">
              <a:lnSpc>
                <a:spcPct val="100000"/>
              </a:lnSpc>
              <a:buNone/>
            </a:pPr>
            <a:r>
              <a:rPr lang="en-US" sz="2800" b="1" dirty="0"/>
              <a:t>Continuous: 	Trouble/help</a:t>
            </a:r>
          </a:p>
          <a:p>
            <a:pPr marL="457200" lvl="1" indent="0">
              <a:lnSpc>
                <a:spcPct val="100000"/>
              </a:lnSpc>
              <a:buNone/>
            </a:pPr>
            <a:r>
              <a:rPr lang="en-US" sz="2800" b="1" dirty="0"/>
              <a:t>Short is 1 second</a:t>
            </a:r>
          </a:p>
          <a:p>
            <a:pPr marL="457200" lvl="1" indent="0">
              <a:lnSpc>
                <a:spcPct val="100000"/>
              </a:lnSpc>
              <a:buNone/>
            </a:pPr>
            <a:r>
              <a:rPr lang="en-US" sz="2800" b="1" dirty="0"/>
              <a:t>Long is 3 seconds </a:t>
            </a:r>
          </a:p>
          <a:p>
            <a:pPr marL="457200" lvl="1" indent="0">
              <a:lnSpc>
                <a:spcPct val="100000"/>
              </a:lnSpc>
              <a:buNone/>
            </a:pPr>
            <a:r>
              <a:rPr lang="en-US" sz="2800" b="1" dirty="0"/>
              <a:t>astm.org/Standards/F1768.htm</a:t>
            </a:r>
            <a:endParaRPr lang="en-US" sz="1800" b="1" dirty="0"/>
          </a:p>
        </p:txBody>
      </p:sp>
    </p:spTree>
    <p:extLst>
      <p:ext uri="{BB962C8B-B14F-4D97-AF65-F5344CB8AC3E}">
        <p14:creationId xmlns:p14="http://schemas.microsoft.com/office/powerpoint/2010/main" val="4251658589"/>
      </p:ext>
    </p:extLst>
  </p:cSld>
  <p:clrMapOvr>
    <a:masterClrMapping/>
  </p:clrMapOvr>
  <p:transition>
    <p:fade thruBlk="1"/>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5220" name="Rectangle 4"/>
          <p:cNvSpPr>
            <a:spLocks noGrp="1" noChangeArrowheads="1"/>
          </p:cNvSpPr>
          <p:nvPr>
            <p:ph type="title"/>
          </p:nvPr>
        </p:nvSpPr>
        <p:spPr/>
        <p:txBody>
          <a:bodyPr/>
          <a:lstStyle/>
          <a:p>
            <a:r>
              <a:rPr lang="en-US" dirty="0"/>
              <a:t>“effectively communicate, </a:t>
            </a:r>
            <a:r>
              <a:rPr lang="en-US" b="1" i="1" dirty="0"/>
              <a:t>in whistle</a:t>
            </a:r>
            <a:r>
              <a:rPr lang="en-US" dirty="0"/>
              <a:t>…”</a:t>
            </a:r>
          </a:p>
        </p:txBody>
      </p:sp>
      <p:pic>
        <p:nvPicPr>
          <p:cNvPr id="5" name="Picture 4" descr="Text&#10;&#10;Description automatically generated">
            <a:extLst>
              <a:ext uri="{FF2B5EF4-FFF2-40B4-BE49-F238E27FC236}">
                <a16:creationId xmlns:a16="http://schemas.microsoft.com/office/drawing/2014/main" id="{00F9B308-2776-44A9-B27B-FCE95ADF25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1905000"/>
            <a:ext cx="8534400" cy="4454658"/>
          </a:xfrm>
          <a:prstGeom prst="rect">
            <a:avLst/>
          </a:prstGeom>
        </p:spPr>
      </p:pic>
    </p:spTree>
    <p:extLst>
      <p:ext uri="{BB962C8B-B14F-4D97-AF65-F5344CB8AC3E}">
        <p14:creationId xmlns:p14="http://schemas.microsoft.com/office/powerpoint/2010/main" val="1277027163"/>
      </p:ext>
    </p:extLst>
  </p:cSld>
  <p:clrMapOvr>
    <a:masterClrMapping/>
  </p:clrMapOvr>
  <p:transition>
    <p:fade thruBlk="1"/>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0450" name="Rectangle 2"/>
          <p:cNvSpPr>
            <a:spLocks noGrp="1" noChangeArrowheads="1"/>
          </p:cNvSpPr>
          <p:nvPr>
            <p:ph type="title"/>
          </p:nvPr>
        </p:nvSpPr>
        <p:spPr/>
        <p:txBody>
          <a:bodyPr/>
          <a:lstStyle/>
          <a:p>
            <a:r>
              <a:rPr lang="en-US" dirty="0"/>
              <a:t>Download AppSAR Evacs</a:t>
            </a:r>
          </a:p>
        </p:txBody>
      </p:sp>
      <p:sp>
        <p:nvSpPr>
          <p:cNvPr id="1640451" name="Rectangle 3"/>
          <p:cNvSpPr>
            <a:spLocks noGrp="1" noChangeArrowheads="1"/>
          </p:cNvSpPr>
          <p:nvPr>
            <p:ph sz="half" idx="1"/>
          </p:nvPr>
        </p:nvSpPr>
        <p:spPr>
          <a:xfrm>
            <a:off x="495300" y="1905000"/>
            <a:ext cx="8039100" cy="1371600"/>
          </a:xfrm>
        </p:spPr>
        <p:txBody>
          <a:bodyPr>
            <a:normAutofit fontScale="77500" lnSpcReduction="20000"/>
          </a:bodyPr>
          <a:lstStyle/>
          <a:p>
            <a:pPr marL="0" indent="0">
              <a:lnSpc>
                <a:spcPct val="100000"/>
              </a:lnSpc>
              <a:buNone/>
            </a:pPr>
            <a:r>
              <a:rPr lang="en-US" sz="4400" b="1" dirty="0">
                <a:solidFill>
                  <a:schemeClr val="accent4">
                    <a:lumMod val="20000"/>
                    <a:lumOff val="80000"/>
                  </a:schemeClr>
                </a:solidFill>
              </a:rPr>
              <a:t>http://www.conovers.org/ftp/AppSAR/AppSAR-8-Nontechnical-and-Semi-Tech-Evacs.pdf</a:t>
            </a:r>
            <a:endParaRPr lang="en-US" sz="4400" b="1" dirty="0"/>
          </a:p>
        </p:txBody>
      </p:sp>
      <p:pic>
        <p:nvPicPr>
          <p:cNvPr id="3" name="Picture 2">
            <a:extLst>
              <a:ext uri="{FF2B5EF4-FFF2-40B4-BE49-F238E27FC236}">
                <a16:creationId xmlns:a16="http://schemas.microsoft.com/office/drawing/2014/main" id="{D819FBBC-D987-46B3-B22E-1E2C88B9328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124200" y="3581401"/>
            <a:ext cx="3147060" cy="3147060"/>
          </a:xfrm>
          <a:prstGeom prst="rect">
            <a:avLst/>
          </a:prstGeom>
          <a:solidFill>
            <a:schemeClr val="bg1"/>
          </a:solidFill>
        </p:spPr>
      </p:pic>
    </p:spTree>
    <p:extLst>
      <p:ext uri="{BB962C8B-B14F-4D97-AF65-F5344CB8AC3E}">
        <p14:creationId xmlns:p14="http://schemas.microsoft.com/office/powerpoint/2010/main" val="3905761486"/>
      </p:ext>
    </p:extLst>
  </p:cSld>
  <p:clrMapOvr>
    <a:masterClrMapping/>
  </p:clrMapOvr>
  <p:transition>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5220" name="Rectangle 4"/>
          <p:cNvSpPr>
            <a:spLocks noGrp="1" noChangeArrowheads="1"/>
          </p:cNvSpPr>
          <p:nvPr>
            <p:ph type="title"/>
          </p:nvPr>
        </p:nvSpPr>
        <p:spPr/>
        <p:txBody>
          <a:bodyPr/>
          <a:lstStyle/>
          <a:p>
            <a:r>
              <a:rPr lang="en-US" dirty="0"/>
              <a:t>How to talk to your radio</a:t>
            </a:r>
          </a:p>
        </p:txBody>
      </p:sp>
      <p:sp>
        <p:nvSpPr>
          <p:cNvPr id="1545222" name="Rectangle 6"/>
          <p:cNvSpPr>
            <a:spLocks noGrp="1" noChangeArrowheads="1"/>
          </p:cNvSpPr>
          <p:nvPr>
            <p:ph sz="half" idx="1"/>
          </p:nvPr>
        </p:nvSpPr>
        <p:spPr>
          <a:xfrm>
            <a:off x="990600" y="1905000"/>
            <a:ext cx="8077200" cy="4953000"/>
          </a:xfrm>
        </p:spPr>
        <p:txBody>
          <a:bodyPr>
            <a:normAutofit/>
          </a:bodyPr>
          <a:lstStyle/>
          <a:p>
            <a:pPr>
              <a:lnSpc>
                <a:spcPct val="100000"/>
              </a:lnSpc>
            </a:pPr>
            <a:r>
              <a:rPr lang="en-US" sz="4000" b="1" dirty="0"/>
              <a:t>Press the push-to-talk</a:t>
            </a:r>
          </a:p>
          <a:p>
            <a:pPr>
              <a:lnSpc>
                <a:spcPct val="100000"/>
              </a:lnSpc>
            </a:pPr>
            <a:r>
              <a:rPr lang="en-US" sz="4000" b="1" dirty="0"/>
              <a:t>Wait for a half-second</a:t>
            </a:r>
          </a:p>
          <a:p>
            <a:pPr>
              <a:lnSpc>
                <a:spcPct val="100000"/>
              </a:lnSpc>
            </a:pPr>
            <a:r>
              <a:rPr lang="en-US" sz="4000" b="1" dirty="0"/>
              <a:t>Then talk</a:t>
            </a:r>
          </a:p>
          <a:p>
            <a:pPr>
              <a:lnSpc>
                <a:spcPct val="100000"/>
              </a:lnSpc>
            </a:pPr>
            <a:r>
              <a:rPr lang="en-US" sz="4000" b="1" dirty="0"/>
              <a:t>Keep finger firmly on push-to-talk button while talking</a:t>
            </a:r>
          </a:p>
          <a:p>
            <a:pPr marL="0" indent="0">
              <a:lnSpc>
                <a:spcPct val="100000"/>
              </a:lnSpc>
              <a:buNone/>
            </a:pPr>
            <a:endParaRPr lang="en-US" sz="3200" b="1" dirty="0"/>
          </a:p>
        </p:txBody>
      </p:sp>
    </p:spTree>
    <p:extLst>
      <p:ext uri="{BB962C8B-B14F-4D97-AF65-F5344CB8AC3E}">
        <p14:creationId xmlns:p14="http://schemas.microsoft.com/office/powerpoint/2010/main" val="2616237478"/>
      </p:ext>
    </p:extLst>
  </p:cSld>
  <p:clrMapOvr>
    <a:masterClrMapping/>
  </p:clrMapOvr>
  <p:transition>
    <p:fade thruBlk="1"/>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66EBE-9009-42A0-9B06-6EE5C25BA99C}"/>
              </a:ext>
            </a:extLst>
          </p:cNvPr>
          <p:cNvSpPr>
            <a:spLocks noGrp="1"/>
          </p:cNvSpPr>
          <p:nvPr>
            <p:ph type="title"/>
          </p:nvPr>
        </p:nvSpPr>
        <p:spPr/>
        <p:txBody>
          <a:bodyPr/>
          <a:lstStyle/>
          <a:p>
            <a:r>
              <a:rPr lang="en-US" dirty="0"/>
              <a:t>Smoke and Flares</a:t>
            </a:r>
          </a:p>
        </p:txBody>
      </p:sp>
    </p:spTree>
    <p:extLst>
      <p:ext uri="{BB962C8B-B14F-4D97-AF65-F5344CB8AC3E}">
        <p14:creationId xmlns:p14="http://schemas.microsoft.com/office/powerpoint/2010/main" val="879512007"/>
      </p:ext>
    </p:extLst>
  </p:cSld>
  <p:clrMapOvr>
    <a:masterClrMapping/>
  </p:clrMapOvr>
  <p:transition>
    <p:fade thruBlk="1"/>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5220" name="Rectangle 4"/>
          <p:cNvSpPr>
            <a:spLocks noGrp="1" noChangeArrowheads="1"/>
          </p:cNvSpPr>
          <p:nvPr>
            <p:ph type="title"/>
          </p:nvPr>
        </p:nvSpPr>
        <p:spPr/>
        <p:txBody>
          <a:bodyPr/>
          <a:lstStyle/>
          <a:p>
            <a:r>
              <a:rPr lang="en-US" i="1" dirty="0"/>
              <a:t>Field III Training Standards</a:t>
            </a:r>
          </a:p>
        </p:txBody>
      </p:sp>
      <p:sp>
        <p:nvSpPr>
          <p:cNvPr id="1545222" name="Rectangle 6"/>
          <p:cNvSpPr>
            <a:spLocks noGrp="1" noChangeArrowheads="1"/>
          </p:cNvSpPr>
          <p:nvPr>
            <p:ph sz="half" idx="1"/>
          </p:nvPr>
        </p:nvSpPr>
        <p:spPr>
          <a:xfrm>
            <a:off x="533400" y="1752600"/>
            <a:ext cx="8458200" cy="4876800"/>
          </a:xfrm>
        </p:spPr>
        <p:txBody>
          <a:bodyPr>
            <a:normAutofit/>
          </a:bodyPr>
          <a:lstStyle/>
          <a:p>
            <a:pPr marL="0" indent="0">
              <a:lnSpc>
                <a:spcPct val="100000"/>
              </a:lnSpc>
              <a:buNone/>
            </a:pPr>
            <a:r>
              <a:rPr lang="en-US" sz="3600" b="1" dirty="0"/>
              <a:t>Know the uses, advantages and disadvantages of</a:t>
            </a:r>
          </a:p>
          <a:p>
            <a:pPr lvl="1">
              <a:lnSpc>
                <a:spcPct val="100000"/>
              </a:lnSpc>
            </a:pPr>
            <a:r>
              <a:rPr lang="en-US" sz="3200" b="1" dirty="0"/>
              <a:t>Smoke</a:t>
            </a:r>
          </a:p>
          <a:p>
            <a:pPr lvl="1">
              <a:lnSpc>
                <a:spcPct val="100000"/>
              </a:lnSpc>
            </a:pPr>
            <a:r>
              <a:rPr lang="en-US" sz="3200" b="1" dirty="0"/>
              <a:t>Flares</a:t>
            </a:r>
          </a:p>
        </p:txBody>
      </p:sp>
    </p:spTree>
    <p:extLst>
      <p:ext uri="{BB962C8B-B14F-4D97-AF65-F5344CB8AC3E}">
        <p14:creationId xmlns:p14="http://schemas.microsoft.com/office/powerpoint/2010/main" val="1601847151"/>
      </p:ext>
    </p:extLst>
  </p:cSld>
  <p:clrMapOvr>
    <a:masterClrMapping/>
  </p:clrMapOvr>
  <p:transition>
    <p:fade thruBlk="1"/>
  </p:transition>
</p:sld>
</file>

<file path=ppt/slides/slide9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625091" name="Picture 3" descr="Orion-Handheld-Red-Signal-Fla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95500"/>
            <a:ext cx="4762500" cy="4762500"/>
          </a:xfrm>
          <a:prstGeom prst="rect">
            <a:avLst/>
          </a:prstGeom>
          <a:noFill/>
          <a:extLst>
            <a:ext uri="{909E8E84-426E-40DD-AFC4-6F175D3DCCD1}">
              <a14:hiddenFill xmlns:a14="http://schemas.microsoft.com/office/drawing/2010/main">
                <a:solidFill>
                  <a:srgbClr val="FFFFFF"/>
                </a:solidFill>
              </a14:hiddenFill>
            </a:ext>
          </a:extLst>
        </p:spPr>
      </p:pic>
      <p:pic>
        <p:nvPicPr>
          <p:cNvPr id="1625092" name="Picture 4" descr="81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0"/>
            <a:ext cx="4419600" cy="4419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thruBlk="1"/>
  </p:transition>
</p:sld>
</file>

<file path=ppt/slides/slide9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tree, clouds, smoke, dark&#10;&#10;Description automatically generated">
            <a:extLst>
              <a:ext uri="{FF2B5EF4-FFF2-40B4-BE49-F238E27FC236}">
                <a16:creationId xmlns:a16="http://schemas.microsoft.com/office/drawing/2014/main" id="{D135CBC0-FBB2-40AA-9142-685852E565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89106"/>
            <a:ext cx="9144000" cy="6079787"/>
          </a:xfrm>
          <a:prstGeom prst="rect">
            <a:avLst/>
          </a:prstGeom>
        </p:spPr>
      </p:pic>
    </p:spTree>
    <p:extLst>
      <p:ext uri="{BB962C8B-B14F-4D97-AF65-F5344CB8AC3E}">
        <p14:creationId xmlns:p14="http://schemas.microsoft.com/office/powerpoint/2010/main" val="2364870745"/>
      </p:ext>
    </p:extLst>
  </p:cSld>
  <p:clrMapOvr>
    <a:masterClrMapping/>
  </p:clrMapOvr>
  <p:transition>
    <p:fade thruBlk="1"/>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CF557-BCF4-4B2D-9DBA-81E7E61F1217}"/>
              </a:ext>
            </a:extLst>
          </p:cNvPr>
          <p:cNvSpPr>
            <a:spLocks noGrp="1"/>
          </p:cNvSpPr>
          <p:nvPr>
            <p:ph type="title"/>
          </p:nvPr>
        </p:nvSpPr>
        <p:spPr/>
        <p:txBody>
          <a:bodyPr/>
          <a:lstStyle/>
          <a:p>
            <a:r>
              <a:rPr lang="en-US" dirty="0" err="1"/>
              <a:t>Cyalume</a:t>
            </a:r>
            <a:r>
              <a:rPr lang="en-US" dirty="0"/>
              <a:t> Sticks</a:t>
            </a:r>
          </a:p>
        </p:txBody>
      </p:sp>
    </p:spTree>
    <p:extLst>
      <p:ext uri="{BB962C8B-B14F-4D97-AF65-F5344CB8AC3E}">
        <p14:creationId xmlns:p14="http://schemas.microsoft.com/office/powerpoint/2010/main" val="3687431036"/>
      </p:ext>
    </p:extLst>
  </p:cSld>
  <p:clrMapOvr>
    <a:masterClrMapping/>
  </p:clrMapOvr>
  <p:transition>
    <p:fade thruBlk="1"/>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5220" name="Rectangle 4"/>
          <p:cNvSpPr>
            <a:spLocks noGrp="1" noChangeArrowheads="1"/>
          </p:cNvSpPr>
          <p:nvPr>
            <p:ph type="title"/>
          </p:nvPr>
        </p:nvSpPr>
        <p:spPr/>
        <p:txBody>
          <a:bodyPr/>
          <a:lstStyle/>
          <a:p>
            <a:r>
              <a:rPr lang="en-US" i="1" dirty="0"/>
              <a:t>Field III Training Standards</a:t>
            </a:r>
          </a:p>
        </p:txBody>
      </p:sp>
      <p:sp>
        <p:nvSpPr>
          <p:cNvPr id="1545222" name="Rectangle 6"/>
          <p:cNvSpPr>
            <a:spLocks noGrp="1" noChangeArrowheads="1"/>
          </p:cNvSpPr>
          <p:nvPr>
            <p:ph sz="half" idx="1"/>
          </p:nvPr>
        </p:nvSpPr>
        <p:spPr>
          <a:xfrm>
            <a:off x="609600" y="1905000"/>
            <a:ext cx="8382000" cy="4724400"/>
          </a:xfrm>
        </p:spPr>
        <p:txBody>
          <a:bodyPr>
            <a:normAutofit/>
          </a:bodyPr>
          <a:lstStyle/>
          <a:p>
            <a:pPr marL="0" indent="0">
              <a:lnSpc>
                <a:spcPct val="100000"/>
              </a:lnSpc>
              <a:buNone/>
            </a:pPr>
            <a:r>
              <a:rPr lang="en-US" sz="3200" b="1" dirty="0"/>
              <a:t>Know the uses, advantages and disadvantages of</a:t>
            </a:r>
          </a:p>
          <a:p>
            <a:pPr lvl="1">
              <a:lnSpc>
                <a:spcPct val="100000"/>
              </a:lnSpc>
            </a:pPr>
            <a:r>
              <a:rPr lang="en-US" sz="3200" b="1" dirty="0"/>
              <a:t>Chemical luminescent light sticks</a:t>
            </a:r>
          </a:p>
        </p:txBody>
      </p:sp>
    </p:spTree>
    <p:extLst>
      <p:ext uri="{BB962C8B-B14F-4D97-AF65-F5344CB8AC3E}">
        <p14:creationId xmlns:p14="http://schemas.microsoft.com/office/powerpoint/2010/main" val="231240133"/>
      </p:ext>
    </p:extLst>
  </p:cSld>
  <p:clrMapOvr>
    <a:masterClrMapping/>
  </p:clrMapOvr>
  <p:transition>
    <p:fade thruBlk="1"/>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3BC85C4-8DD9-4FA5-89A7-A3D6BB151EEE}"/>
              </a:ext>
            </a:extLst>
          </p:cNvPr>
          <p:cNvSpPr>
            <a:spLocks noGrp="1"/>
          </p:cNvSpPr>
          <p:nvPr>
            <p:ph type="title"/>
          </p:nvPr>
        </p:nvSpPr>
        <p:spPr/>
        <p:txBody>
          <a:bodyPr/>
          <a:lstStyle/>
          <a:p>
            <a:r>
              <a:rPr lang="en-US" dirty="0" err="1"/>
              <a:t>Cyalume</a:t>
            </a:r>
            <a:r>
              <a:rPr lang="en-US" dirty="0"/>
              <a:t> Sticks</a:t>
            </a:r>
          </a:p>
        </p:txBody>
      </p:sp>
      <p:sp>
        <p:nvSpPr>
          <p:cNvPr id="2" name="Content Placeholder 1">
            <a:extLst>
              <a:ext uri="{FF2B5EF4-FFF2-40B4-BE49-F238E27FC236}">
                <a16:creationId xmlns:a16="http://schemas.microsoft.com/office/drawing/2014/main" id="{05B0C8B8-5F91-4B90-9465-61A8FDE34B45}"/>
              </a:ext>
            </a:extLst>
          </p:cNvPr>
          <p:cNvSpPr>
            <a:spLocks noGrp="1"/>
          </p:cNvSpPr>
          <p:nvPr>
            <p:ph idx="1"/>
          </p:nvPr>
        </p:nvSpPr>
        <p:spPr>
          <a:xfrm>
            <a:off x="381000" y="1981200"/>
            <a:ext cx="8686800" cy="4800600"/>
          </a:xfrm>
        </p:spPr>
        <p:txBody>
          <a:bodyPr>
            <a:normAutofit/>
          </a:bodyPr>
          <a:lstStyle/>
          <a:p>
            <a:r>
              <a:rPr lang="en-US" sz="3600" dirty="0"/>
              <a:t>Telling you where your airscenting dog is at night</a:t>
            </a:r>
          </a:p>
          <a:p>
            <a:r>
              <a:rPr lang="en-US" sz="3600" dirty="0"/>
              <a:t>Showing the corners of a LZ for night helicopter landing with night vision</a:t>
            </a:r>
          </a:p>
          <a:p>
            <a:r>
              <a:rPr lang="en-US" sz="3600" dirty="0"/>
              <a:t>As a substitute, for a night task, for a headlamp or candle lanterns? </a:t>
            </a:r>
            <a:br>
              <a:rPr lang="en-US" sz="3600" dirty="0"/>
            </a:br>
            <a:r>
              <a:rPr lang="en-US" sz="3600" dirty="0"/>
              <a:t>(Military $15 Combat Light Shield Device available on amazon.com)</a:t>
            </a:r>
          </a:p>
        </p:txBody>
      </p:sp>
    </p:spTree>
    <p:extLst>
      <p:ext uri="{BB962C8B-B14F-4D97-AF65-F5344CB8AC3E}">
        <p14:creationId xmlns:p14="http://schemas.microsoft.com/office/powerpoint/2010/main" val="2668762025"/>
      </p:ext>
    </p:extLst>
  </p:cSld>
  <p:clrMapOvr>
    <a:masterClrMapping/>
  </p:clrMapOvr>
  <p:transition>
    <p:fade thruBlk="1"/>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3BC85C4-8DD9-4FA5-89A7-A3D6BB151EEE}"/>
              </a:ext>
            </a:extLst>
          </p:cNvPr>
          <p:cNvSpPr>
            <a:spLocks noGrp="1"/>
          </p:cNvSpPr>
          <p:nvPr>
            <p:ph type="title"/>
          </p:nvPr>
        </p:nvSpPr>
        <p:spPr/>
        <p:txBody>
          <a:bodyPr/>
          <a:lstStyle/>
          <a:p>
            <a:r>
              <a:rPr lang="en-US" dirty="0"/>
              <a:t>Show </a:t>
            </a:r>
            <a:r>
              <a:rPr lang="en-US" dirty="0" err="1"/>
              <a:t>Cyalume</a:t>
            </a:r>
            <a:r>
              <a:rPr lang="en-US" dirty="0"/>
              <a:t> stick and case!</a:t>
            </a:r>
          </a:p>
        </p:txBody>
      </p:sp>
    </p:spTree>
    <p:extLst>
      <p:ext uri="{BB962C8B-B14F-4D97-AF65-F5344CB8AC3E}">
        <p14:creationId xmlns:p14="http://schemas.microsoft.com/office/powerpoint/2010/main" val="224450042"/>
      </p:ext>
    </p:extLst>
  </p:cSld>
  <p:clrMapOvr>
    <a:masterClrMapping/>
  </p:clrMapOvr>
  <p:transition>
    <p:fade thruBlk="1"/>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9266" name="Rectangle 2"/>
          <p:cNvSpPr>
            <a:spLocks noGrp="1" noChangeArrowheads="1"/>
          </p:cNvSpPr>
          <p:nvPr>
            <p:ph type="subTitle" idx="1"/>
          </p:nvPr>
        </p:nvSpPr>
        <p:spPr>
          <a:xfrm>
            <a:off x="1371600" y="3429000"/>
            <a:ext cx="7543800" cy="2628900"/>
          </a:xfrm>
          <a:noFill/>
          <a:ln/>
        </p:spPr>
        <p:txBody>
          <a:bodyPr>
            <a:normAutofit fontScale="85000" lnSpcReduction="10000"/>
          </a:bodyPr>
          <a:lstStyle/>
          <a:p>
            <a:pPr>
              <a:lnSpc>
                <a:spcPct val="110000"/>
              </a:lnSpc>
            </a:pPr>
            <a:r>
              <a:rPr lang="en-US" sz="9600" dirty="0"/>
              <a:t>Any questions? Over. </a:t>
            </a:r>
          </a:p>
        </p:txBody>
      </p:sp>
    </p:spTree>
    <p:extLst>
      <p:ext uri="{BB962C8B-B14F-4D97-AF65-F5344CB8AC3E}">
        <p14:creationId xmlns:p14="http://schemas.microsoft.com/office/powerpoint/2010/main" val="1262949578"/>
      </p:ext>
    </p:extLst>
  </p:cSld>
  <p:clrMapOvr>
    <a:masterClrMapping/>
  </p:clrMapOvr>
  <p:transition>
    <p:fade thruBlk="1"/>
  </p:transition>
</p:sld>
</file>

<file path=ppt/slides/slide9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C6EBAD63-4C58-4339-AB41-67294CC42930}"/>
              </a:ext>
            </a:extLst>
          </p:cNvPr>
          <p:cNvSpPr txBox="1">
            <a:spLocks noChangeArrowheads="1"/>
          </p:cNvSpPr>
          <p:nvPr/>
        </p:nvSpPr>
        <p:spPr>
          <a:xfrm>
            <a:off x="1752600" y="4572000"/>
            <a:ext cx="7239000" cy="2209800"/>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99CCFF"/>
                </a:solidFill>
                <a:latin typeface="Georgia" panose="020405020504050203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FFFFCC"/>
                </a:solidFill>
                <a:latin typeface="Georgia" panose="020405020504050203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FFFFCC"/>
                </a:solidFill>
                <a:latin typeface="Georgia" panose="020405020504050203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FFFFCC"/>
                </a:solidFill>
                <a:latin typeface="Georgia" panose="020405020504050203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FFFFCC"/>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srgbClr val="FFC000">
                    <a:lumMod val="20000"/>
                    <a:lumOff val="80000"/>
                  </a:srgbClr>
                </a:solidFill>
                <a:effectLst/>
                <a:uLnTx/>
                <a:uFillTx/>
                <a:latin typeface="Georgia" panose="02040502050405020303" pitchFamily="18" charset="0"/>
                <a:ea typeface="+mn-ea"/>
                <a:cs typeface="+mn-cs"/>
              </a:rPr>
              <a:t>http://www.conovers.org/ftp/AppSAR/AppSAR-8-Nontechnical-and-Semi-Tech-Evacs.pdf</a:t>
            </a:r>
            <a:endParaRPr kumimoji="0" lang="en-US" sz="4400" b="1" i="0" u="none" strike="noStrike" kern="1200" cap="none" spc="0" normalizeH="0" baseline="0" noProof="0" dirty="0">
              <a:ln>
                <a:noFill/>
              </a:ln>
              <a:solidFill>
                <a:srgbClr val="99CCFF"/>
              </a:solidFill>
              <a:effectLst/>
              <a:uLnTx/>
              <a:uFillTx/>
              <a:latin typeface="Georgia" panose="02040502050405020303" pitchFamily="18" charset="0"/>
              <a:ea typeface="+mn-ea"/>
              <a:cs typeface="+mn-cs"/>
            </a:endParaRPr>
          </a:p>
        </p:txBody>
      </p:sp>
      <p:pic>
        <p:nvPicPr>
          <p:cNvPr id="3" name="Picture 2">
            <a:extLst>
              <a:ext uri="{FF2B5EF4-FFF2-40B4-BE49-F238E27FC236}">
                <a16:creationId xmlns:a16="http://schemas.microsoft.com/office/drawing/2014/main" id="{C9B44417-BDDF-4C01-B3C1-5CE95DFFEA8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51460" y="5212080"/>
            <a:ext cx="1371600" cy="1371600"/>
          </a:xfrm>
          <a:prstGeom prst="rect">
            <a:avLst/>
          </a:prstGeom>
          <a:solidFill>
            <a:schemeClr val="bg1"/>
          </a:solidFill>
        </p:spPr>
      </p:pic>
      <p:sp>
        <p:nvSpPr>
          <p:cNvPr id="4" name="Rectangle 3">
            <a:extLst>
              <a:ext uri="{FF2B5EF4-FFF2-40B4-BE49-F238E27FC236}">
                <a16:creationId xmlns:a16="http://schemas.microsoft.com/office/drawing/2014/main" id="{76B0B0AC-B80F-444D-AA25-686B8FAC8180}"/>
              </a:ext>
            </a:extLst>
          </p:cNvPr>
          <p:cNvSpPr txBox="1">
            <a:spLocks noChangeArrowheads="1"/>
          </p:cNvSpPr>
          <p:nvPr/>
        </p:nvSpPr>
        <p:spPr>
          <a:xfrm>
            <a:off x="1706880" y="2324100"/>
            <a:ext cx="7284720" cy="2057400"/>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99CCFF"/>
                </a:solidFill>
                <a:latin typeface="Georgia" panose="020405020504050203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FFFFCC"/>
                </a:solidFill>
                <a:latin typeface="Georgia" panose="020405020504050203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FFFFCC"/>
                </a:solidFill>
                <a:latin typeface="Georgia" panose="020405020504050203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FFFFCC"/>
                </a:solidFill>
                <a:latin typeface="Georgia" panose="020405020504050203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FFFFCC"/>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srgbClr val="FFC000">
                    <a:lumMod val="20000"/>
                    <a:lumOff val="80000"/>
                  </a:srgbClr>
                </a:solidFill>
                <a:effectLst/>
                <a:uLnTx/>
                <a:uFillTx/>
                <a:latin typeface="Georgia" panose="02040502050405020303" pitchFamily="18" charset="0"/>
                <a:ea typeface="+mn-ea"/>
                <a:cs typeface="+mn-cs"/>
              </a:rPr>
              <a:t>http://archive.asrc.net/ASRC-Communications/2007-03-12-ASRC-Radio-Crib-Sheet.pdf</a:t>
            </a:r>
            <a:endParaRPr kumimoji="0" lang="en-US" sz="4400" b="1" i="0" u="none" strike="noStrike" kern="1200" cap="none" spc="0" normalizeH="0" baseline="0" noProof="0" dirty="0">
              <a:ln>
                <a:noFill/>
              </a:ln>
              <a:solidFill>
                <a:srgbClr val="99CCFF"/>
              </a:solidFill>
              <a:effectLst/>
              <a:uLnTx/>
              <a:uFillTx/>
              <a:latin typeface="Georgia" panose="02040502050405020303" pitchFamily="18" charset="0"/>
              <a:ea typeface="+mn-ea"/>
              <a:cs typeface="+mn-cs"/>
            </a:endParaRPr>
          </a:p>
        </p:txBody>
      </p:sp>
      <p:pic>
        <p:nvPicPr>
          <p:cNvPr id="5" name="Picture 4" descr="A picture containing shape&#10;&#10;Description automatically generated">
            <a:extLst>
              <a:ext uri="{FF2B5EF4-FFF2-40B4-BE49-F238E27FC236}">
                <a16:creationId xmlns:a16="http://schemas.microsoft.com/office/drawing/2014/main" id="{DE19CE56-AE5E-4BD6-B278-BAFD047EFA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220" y="2628900"/>
            <a:ext cx="1447800" cy="1447800"/>
          </a:xfrm>
          <a:prstGeom prst="rect">
            <a:avLst/>
          </a:prstGeom>
          <a:solidFill>
            <a:schemeClr val="bg1"/>
          </a:solidFill>
        </p:spPr>
      </p:pic>
      <p:sp>
        <p:nvSpPr>
          <p:cNvPr id="6" name="Rectangle 3">
            <a:extLst>
              <a:ext uri="{FF2B5EF4-FFF2-40B4-BE49-F238E27FC236}">
                <a16:creationId xmlns:a16="http://schemas.microsoft.com/office/drawing/2014/main" id="{ECB9289C-CB19-4C65-B2BF-ADA010CBE201}"/>
              </a:ext>
            </a:extLst>
          </p:cNvPr>
          <p:cNvSpPr txBox="1">
            <a:spLocks noChangeArrowheads="1"/>
          </p:cNvSpPr>
          <p:nvPr/>
        </p:nvSpPr>
        <p:spPr>
          <a:xfrm>
            <a:off x="1676400" y="304800"/>
            <a:ext cx="7162800" cy="1371600"/>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99CCFF"/>
                </a:solidFill>
                <a:latin typeface="Georgia" panose="020405020504050203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FFFFCC"/>
                </a:solidFill>
                <a:latin typeface="Georgia" panose="020405020504050203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FFFFCC"/>
                </a:solidFill>
                <a:latin typeface="Georgia" panose="020405020504050203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FFFFCC"/>
                </a:solidFill>
                <a:latin typeface="Georgia" panose="020405020504050203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FFFFCC"/>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srgbClr val="FFC000">
                    <a:lumMod val="20000"/>
                    <a:lumOff val="80000"/>
                  </a:srgbClr>
                </a:solidFill>
                <a:effectLst/>
                <a:uLnTx/>
                <a:uFillTx/>
                <a:latin typeface="Georgia" panose="02040502050405020303" pitchFamily="18" charset="0"/>
                <a:ea typeface="+mn-ea"/>
                <a:cs typeface="+mn-cs"/>
                <a:hlinkClick r:id="rId5">
                  <a:extLst>
                    <a:ext uri="{A12FA001-AC4F-418D-AE19-62706E023703}">
                      <ahyp:hlinkClr xmlns:ahyp="http://schemas.microsoft.com/office/drawing/2018/hyperlinkcolor" val="tx"/>
                    </a:ext>
                  </a:extLst>
                </a:hlinkClick>
              </a:rPr>
              <a:t>http://www.conovers.org/ftp/ASRC-Commo.pdf</a:t>
            </a:r>
            <a:endParaRPr kumimoji="0" lang="en-US" sz="4400" b="1" i="0" u="none" strike="noStrike" kern="1200" cap="none" spc="0" normalizeH="0" baseline="0" noProof="0" dirty="0">
              <a:ln>
                <a:noFill/>
              </a:ln>
              <a:solidFill>
                <a:srgbClr val="FFC000">
                  <a:lumMod val="20000"/>
                  <a:lumOff val="80000"/>
                </a:srgbClr>
              </a:solidFill>
              <a:effectLst/>
              <a:uLnTx/>
              <a:uFillTx/>
              <a:latin typeface="Georgia" panose="02040502050405020303" pitchFamily="18" charset="0"/>
              <a:ea typeface="+mn-ea"/>
              <a:cs typeface="+mn-cs"/>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US" sz="4400" b="1" i="0" u="none" strike="noStrike" kern="1200" cap="none" spc="0" normalizeH="0" baseline="0" noProof="0" dirty="0">
              <a:ln>
                <a:noFill/>
              </a:ln>
              <a:solidFill>
                <a:srgbClr val="99CCFF"/>
              </a:solidFill>
              <a:effectLst/>
              <a:uLnTx/>
              <a:uFillTx/>
              <a:latin typeface="Georgia" panose="02040502050405020303" pitchFamily="18" charset="0"/>
              <a:ea typeface="+mn-ea"/>
              <a:cs typeface="+mn-cs"/>
            </a:endParaRPr>
          </a:p>
        </p:txBody>
      </p:sp>
      <p:pic>
        <p:nvPicPr>
          <p:cNvPr id="7" name="Picture 6" descr="A picture containing shape&#10;&#10;Description automatically generated">
            <a:extLst>
              <a:ext uri="{FF2B5EF4-FFF2-40B4-BE49-F238E27FC236}">
                <a16:creationId xmlns:a16="http://schemas.microsoft.com/office/drawing/2014/main" id="{B76196B1-4B6E-4E7D-A43E-FAFF79FA616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8600" y="304800"/>
            <a:ext cx="1348793" cy="1447800"/>
          </a:xfrm>
          <a:prstGeom prst="rect">
            <a:avLst/>
          </a:prstGeom>
          <a:solidFill>
            <a:schemeClr val="bg1"/>
          </a:solidFill>
        </p:spPr>
      </p:pic>
    </p:spTree>
    <p:extLst>
      <p:ext uri="{BB962C8B-B14F-4D97-AF65-F5344CB8AC3E}">
        <p14:creationId xmlns:p14="http://schemas.microsoft.com/office/powerpoint/2010/main" val="1305329933"/>
      </p:ext>
    </p:extLst>
  </p:cSld>
  <p:clrMapOvr>
    <a:masterClrMapping/>
  </p:clrMapOvr>
  <p:transition>
    <p:fade thruBlk="1"/>
  </p:transition>
</p:sld>
</file>

<file path=ppt/tags/tag1.xml><?xml version="1.0" encoding="utf-8"?>
<p:tagLst xmlns:a="http://schemas.openxmlformats.org/drawingml/2006/main" xmlns:r="http://schemas.openxmlformats.org/officeDocument/2006/relationships" xmlns:p="http://schemas.openxmlformats.org/presentationml/2006/main">
  <p:tag name="POWER3D TRANSITION" val="Pwrpanel.p3d 5"/>
  <p:tag name="POWER3D OPTIONS" val="Medium "/>
</p:tagLst>
</file>

<file path=ppt/tags/tag2.xml><?xml version="1.0" encoding="utf-8"?>
<p:tagLst xmlns:a="http://schemas.openxmlformats.org/drawingml/2006/main" xmlns:r="http://schemas.openxmlformats.org/officeDocument/2006/relationships" xmlns:p="http://schemas.openxmlformats.org/presentationml/2006/main">
  <p:tag name="POWER3D TRANSITION" val="RasTiles.p3d 2"/>
  <p:tag name="POWER3D OPTIONS" val="Medium "/>
</p:tagLst>
</file>

<file path=ppt/theme/theme1.xml><?xml version="1.0" encoding="utf-8"?>
<a:theme xmlns:a="http://schemas.openxmlformats.org/drawingml/2006/main" name="2019-04-03-ASRC-Slide-Masters">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2400" b="0" i="0" u="none" strike="noStrike" cap="none" normalizeH="0" baseline="0" smtClean="0">
            <a:ln>
              <a:noFill/>
            </a:ln>
            <a:solidFill>
              <a:schemeClr val="bg1"/>
            </a:solidFill>
            <a:effectLst/>
            <a:latin typeface="Times New Roman" panose="02020603050405020304" pitchFamily="18"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2400" b="0" i="0" u="none" strike="noStrike" cap="none" normalizeH="0" baseline="0" smtClean="0">
            <a:ln>
              <a:noFill/>
            </a:ln>
            <a:solidFill>
              <a:schemeClr val="bg1"/>
            </a:solidFill>
            <a:effectLst/>
            <a:latin typeface="Times New Roman" panose="02020603050405020304" pitchFamily="18" charset="0"/>
            <a:ea typeface="Microsoft YaHei" panose="020B0503020204020204" pitchFamily="34" charset="-122"/>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17566</TotalTime>
  <Words>13200</Words>
  <Application>Microsoft Office PowerPoint</Application>
  <PresentationFormat>On-screen Show (4:3)</PresentationFormat>
  <Paragraphs>1025</Paragraphs>
  <Slides>202</Slides>
  <Notes>181</Notes>
  <HiddenSlides>0</HiddenSlides>
  <MMClips>0</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1</vt:i4>
      </vt:variant>
      <vt:variant>
        <vt:lpstr>Slide Titles</vt:lpstr>
      </vt:variant>
      <vt:variant>
        <vt:i4>202</vt:i4>
      </vt:variant>
    </vt:vector>
  </HeadingPairs>
  <TitlesOfParts>
    <vt:vector size="213" baseType="lpstr">
      <vt:lpstr>Adobe Caslon Pro Bold</vt:lpstr>
      <vt:lpstr>Arial</vt:lpstr>
      <vt:lpstr>Arial Black</vt:lpstr>
      <vt:lpstr>Calibri</vt:lpstr>
      <vt:lpstr>Georgia</vt:lpstr>
      <vt:lpstr>Gill Sans MT</vt:lpstr>
      <vt:lpstr>Times New Roman</vt:lpstr>
      <vt:lpstr>Video Terminal Screen</vt:lpstr>
      <vt:lpstr>2019-04-03-ASRC-Slide-Masters</vt:lpstr>
      <vt:lpstr>Office Theme</vt:lpstr>
      <vt:lpstr>Adobe Acrobat Document</vt:lpstr>
      <vt:lpstr>PowerPoint Presentation</vt:lpstr>
      <vt:lpstr>Download PDF of  Slides</vt:lpstr>
      <vt:lpstr>What Will We Cover?</vt:lpstr>
      <vt:lpstr>Comms? Commo?</vt:lpstr>
      <vt:lpstr>PowerPoint Presentation</vt:lpstr>
      <vt:lpstr>Field IV Training Standards</vt:lpstr>
      <vt:lpstr>Using a Radio</vt:lpstr>
      <vt:lpstr>How to talk to your radio</vt:lpstr>
      <vt:lpstr>How to talk to your radio</vt:lpstr>
      <vt:lpstr>“standard best practices…”</vt:lpstr>
      <vt:lpstr>Essential Prowords</vt:lpstr>
      <vt:lpstr>Status Codes</vt:lpstr>
      <vt:lpstr>“standard best practices…”</vt:lpstr>
      <vt:lpstr>Field IV Training Standards</vt:lpstr>
      <vt:lpstr>“a USNG position” </vt:lpstr>
      <vt:lpstr>PowerPoint Presentation</vt:lpstr>
      <vt:lpstr>PowerPoint Presentation</vt:lpstr>
      <vt:lpstr>PowerPoint Presentation</vt:lpstr>
      <vt:lpstr>Field III Training Standards</vt:lpstr>
      <vt:lpstr>How to talk to your radio</vt:lpstr>
      <vt:lpstr>How to talk to your radio</vt:lpstr>
      <vt:lpstr>How to talk to your radio</vt:lpstr>
      <vt:lpstr>How to talk to your radio</vt:lpstr>
      <vt:lpstr>“effectively communicate…”: Closed Loop Communication</vt:lpstr>
      <vt:lpstr>“effectively communicate…”</vt:lpstr>
      <vt:lpstr>PowerPoint Presentation</vt:lpstr>
      <vt:lpstr>PowerPoint Presentation</vt:lpstr>
      <vt:lpstr>“effectively communicate…”</vt:lpstr>
      <vt:lpstr>“effectively communicate…”</vt:lpstr>
      <vt:lpstr>“effectively communicate…”</vt:lpstr>
      <vt:lpstr>“effectively communicate…”</vt:lpstr>
      <vt:lpstr>“effectively communicate…”</vt:lpstr>
      <vt:lpstr>“effectively communicate…”</vt:lpstr>
      <vt:lpstr>“effectively communicate…”: Standard Terms</vt:lpstr>
      <vt:lpstr>“effectively communicate…”</vt:lpstr>
      <vt:lpstr>“effectively communicate…”</vt:lpstr>
      <vt:lpstr>Download AppSAR Evacs</vt:lpstr>
      <vt:lpstr>“standard best practices…”</vt:lpstr>
      <vt:lpstr>Essential Prowords</vt:lpstr>
      <vt:lpstr>PowerPoint Presentation</vt:lpstr>
      <vt:lpstr>PowerPoint Presentation</vt:lpstr>
      <vt:lpstr>ASRC Commo Crib Sheet</vt:lpstr>
      <vt:lpstr>Download PDF of  ASRC Commo Crib Sheet</vt:lpstr>
      <vt:lpstr>Status Codes</vt:lpstr>
      <vt:lpstr>“standard best practices…”</vt:lpstr>
      <vt:lpstr>“standard best practices…”</vt:lpstr>
      <vt:lpstr>“standard best practices”</vt:lpstr>
      <vt:lpstr>“standard best practices”</vt:lpstr>
      <vt:lpstr>“standard best practices…”</vt:lpstr>
      <vt:lpstr>“effectively communicate…”</vt:lpstr>
      <vt:lpstr>“effectively communicate…”</vt:lpstr>
      <vt:lpstr>Download AppSAR Evacs</vt:lpstr>
      <vt:lpstr>“effectively communicate…”: Tognazinni’s Paradox</vt:lpstr>
      <vt:lpstr>PowerPoint Presentation</vt:lpstr>
      <vt:lpstr>Tognazzini’s  Paradox</vt:lpstr>
      <vt:lpstr>Tognazzini’s  Paradox</vt:lpstr>
      <vt:lpstr>“effectively communicate…”: NEXUS Criteria</vt:lpstr>
      <vt:lpstr>Changing One Word</vt:lpstr>
      <vt:lpstr>Changing One Word</vt:lpstr>
      <vt:lpstr>in English…</vt:lpstr>
      <vt:lpstr>PowerPoint Presentation</vt:lpstr>
      <vt:lpstr>“in English…”</vt:lpstr>
      <vt:lpstr>Knobology</vt:lpstr>
      <vt:lpstr>Field III Training Standards</vt:lpstr>
      <vt:lpstr>PowerPoint Presentation</vt:lpstr>
      <vt:lpstr>FCC Rules</vt:lpstr>
      <vt:lpstr>PowerPoint Presentation</vt:lpstr>
      <vt:lpstr>PowerPoint Presentation</vt:lpstr>
      <vt:lpstr>Best Practices</vt:lpstr>
      <vt:lpstr>Field Radio Best Practices</vt:lpstr>
      <vt:lpstr>Field Radio Best Practices</vt:lpstr>
      <vt:lpstr>Field Radio Best Practices</vt:lpstr>
      <vt:lpstr>Field Radio Worst Practices</vt:lpstr>
      <vt:lpstr>Field Radio Worst Practices</vt:lpstr>
      <vt:lpstr>Show Radio!</vt:lpstr>
      <vt:lpstr>Cellphones</vt:lpstr>
      <vt:lpstr>Field III Training Standards</vt:lpstr>
      <vt:lpstr>Field III Training Standards</vt:lpstr>
      <vt:lpstr>Signal Mirrors</vt:lpstr>
      <vt:lpstr>PowerPoint Presentation</vt:lpstr>
      <vt:lpstr>PowerPoint Presentation</vt:lpstr>
      <vt:lpstr>PowerPoint Presentation</vt:lpstr>
      <vt:lpstr>Whistles</vt:lpstr>
      <vt:lpstr>Field III Training Standards</vt:lpstr>
      <vt:lpstr>PowerPoint Presentation</vt:lpstr>
      <vt:lpstr>Download PDF of  ASRC Commo Crib Sheet</vt:lpstr>
      <vt:lpstr>Ropework Whistle Signals</vt:lpstr>
      <vt:lpstr>“effectively communicate, in whistle…”</vt:lpstr>
      <vt:lpstr>Download AppSAR Evacs</vt:lpstr>
      <vt:lpstr>Smoke and Flares</vt:lpstr>
      <vt:lpstr>Field III Training Standards</vt:lpstr>
      <vt:lpstr>PowerPoint Presentation</vt:lpstr>
      <vt:lpstr>PowerPoint Presentation</vt:lpstr>
      <vt:lpstr>Cyalume Sticks</vt:lpstr>
      <vt:lpstr>Field III Training Standards</vt:lpstr>
      <vt:lpstr>Cyalume Sticks</vt:lpstr>
      <vt:lpstr>Show Cyalume stick and case!</vt:lpstr>
      <vt:lpstr>PowerPoint Presentation</vt:lpstr>
      <vt:lpstr>PowerPoint Presentation</vt:lpstr>
      <vt:lpstr>PowerPoint Presentation</vt:lpstr>
      <vt:lpstr>Field II Training Standards</vt:lpstr>
      <vt:lpstr>Electromagnetic waves, Frequency, Wavelength, Bands and Propagation</vt:lpstr>
      <vt:lpstr>Show Slinky!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National Interoperability VHF Channels</vt:lpstr>
      <vt:lpstr>Download Radio-Communications Chapter</vt:lpstr>
      <vt:lpstr>PowerPoint Presentation</vt:lpstr>
      <vt:lpstr>PowerPoint Presentation</vt:lpstr>
      <vt:lpstr>AM, FM and Overmodulation</vt:lpstr>
      <vt:lpstr>Field II Training Standards</vt:lpstr>
      <vt:lpstr>PowerPoint Presentation</vt:lpstr>
      <vt:lpstr>PowerPoint Presentation</vt:lpstr>
      <vt:lpstr>FM Paradox: “speak softly and carry a big antenna”</vt:lpstr>
      <vt:lpstr>Simplex vs Duplex and Repeaters vs Remote Bases</vt:lpstr>
      <vt:lpstr>Field II Training Standards</vt:lpstr>
      <vt:lpstr>Simplex and Duplex</vt:lpstr>
      <vt:lpstr>Field II Training Standards</vt:lpstr>
      <vt:lpstr>MULTIPOINT NETWORK (SIMPLEX)</vt:lpstr>
      <vt:lpstr>STAR NETWORK (SIMPLEX)</vt:lpstr>
      <vt:lpstr>PowerPoint Presentation</vt:lpstr>
      <vt:lpstr>PowerPoint Presentation</vt:lpstr>
      <vt:lpstr>Download Radio-Communications Chapter</vt:lpstr>
      <vt:lpstr>AUTOMATIC REPEATER (1-WAY DUPLEX RELAY)</vt:lpstr>
      <vt:lpstr>RETRANSMITTER (2-WAY DUPLEX RELAY)</vt:lpstr>
      <vt:lpstr>Antennas, ERP, Ground Planes and Reflectors </vt:lpstr>
      <vt:lpstr>Field II Training Standards</vt:lpstr>
      <vt:lpstr>Wave Arms, Show Antennas</vt:lpstr>
      <vt:lpstr>PowerPoint Presentation</vt:lpstr>
      <vt:lpstr>PowerPoint Presentation</vt:lpstr>
      <vt:lpstr>PowerPoint Presentation</vt:lpstr>
      <vt:lpstr>Terms</vt:lpstr>
      <vt:lpstr>PowerPoint Presentation</vt:lpstr>
      <vt:lpstr>Antenna Tricks?</vt:lpstr>
      <vt:lpstr>Squelch, Tone Squelch and the Monitor Button</vt:lpstr>
      <vt:lpstr>Field II Training Standards</vt:lpstr>
      <vt:lpstr>Carrier Squelch</vt:lpstr>
      <vt:lpstr>CTCSS</vt:lpstr>
      <vt:lpstr>PowerPoint Presentation</vt:lpstr>
      <vt:lpstr>Network Discipline</vt:lpstr>
      <vt:lpstr>Field II Training Standards</vt:lpstr>
      <vt:lpstr>Network Discipline: FCC</vt:lpstr>
      <vt:lpstr>Network Discipline: FCC</vt:lpstr>
      <vt:lpstr>Network Discipline: ASRC</vt:lpstr>
      <vt:lpstr>Network Discipline: ASRC</vt:lpstr>
      <vt:lpstr>Network Discipline: ASRC</vt:lpstr>
      <vt:lpstr>Network Discipline: ASRC</vt:lpstr>
      <vt:lpstr>Network Discipline: ASRC</vt:lpstr>
      <vt:lpstr>Network Discipline: ASRC</vt:lpstr>
      <vt:lpstr>Network Discipline: ASRC</vt:lpstr>
      <vt:lpstr>Improving Field Communications</vt:lpstr>
      <vt:lpstr>Field II Training Standards</vt:lpstr>
      <vt:lpstr>Cellphones</vt:lpstr>
      <vt:lpstr>PowerPoint Presentation</vt:lpstr>
      <vt:lpstr>PowerPoint Presentation</vt:lpstr>
      <vt:lpstr>PowerPoint Presentation</vt:lpstr>
      <vt:lpstr>Base Antenna/Mast</vt:lpstr>
      <vt:lpstr>Field I Training Standards</vt:lpstr>
      <vt:lpstr>Base Antennas/Masts</vt:lpstr>
      <vt:lpstr>PowerPoint Presentation</vt:lpstr>
      <vt:lpstr>PowerPoint Presentation</vt:lpstr>
      <vt:lpstr>PowerPoint Presentation</vt:lpstr>
      <vt:lpstr>Base Antennas/Masts</vt:lpstr>
      <vt:lpstr>PowerPoint Presentation</vt:lpstr>
      <vt:lpstr>Base Antennas/Masts</vt:lpstr>
      <vt:lpstr>Dealing with Handheld Radios at Base</vt:lpstr>
      <vt:lpstr>Field I Training Standards</vt:lpstr>
      <vt:lpstr>Managing Handhelds at Base</vt:lpstr>
      <vt:lpstr>Field I Training Standards</vt:lpstr>
      <vt:lpstr>PowerPoint Presentation</vt:lpstr>
      <vt:lpstr>FCC Rules for the Base Radio Operator</vt:lpstr>
      <vt:lpstr>Field I Training Standards</vt:lpstr>
      <vt:lpstr>FCC Rules</vt:lpstr>
      <vt:lpstr>PowerPoint Presentation</vt:lpstr>
      <vt:lpstr>PowerPoint Presentation</vt:lpstr>
      <vt:lpstr>PowerPoint Presentation</vt:lpstr>
      <vt:lpstr>Field I Training Standards</vt:lpstr>
      <vt:lpstr>FCC Rules</vt:lpstr>
      <vt:lpstr>FCC Rules</vt:lpstr>
      <vt:lpstr>Field I Training Standards</vt:lpstr>
      <vt:lpstr>PowerPoint Presentation</vt:lpstr>
      <vt:lpstr>Field I Training Standards</vt:lpstr>
      <vt:lpstr>Being Net Control</vt:lpstr>
      <vt:lpstr>PowerPoint Presentation</vt:lpstr>
      <vt:lpstr>Net Control Best Practices</vt:lpstr>
      <vt:lpstr>Net Control Best Practices</vt:lpstr>
      <vt:lpstr>Net Control Best Practices</vt:lpstr>
      <vt:lpstr>Net Control Best Practices</vt:lpstr>
      <vt:lpstr>Net Control Worst Practices</vt:lpstr>
      <vt:lpstr>Net Control Worst Practices</vt:lpstr>
      <vt:lpstr>Net Control Best Practices</vt:lpstr>
      <vt:lpstr>Net Control Best Practices</vt:lpstr>
      <vt:lpstr>Field I Training Standards</vt:lpstr>
      <vt:lpstr>PowerPoint Presentation</vt:lpstr>
      <vt:lpstr>PowerPoint Presentation</vt:lpstr>
      <vt:lpstr>PowerPoint Presentation</vt:lpstr>
      <vt:lpstr>PowerPoint Presentation</vt:lpstr>
    </vt:vector>
  </TitlesOfParts>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Keith Conover, M.D., FACEP</dc:creator>
  <cp:lastModifiedBy>Keith Conover</cp:lastModifiedBy>
  <cp:revision>726</cp:revision>
  <dcterms:created xsi:type="dcterms:W3CDTF">2001-01-31T15:07:52Z</dcterms:created>
  <dcterms:modified xsi:type="dcterms:W3CDTF">2021-01-20T23:34:05Z</dcterms:modified>
</cp:coreProperties>
</file>