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8" r:id="rId3"/>
    <p:sldId id="289" r:id="rId4"/>
    <p:sldId id="268" r:id="rId5"/>
    <p:sldId id="269" r:id="rId6"/>
    <p:sldId id="267" r:id="rId7"/>
    <p:sldId id="263" r:id="rId8"/>
    <p:sldId id="264" r:id="rId9"/>
    <p:sldId id="260" r:id="rId10"/>
    <p:sldId id="257" r:id="rId11"/>
    <p:sldId id="259" r:id="rId12"/>
    <p:sldId id="261" r:id="rId13"/>
    <p:sldId id="262" r:id="rId14"/>
    <p:sldId id="278" r:id="rId15"/>
    <p:sldId id="279" r:id="rId16"/>
    <p:sldId id="265" r:id="rId17"/>
    <p:sldId id="271" r:id="rId18"/>
    <p:sldId id="280" r:id="rId19"/>
    <p:sldId id="281" r:id="rId20"/>
    <p:sldId id="282" r:id="rId21"/>
    <p:sldId id="283" r:id="rId22"/>
    <p:sldId id="270" r:id="rId23"/>
    <p:sldId id="286" r:id="rId24"/>
    <p:sldId id="287" r:id="rId25"/>
    <p:sldId id="272" r:id="rId26"/>
    <p:sldId id="273" r:id="rId27"/>
    <p:sldId id="284" r:id="rId28"/>
    <p:sldId id="291" r:id="rId29"/>
    <p:sldId id="274" r:id="rId30"/>
    <p:sldId id="275" r:id="rId31"/>
    <p:sldId id="290" r:id="rId32"/>
    <p:sldId id="292" r:id="rId33"/>
    <p:sldId id="288" r:id="rId34"/>
    <p:sldId id="276" r:id="rId35"/>
    <p:sldId id="293" r:id="rId36"/>
    <p:sldId id="294" r:id="rId37"/>
    <p:sldId id="297" r:id="rId38"/>
    <p:sldId id="277" r:id="rId39"/>
    <p:sldId id="266" r:id="rId40"/>
    <p:sldId id="295" r:id="rId41"/>
    <p:sldId id="296" r:id="rId42"/>
    <p:sldId id="285"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33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68392" autoAdjust="0"/>
  </p:normalViewPr>
  <p:slideViewPr>
    <p:cSldViewPr snapToGrid="0">
      <p:cViewPr varScale="1">
        <p:scale>
          <a:sx n="68" d="100"/>
          <a:sy n="68" d="100"/>
        </p:scale>
        <p:origin x="162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7870B6-EF3A-466A-9FF9-BAE89732277B}" type="datetimeFigureOut">
              <a:rPr lang="en-US" smtClean="0"/>
              <a:t>1/12/2023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DBCD2-F009-4B72-A1E9-ADE6B061C0E3}" type="slidenum">
              <a:rPr lang="en-US" smtClean="0"/>
              <a:t>‹#›</a:t>
            </a:fld>
            <a:endParaRPr lang="en-US"/>
          </a:p>
        </p:txBody>
      </p:sp>
    </p:spTree>
    <p:extLst>
      <p:ext uri="{BB962C8B-B14F-4D97-AF65-F5344CB8AC3E}">
        <p14:creationId xmlns:p14="http://schemas.microsoft.com/office/powerpoint/2010/main" val="1859246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2</a:t>
            </a:fld>
            <a:endParaRPr lang="en-US"/>
          </a:p>
        </p:txBody>
      </p:sp>
    </p:spTree>
    <p:extLst>
      <p:ext uri="{BB962C8B-B14F-4D97-AF65-F5344CB8AC3E}">
        <p14:creationId xmlns:p14="http://schemas.microsoft.com/office/powerpoint/2010/main" val="420866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a more useful abstraction. This you </a:t>
            </a:r>
            <a:r>
              <a:rPr lang="en-US" sz="1800" b="1" i="1" dirty="0"/>
              <a:t>DO</a:t>
            </a:r>
            <a:r>
              <a:rPr lang="en-US" sz="1800" dirty="0"/>
              <a:t> need to understand. In this diagram, the light-blue rods are the constant region, and the yellow bits at the end are the variable regions That variable region is crafted by your immune system to bind and recognize specific </a:t>
            </a:r>
            <a:r>
              <a:rPr lang="en-US" sz="1800" b="1" i="1" dirty="0"/>
              <a:t>antigens:  </a:t>
            </a:r>
            <a:r>
              <a:rPr lang="en-US" sz="1800" b="0" i="0" dirty="0"/>
              <a:t>parts of enemy bacteria, viruses – and in the case of allergies and anaphylaxis, parts of pollen, mold spores and beesting venom. Note that only the yellow antigen will bind and activate this antibody. These antibodies can be free-floating in your blood and extracellular fluid, for example in your skin, or attached to cells of your immune system. When the correct antigen binds to the variable region, the bottom of the constant region will activate the immune system cell to which it attaches. That’s how your immune system recognizes antigens from bad things like certain bacteria or viruses. It’s also how your immune system gets confused and reacts to relatively benign things like pollen, mold spores or beesting venom, and causes an allergic reaction. We call those relatively benign things like pollen, mold spores and beesting venom </a:t>
            </a:r>
            <a:r>
              <a:rPr lang="en-US" sz="1800" b="1" i="1" dirty="0"/>
              <a:t>allergens</a:t>
            </a:r>
            <a:r>
              <a:rPr lang="en-US" sz="1800" b="0" i="0" dirty="0"/>
              <a:t>: antigens that cause allergy. </a:t>
            </a:r>
            <a:endParaRPr lang="en-US" sz="1800" b="1" i="1" dirty="0"/>
          </a:p>
          <a:p>
            <a:r>
              <a:rPr lang="en-US" sz="1800" dirty="0"/>
              <a:t>Public domain via Wikimedia Commons, courtesy user </a:t>
            </a:r>
            <a:r>
              <a:rPr lang="en-US" sz="1800" dirty="0" err="1"/>
              <a:t>Fvasconcellos</a:t>
            </a:r>
            <a:r>
              <a:rPr lang="en-US" sz="1800" dirty="0"/>
              <a:t>.  </a:t>
            </a:r>
          </a:p>
        </p:txBody>
      </p:sp>
      <p:sp>
        <p:nvSpPr>
          <p:cNvPr id="4" name="Slide Number Placeholder 3"/>
          <p:cNvSpPr>
            <a:spLocks noGrp="1"/>
          </p:cNvSpPr>
          <p:nvPr>
            <p:ph type="sldNum" sz="quarter" idx="5"/>
          </p:nvPr>
        </p:nvSpPr>
        <p:spPr/>
        <p:txBody>
          <a:bodyPr/>
          <a:lstStyle/>
          <a:p>
            <a:fld id="{AA7DBCD2-F009-4B72-A1E9-ADE6B061C0E3}" type="slidenum">
              <a:rPr lang="en-US" smtClean="0"/>
              <a:t>11</a:t>
            </a:fld>
            <a:endParaRPr lang="en-US"/>
          </a:p>
        </p:txBody>
      </p:sp>
    </p:spTree>
    <p:extLst>
      <p:ext uri="{BB962C8B-B14F-4D97-AF65-F5344CB8AC3E}">
        <p14:creationId xmlns:p14="http://schemas.microsoft.com/office/powerpoint/2010/main" val="3101823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Here is a mast cell with two antibodies attached to it. The antibodies are attached to the cells via the bottom of the Y, the constant region.</a:t>
            </a:r>
          </a:p>
          <a:p>
            <a:r>
              <a:rPr lang="en-US" sz="1800" dirty="0"/>
              <a:t>Public domain via Wikimedia Commons, courtesy US National Institutes of Health.</a:t>
            </a:r>
          </a:p>
        </p:txBody>
      </p:sp>
      <p:sp>
        <p:nvSpPr>
          <p:cNvPr id="4" name="Slide Number Placeholder 3"/>
          <p:cNvSpPr>
            <a:spLocks noGrp="1"/>
          </p:cNvSpPr>
          <p:nvPr>
            <p:ph type="sldNum" sz="quarter" idx="5"/>
          </p:nvPr>
        </p:nvSpPr>
        <p:spPr/>
        <p:txBody>
          <a:bodyPr/>
          <a:lstStyle/>
          <a:p>
            <a:fld id="{AA7DBCD2-F009-4B72-A1E9-ADE6B061C0E3}" type="slidenum">
              <a:rPr lang="en-US" smtClean="0"/>
              <a:t>12</a:t>
            </a:fld>
            <a:endParaRPr lang="en-US"/>
          </a:p>
        </p:txBody>
      </p:sp>
    </p:spTree>
    <p:extLst>
      <p:ext uri="{BB962C8B-B14F-4D97-AF65-F5344CB8AC3E}">
        <p14:creationId xmlns:p14="http://schemas.microsoft.com/office/powerpoint/2010/main" val="3228960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When a ragweed pollen bit attaches to the antibodies, they send a message to the cell to degranulate: to dump its load of histamine, bradykinin and cytokines into the extracellular fluid. We are not going to talk further about bradykinin or cytokines as (a) it’s too complicated, (b)) for our purposes they aren’t as important as histamine and (c) we really don’t know squat about them. Double negative used intentionally to emphasize how little we know about them, following Shakespeare’s use of double negatives. This signals other mast cells to degranulate as well sin a feedback situation like when the speaker with the microphone gets too close to the speaker. These chemicals also directly cause itching and swelling.</a:t>
            </a:r>
          </a:p>
          <a:p>
            <a:r>
              <a:rPr lang="en-US" sz="1800" dirty="0"/>
              <a:t>Public domain via Wikimedia Commons, courtesy US National Institutes of Health.</a:t>
            </a:r>
          </a:p>
        </p:txBody>
      </p:sp>
      <p:sp>
        <p:nvSpPr>
          <p:cNvPr id="4" name="Slide Number Placeholder 3"/>
          <p:cNvSpPr>
            <a:spLocks noGrp="1"/>
          </p:cNvSpPr>
          <p:nvPr>
            <p:ph type="sldNum" sz="quarter" idx="5"/>
          </p:nvPr>
        </p:nvSpPr>
        <p:spPr/>
        <p:txBody>
          <a:bodyPr/>
          <a:lstStyle/>
          <a:p>
            <a:fld id="{AA7DBCD2-F009-4B72-A1E9-ADE6B061C0E3}" type="slidenum">
              <a:rPr lang="en-US" smtClean="0"/>
              <a:t>13</a:t>
            </a:fld>
            <a:endParaRPr lang="en-US"/>
          </a:p>
        </p:txBody>
      </p:sp>
    </p:spTree>
    <p:extLst>
      <p:ext uri="{BB962C8B-B14F-4D97-AF65-F5344CB8AC3E}">
        <p14:creationId xmlns:p14="http://schemas.microsoft.com/office/powerpoint/2010/main" val="285838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DBCD2-F009-4B72-A1E9-ADE6B061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785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Mucous membranes are the “skin” of the airways. And so now the term “antihistamines” now refers to H1 antihistamines, and “H2 blockers” refers to those to decrease stomach acid.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DBCD2-F009-4B72-A1E9-ADE6B061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517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Now there are zillions of products using the “Benadryl” label, but when medical people say “Benadryl” they mean diphenhydramine.</a:t>
            </a:r>
          </a:p>
        </p:txBody>
      </p:sp>
      <p:sp>
        <p:nvSpPr>
          <p:cNvPr id="4" name="Slide Number Placeholder 3"/>
          <p:cNvSpPr>
            <a:spLocks noGrp="1"/>
          </p:cNvSpPr>
          <p:nvPr>
            <p:ph type="sldNum" sz="quarter" idx="5"/>
          </p:nvPr>
        </p:nvSpPr>
        <p:spPr/>
        <p:txBody>
          <a:bodyPr/>
          <a:lstStyle/>
          <a:p>
            <a:fld id="{AA7DBCD2-F009-4B72-A1E9-ADE6B061C0E3}" type="slidenum">
              <a:rPr lang="en-US" smtClean="0"/>
              <a:t>16</a:t>
            </a:fld>
            <a:endParaRPr lang="en-US"/>
          </a:p>
        </p:txBody>
      </p:sp>
    </p:spTree>
    <p:extLst>
      <p:ext uri="{BB962C8B-B14F-4D97-AF65-F5344CB8AC3E}">
        <p14:creationId xmlns:p14="http://schemas.microsoft.com/office/powerpoint/2010/main" val="3577854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17</a:t>
            </a:fld>
            <a:endParaRPr lang="en-US"/>
          </a:p>
        </p:txBody>
      </p:sp>
    </p:spTree>
    <p:extLst>
      <p:ext uri="{BB962C8B-B14F-4D97-AF65-F5344CB8AC3E}">
        <p14:creationId xmlns:p14="http://schemas.microsoft.com/office/powerpoint/2010/main" val="725650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18</a:t>
            </a:fld>
            <a:endParaRPr lang="en-US"/>
          </a:p>
        </p:txBody>
      </p:sp>
    </p:spTree>
    <p:extLst>
      <p:ext uri="{BB962C8B-B14F-4D97-AF65-F5344CB8AC3E}">
        <p14:creationId xmlns:p14="http://schemas.microsoft.com/office/powerpoint/2010/main" val="3723542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19</a:t>
            </a:fld>
            <a:endParaRPr lang="en-US"/>
          </a:p>
        </p:txBody>
      </p:sp>
    </p:spTree>
    <p:extLst>
      <p:ext uri="{BB962C8B-B14F-4D97-AF65-F5344CB8AC3E}">
        <p14:creationId xmlns:p14="http://schemas.microsoft.com/office/powerpoint/2010/main" val="2998410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“Essentially” in there just because people are different and maybe one in a million will get sleepy with fexofenadine. </a:t>
            </a:r>
          </a:p>
        </p:txBody>
      </p:sp>
      <p:sp>
        <p:nvSpPr>
          <p:cNvPr id="4" name="Slide Number Placeholder 3"/>
          <p:cNvSpPr>
            <a:spLocks noGrp="1"/>
          </p:cNvSpPr>
          <p:nvPr>
            <p:ph type="sldNum" sz="quarter" idx="5"/>
          </p:nvPr>
        </p:nvSpPr>
        <p:spPr/>
        <p:txBody>
          <a:bodyPr/>
          <a:lstStyle/>
          <a:p>
            <a:fld id="{AA7DBCD2-F009-4B72-A1E9-ADE6B061C0E3}" type="slidenum">
              <a:rPr lang="en-US" smtClean="0"/>
              <a:t>20</a:t>
            </a:fld>
            <a:endParaRPr lang="en-US"/>
          </a:p>
        </p:txBody>
      </p:sp>
    </p:spTree>
    <p:extLst>
      <p:ext uri="{BB962C8B-B14F-4D97-AF65-F5344CB8AC3E}">
        <p14:creationId xmlns:p14="http://schemas.microsoft.com/office/powerpoint/2010/main" val="1185123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There are two types of allergy with which we are concerned: Delayed and Immediate Hypersensitivity. (We don’t care about the other three types.) Delayed hypersensitivity is the most common. </a:t>
            </a:r>
          </a:p>
          <a:p>
            <a:r>
              <a:rPr lang="en-US" sz="1800" dirty="0"/>
              <a:t>Conjunctiva are the clear coverings of the inside of your eyelids and the white parts of your eye.</a:t>
            </a:r>
          </a:p>
        </p:txBody>
      </p:sp>
      <p:sp>
        <p:nvSpPr>
          <p:cNvPr id="4" name="Slide Number Placeholder 3"/>
          <p:cNvSpPr>
            <a:spLocks noGrp="1"/>
          </p:cNvSpPr>
          <p:nvPr>
            <p:ph type="sldNum" sz="quarter" idx="5"/>
          </p:nvPr>
        </p:nvSpPr>
        <p:spPr/>
        <p:txBody>
          <a:bodyPr/>
          <a:lstStyle/>
          <a:p>
            <a:fld id="{AA7DBCD2-F009-4B72-A1E9-ADE6B061C0E3}" type="slidenum">
              <a:rPr lang="en-US" smtClean="0"/>
              <a:t>3</a:t>
            </a:fld>
            <a:endParaRPr lang="en-US"/>
          </a:p>
        </p:txBody>
      </p:sp>
    </p:spTree>
    <p:extLst>
      <p:ext uri="{BB962C8B-B14F-4D97-AF65-F5344CB8AC3E}">
        <p14:creationId xmlns:p14="http://schemas.microsoft.com/office/powerpoint/2010/main" val="3404844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21</a:t>
            </a:fld>
            <a:endParaRPr lang="en-US"/>
          </a:p>
        </p:txBody>
      </p:sp>
    </p:spTree>
    <p:extLst>
      <p:ext uri="{BB962C8B-B14F-4D97-AF65-F5344CB8AC3E}">
        <p14:creationId xmlns:p14="http://schemas.microsoft.com/office/powerpoint/2010/main" val="91120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the H1 antihistamine you want in your personal wilderness first aid/medical kit.</a:t>
            </a:r>
          </a:p>
          <a:p>
            <a:r>
              <a:rPr lang="en-US" sz="1800" dirty="0"/>
              <a:t>Photo by Keith Conover</a:t>
            </a:r>
          </a:p>
        </p:txBody>
      </p:sp>
      <p:sp>
        <p:nvSpPr>
          <p:cNvPr id="4" name="Slide Number Placeholder 3"/>
          <p:cNvSpPr>
            <a:spLocks noGrp="1"/>
          </p:cNvSpPr>
          <p:nvPr>
            <p:ph type="sldNum" sz="quarter" idx="5"/>
          </p:nvPr>
        </p:nvSpPr>
        <p:spPr/>
        <p:txBody>
          <a:bodyPr/>
          <a:lstStyle/>
          <a:p>
            <a:fld id="{AA7DBCD2-F009-4B72-A1E9-ADE6B061C0E3}" type="slidenum">
              <a:rPr lang="en-US" smtClean="0"/>
              <a:t>22</a:t>
            </a:fld>
            <a:endParaRPr lang="en-US"/>
          </a:p>
        </p:txBody>
      </p:sp>
    </p:spTree>
    <p:extLst>
      <p:ext uri="{BB962C8B-B14F-4D97-AF65-F5344CB8AC3E}">
        <p14:creationId xmlns:p14="http://schemas.microsoft.com/office/powerpoint/2010/main" val="2606700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Like “Allegra-D”</a:t>
            </a:r>
          </a:p>
        </p:txBody>
      </p:sp>
      <p:sp>
        <p:nvSpPr>
          <p:cNvPr id="4" name="Slide Number Placeholder 3"/>
          <p:cNvSpPr>
            <a:spLocks noGrp="1"/>
          </p:cNvSpPr>
          <p:nvPr>
            <p:ph type="sldNum" sz="quarter" idx="5"/>
          </p:nvPr>
        </p:nvSpPr>
        <p:spPr/>
        <p:txBody>
          <a:bodyPr/>
          <a:lstStyle/>
          <a:p>
            <a:fld id="{AA7DBCD2-F009-4B72-A1E9-ADE6B061C0E3}" type="slidenum">
              <a:rPr lang="en-US" smtClean="0"/>
              <a:t>23</a:t>
            </a:fld>
            <a:endParaRPr lang="en-US"/>
          </a:p>
        </p:txBody>
      </p:sp>
    </p:spTree>
    <p:extLst>
      <p:ext uri="{BB962C8B-B14F-4D97-AF65-F5344CB8AC3E}">
        <p14:creationId xmlns:p14="http://schemas.microsoft.com/office/powerpoint/2010/main" val="1384149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Like “Allegra-D”</a:t>
            </a:r>
          </a:p>
        </p:txBody>
      </p:sp>
      <p:sp>
        <p:nvSpPr>
          <p:cNvPr id="4" name="Slide Number Placeholder 3"/>
          <p:cNvSpPr>
            <a:spLocks noGrp="1"/>
          </p:cNvSpPr>
          <p:nvPr>
            <p:ph type="sldNum" sz="quarter" idx="5"/>
          </p:nvPr>
        </p:nvSpPr>
        <p:spPr/>
        <p:txBody>
          <a:bodyPr/>
          <a:lstStyle/>
          <a:p>
            <a:fld id="{AA7DBCD2-F009-4B72-A1E9-ADE6B061C0E3}" type="slidenum">
              <a:rPr lang="en-US" smtClean="0"/>
              <a:t>24</a:t>
            </a:fld>
            <a:endParaRPr lang="en-US"/>
          </a:p>
        </p:txBody>
      </p:sp>
    </p:spTree>
    <p:extLst>
      <p:ext uri="{BB962C8B-B14F-4D97-AF65-F5344CB8AC3E}">
        <p14:creationId xmlns:p14="http://schemas.microsoft.com/office/powerpoint/2010/main" val="4293560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25</a:t>
            </a:fld>
            <a:endParaRPr lang="en-US"/>
          </a:p>
        </p:txBody>
      </p:sp>
    </p:spTree>
    <p:extLst>
      <p:ext uri="{BB962C8B-B14F-4D97-AF65-F5344CB8AC3E}">
        <p14:creationId xmlns:p14="http://schemas.microsoft.com/office/powerpoint/2010/main" val="2789633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No dose-related toxicity, 40 mg may be overkill but I have treated many cases of hives and anaphylaxis with this dose without any problems, though in the ER I usually give it IV to work faster.</a:t>
            </a:r>
          </a:p>
        </p:txBody>
      </p:sp>
      <p:sp>
        <p:nvSpPr>
          <p:cNvPr id="4" name="Slide Number Placeholder 3"/>
          <p:cNvSpPr>
            <a:spLocks noGrp="1"/>
          </p:cNvSpPr>
          <p:nvPr>
            <p:ph type="sldNum" sz="quarter" idx="5"/>
          </p:nvPr>
        </p:nvSpPr>
        <p:spPr/>
        <p:txBody>
          <a:bodyPr/>
          <a:lstStyle/>
          <a:p>
            <a:fld id="{AA7DBCD2-F009-4B72-A1E9-ADE6B061C0E3}" type="slidenum">
              <a:rPr lang="en-US" smtClean="0"/>
              <a:t>26</a:t>
            </a:fld>
            <a:endParaRPr lang="en-US"/>
          </a:p>
        </p:txBody>
      </p:sp>
    </p:spTree>
    <p:extLst>
      <p:ext uri="{BB962C8B-B14F-4D97-AF65-F5344CB8AC3E}">
        <p14:creationId xmlns:p14="http://schemas.microsoft.com/office/powerpoint/2010/main" val="2567495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r>
              <a:rPr lang="en-US" sz="1800" dirty="0"/>
              <a:t>Photo by Keith Conover</a:t>
            </a:r>
          </a:p>
        </p:txBody>
      </p:sp>
      <p:sp>
        <p:nvSpPr>
          <p:cNvPr id="4" name="Slide Number Placeholder 3"/>
          <p:cNvSpPr>
            <a:spLocks noGrp="1"/>
          </p:cNvSpPr>
          <p:nvPr>
            <p:ph type="sldNum" sz="quarter" idx="5"/>
          </p:nvPr>
        </p:nvSpPr>
        <p:spPr/>
        <p:txBody>
          <a:bodyPr/>
          <a:lstStyle/>
          <a:p>
            <a:fld id="{AA7DBCD2-F009-4B72-A1E9-ADE6B061C0E3}" type="slidenum">
              <a:rPr lang="en-US" smtClean="0"/>
              <a:t>27</a:t>
            </a:fld>
            <a:endParaRPr lang="en-US"/>
          </a:p>
        </p:txBody>
      </p:sp>
    </p:spTree>
    <p:extLst>
      <p:ext uri="{BB962C8B-B14F-4D97-AF65-F5344CB8AC3E}">
        <p14:creationId xmlns:p14="http://schemas.microsoft.com/office/powerpoint/2010/main" val="40391056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28</a:t>
            </a:fld>
            <a:endParaRPr lang="en-US"/>
          </a:p>
        </p:txBody>
      </p:sp>
    </p:spTree>
    <p:extLst>
      <p:ext uri="{BB962C8B-B14F-4D97-AF65-F5344CB8AC3E}">
        <p14:creationId xmlns:p14="http://schemas.microsoft.com/office/powerpoint/2010/main" val="671330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Anabolic Steroids are used for boosting athletic performance and landing you in jail as they are quite illegal. </a:t>
            </a:r>
          </a:p>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29</a:t>
            </a:fld>
            <a:endParaRPr lang="en-US"/>
          </a:p>
        </p:txBody>
      </p:sp>
    </p:spTree>
    <p:extLst>
      <p:ext uri="{BB962C8B-B14F-4D97-AF65-F5344CB8AC3E}">
        <p14:creationId xmlns:p14="http://schemas.microsoft.com/office/powerpoint/2010/main" val="3778669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From least serious to most serious.</a:t>
            </a:r>
          </a:p>
          <a:p>
            <a:r>
              <a:rPr lang="en-US" sz="1800" dirty="0"/>
              <a:t>Asthma needs a whole separate lecture.</a:t>
            </a:r>
          </a:p>
        </p:txBody>
      </p:sp>
      <p:sp>
        <p:nvSpPr>
          <p:cNvPr id="4" name="Slide Number Placeholder 3"/>
          <p:cNvSpPr>
            <a:spLocks noGrp="1"/>
          </p:cNvSpPr>
          <p:nvPr>
            <p:ph type="sldNum" sz="quarter" idx="5"/>
          </p:nvPr>
        </p:nvSpPr>
        <p:spPr/>
        <p:txBody>
          <a:bodyPr/>
          <a:lstStyle/>
          <a:p>
            <a:fld id="{AA7DBCD2-F009-4B72-A1E9-ADE6B061C0E3}" type="slidenum">
              <a:rPr lang="en-US" smtClean="0"/>
              <a:t>30</a:t>
            </a:fld>
            <a:endParaRPr lang="en-US"/>
          </a:p>
        </p:txBody>
      </p:sp>
    </p:spTree>
    <p:extLst>
      <p:ext uri="{BB962C8B-B14F-4D97-AF65-F5344CB8AC3E}">
        <p14:creationId xmlns:p14="http://schemas.microsoft.com/office/powerpoint/2010/main" val="2102118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What is this? Hives, AKA urticaria, remember, doctors get paid by the syllable, with extra credit for Latin or Greek roots.</a:t>
            </a:r>
          </a:p>
          <a:p>
            <a:r>
              <a:rPr lang="en-US" sz="1800" dirty="0"/>
              <a:t>Licensed under the Creative Commons Attribution-Share Alike 3.0 </a:t>
            </a:r>
            <a:r>
              <a:rPr lang="en-US" sz="1800" dirty="0" err="1"/>
              <a:t>Unported</a:t>
            </a:r>
            <a:r>
              <a:rPr lang="en-US" sz="1800" dirty="0"/>
              <a:t> license via Wikimedia Commons, courtesy </a:t>
            </a:r>
            <a:r>
              <a:rPr lang="en-US" sz="1800" dirty="0" err="1"/>
              <a:t>Enochlau</a:t>
            </a:r>
            <a:r>
              <a:rPr lang="en-US" sz="1800" dirty="0"/>
              <a:t>.</a:t>
            </a:r>
          </a:p>
        </p:txBody>
      </p:sp>
      <p:sp>
        <p:nvSpPr>
          <p:cNvPr id="4" name="Slide Number Placeholder 3"/>
          <p:cNvSpPr>
            <a:spLocks noGrp="1"/>
          </p:cNvSpPr>
          <p:nvPr>
            <p:ph type="sldNum" sz="quarter" idx="5"/>
          </p:nvPr>
        </p:nvSpPr>
        <p:spPr/>
        <p:txBody>
          <a:bodyPr/>
          <a:lstStyle/>
          <a:p>
            <a:fld id="{AA7DBCD2-F009-4B72-A1E9-ADE6B061C0E3}" type="slidenum">
              <a:rPr lang="en-US" smtClean="0"/>
              <a:t>4</a:t>
            </a:fld>
            <a:endParaRPr lang="en-US"/>
          </a:p>
        </p:txBody>
      </p:sp>
    </p:spTree>
    <p:extLst>
      <p:ext uri="{BB962C8B-B14F-4D97-AF65-F5344CB8AC3E}">
        <p14:creationId xmlns:p14="http://schemas.microsoft.com/office/powerpoint/2010/main" val="2165763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DBCD2-F009-4B72-A1E9-ADE6B061C0E3}" type="slidenum">
              <a:rPr lang="en-US" smtClean="0"/>
              <a:t>31</a:t>
            </a:fld>
            <a:endParaRPr lang="en-US"/>
          </a:p>
        </p:txBody>
      </p:sp>
    </p:spTree>
    <p:extLst>
      <p:ext uri="{BB962C8B-B14F-4D97-AF65-F5344CB8AC3E}">
        <p14:creationId xmlns:p14="http://schemas.microsoft.com/office/powerpoint/2010/main" val="1954565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wife says the Costco generic fluticasone is best as it smells like honeysuckle.</a:t>
            </a:r>
          </a:p>
          <a:p>
            <a:endParaRPr lang="en-US" dirty="0"/>
          </a:p>
        </p:txBody>
      </p:sp>
      <p:sp>
        <p:nvSpPr>
          <p:cNvPr id="4" name="Slide Number Placeholder 3"/>
          <p:cNvSpPr>
            <a:spLocks noGrp="1"/>
          </p:cNvSpPr>
          <p:nvPr>
            <p:ph type="sldNum" sz="quarter" idx="5"/>
          </p:nvPr>
        </p:nvSpPr>
        <p:spPr/>
        <p:txBody>
          <a:bodyPr/>
          <a:lstStyle/>
          <a:p>
            <a:fld id="{AA7DBCD2-F009-4B72-A1E9-ADE6B061C0E3}" type="slidenum">
              <a:rPr lang="en-US" smtClean="0"/>
              <a:t>32</a:t>
            </a:fld>
            <a:endParaRPr lang="en-US"/>
          </a:p>
        </p:txBody>
      </p:sp>
    </p:spTree>
    <p:extLst>
      <p:ext uri="{BB962C8B-B14F-4D97-AF65-F5344CB8AC3E}">
        <p14:creationId xmlns:p14="http://schemas.microsoft.com/office/powerpoint/2010/main" val="486123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Since we’re talking about nasal sprays…</a:t>
            </a:r>
          </a:p>
          <a:p>
            <a:r>
              <a:rPr lang="en-US" sz="1800" dirty="0"/>
              <a:t>“Addicting” in this case means something called “rhinitis medicamentosa”: you have to use more and more Afrin to be able to breathe through your nose. The bottle says no more than 3 days, the more recent research says 10 days which is why I recommend 7 days. Helps sinus infections and ear infections, in the case of ear infections behind the eardrum (“otitis media”) as much if not more than an antibiotic.</a:t>
            </a:r>
          </a:p>
        </p:txBody>
      </p:sp>
      <p:sp>
        <p:nvSpPr>
          <p:cNvPr id="4" name="Slide Number Placeholder 3"/>
          <p:cNvSpPr>
            <a:spLocks noGrp="1"/>
          </p:cNvSpPr>
          <p:nvPr>
            <p:ph type="sldNum" sz="quarter" idx="5"/>
          </p:nvPr>
        </p:nvSpPr>
        <p:spPr/>
        <p:txBody>
          <a:bodyPr/>
          <a:lstStyle/>
          <a:p>
            <a:fld id="{AA7DBCD2-F009-4B72-A1E9-ADE6B061C0E3}" type="slidenum">
              <a:rPr lang="en-US" smtClean="0"/>
              <a:t>33</a:t>
            </a:fld>
            <a:endParaRPr lang="en-US"/>
          </a:p>
        </p:txBody>
      </p:sp>
    </p:spTree>
    <p:extLst>
      <p:ext uri="{BB962C8B-B14F-4D97-AF65-F5344CB8AC3E}">
        <p14:creationId xmlns:p14="http://schemas.microsoft.com/office/powerpoint/2010/main" val="892801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34</a:t>
            </a:fld>
            <a:endParaRPr lang="en-US"/>
          </a:p>
        </p:txBody>
      </p:sp>
    </p:spTree>
    <p:extLst>
      <p:ext uri="{BB962C8B-B14F-4D97-AF65-F5344CB8AC3E}">
        <p14:creationId xmlns:p14="http://schemas.microsoft.com/office/powerpoint/2010/main" val="18438840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Hives again.</a:t>
            </a:r>
          </a:p>
          <a:p>
            <a:r>
              <a:rPr lang="en-US" sz="1800" dirty="0"/>
              <a:t>Licensed under the Creative Commons Attribution-Share Alike 3.0 </a:t>
            </a:r>
            <a:r>
              <a:rPr lang="en-US" sz="1800" dirty="0" err="1"/>
              <a:t>Unported</a:t>
            </a:r>
            <a:r>
              <a:rPr lang="en-US" sz="1800" dirty="0"/>
              <a:t> license via Wikimedia Commons, courtesy </a:t>
            </a:r>
            <a:r>
              <a:rPr lang="en-US" sz="1800" dirty="0" err="1"/>
              <a:t>Enochlau</a:t>
            </a:r>
            <a:r>
              <a:rPr lang="en-US" sz="1800"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DBCD2-F009-4B72-A1E9-ADE6B061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2044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Angioedema of the tongue again.</a:t>
            </a:r>
          </a:p>
          <a:p>
            <a:r>
              <a:rPr lang="en-US" sz="1800" dirty="0"/>
              <a:t>Licensed under the Creative Commons Attribution-Share Alike 3.0 </a:t>
            </a:r>
            <a:r>
              <a:rPr lang="en-US" sz="1800" dirty="0" err="1"/>
              <a:t>Unported</a:t>
            </a:r>
            <a:r>
              <a:rPr lang="en-US" sz="1800" dirty="0"/>
              <a:t> license via Wikimedia Commons, courtesy James Heilman, MD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DBCD2-F009-4B72-A1E9-ADE6B061C0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01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37</a:t>
            </a:fld>
            <a:endParaRPr lang="en-US"/>
          </a:p>
        </p:txBody>
      </p:sp>
    </p:spTree>
    <p:extLst>
      <p:ext uri="{BB962C8B-B14F-4D97-AF65-F5344CB8AC3E}">
        <p14:creationId xmlns:p14="http://schemas.microsoft.com/office/powerpoint/2010/main" val="4257992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Both NOLS and Outward Bound train their trip leaders to use vials of epi rather than Epi-Pens and their programs have been successful as published in the medical literature. In AMRG we are in the process of setting this up right now, with training and credentialing for anyone, even at the wilderness first aid level, who wants to carry vials of epinephrine in their personal wilderness first aid/medical kits. Hoarseness is the first sign of swelling deep in the airways and always an indication for an epinephrine injection.</a:t>
            </a:r>
          </a:p>
        </p:txBody>
      </p:sp>
      <p:sp>
        <p:nvSpPr>
          <p:cNvPr id="4" name="Slide Number Placeholder 3"/>
          <p:cNvSpPr>
            <a:spLocks noGrp="1"/>
          </p:cNvSpPr>
          <p:nvPr>
            <p:ph type="sldNum" sz="quarter" idx="5"/>
          </p:nvPr>
        </p:nvSpPr>
        <p:spPr/>
        <p:txBody>
          <a:bodyPr/>
          <a:lstStyle/>
          <a:p>
            <a:fld id="{AA7DBCD2-F009-4B72-A1E9-ADE6B061C0E3}" type="slidenum">
              <a:rPr lang="en-US" smtClean="0"/>
              <a:t>38</a:t>
            </a:fld>
            <a:endParaRPr lang="en-US"/>
          </a:p>
        </p:txBody>
      </p:sp>
    </p:spTree>
    <p:extLst>
      <p:ext uri="{BB962C8B-B14F-4D97-AF65-F5344CB8AC3E}">
        <p14:creationId xmlns:p14="http://schemas.microsoft.com/office/powerpoint/2010/main" val="3242393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39</a:t>
            </a:fld>
            <a:endParaRPr lang="en-US"/>
          </a:p>
        </p:txBody>
      </p:sp>
    </p:spTree>
    <p:extLst>
      <p:ext uri="{BB962C8B-B14F-4D97-AF65-F5344CB8AC3E}">
        <p14:creationId xmlns:p14="http://schemas.microsoft.com/office/powerpoint/2010/main" val="3073640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Treating for shock and asthma beyond the scope of this talk.</a:t>
            </a:r>
          </a:p>
        </p:txBody>
      </p:sp>
      <p:sp>
        <p:nvSpPr>
          <p:cNvPr id="4" name="Slide Number Placeholder 3"/>
          <p:cNvSpPr>
            <a:spLocks noGrp="1"/>
          </p:cNvSpPr>
          <p:nvPr>
            <p:ph type="sldNum" sz="quarter" idx="5"/>
          </p:nvPr>
        </p:nvSpPr>
        <p:spPr/>
        <p:txBody>
          <a:bodyPr/>
          <a:lstStyle/>
          <a:p>
            <a:fld id="{AA7DBCD2-F009-4B72-A1E9-ADE6B061C0E3}" type="slidenum">
              <a:rPr lang="en-US" smtClean="0"/>
              <a:t>40</a:t>
            </a:fld>
            <a:endParaRPr lang="en-US"/>
          </a:p>
        </p:txBody>
      </p:sp>
    </p:spTree>
    <p:extLst>
      <p:ext uri="{BB962C8B-B14F-4D97-AF65-F5344CB8AC3E}">
        <p14:creationId xmlns:p14="http://schemas.microsoft.com/office/powerpoint/2010/main" val="258435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What is this? Angioedema of the tongue.</a:t>
            </a:r>
          </a:p>
          <a:p>
            <a:r>
              <a:rPr lang="en-US" sz="1800" dirty="0"/>
              <a:t>Licensed under the Creative Commons Attribution-Share Alike 3.0 </a:t>
            </a:r>
            <a:r>
              <a:rPr lang="en-US" sz="1800" dirty="0" err="1"/>
              <a:t>Unported</a:t>
            </a:r>
            <a:r>
              <a:rPr lang="en-US" sz="1800" dirty="0"/>
              <a:t> license via Wikimedia Commons, courtesy James Heilman, MD</a:t>
            </a:r>
          </a:p>
        </p:txBody>
      </p:sp>
      <p:sp>
        <p:nvSpPr>
          <p:cNvPr id="4" name="Slide Number Placeholder 3"/>
          <p:cNvSpPr>
            <a:spLocks noGrp="1"/>
          </p:cNvSpPr>
          <p:nvPr>
            <p:ph type="sldNum" sz="quarter" idx="5"/>
          </p:nvPr>
        </p:nvSpPr>
        <p:spPr/>
        <p:txBody>
          <a:bodyPr/>
          <a:lstStyle/>
          <a:p>
            <a:fld id="{AA7DBCD2-F009-4B72-A1E9-ADE6B061C0E3}" type="slidenum">
              <a:rPr lang="en-US" smtClean="0"/>
              <a:t>5</a:t>
            </a:fld>
            <a:endParaRPr lang="en-US"/>
          </a:p>
        </p:txBody>
      </p:sp>
    </p:spTree>
    <p:extLst>
      <p:ext uri="{BB962C8B-B14F-4D97-AF65-F5344CB8AC3E}">
        <p14:creationId xmlns:p14="http://schemas.microsoft.com/office/powerpoint/2010/main" val="21933700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41</a:t>
            </a:fld>
            <a:endParaRPr lang="en-US"/>
          </a:p>
        </p:txBody>
      </p:sp>
    </p:spTree>
    <p:extLst>
      <p:ext uri="{BB962C8B-B14F-4D97-AF65-F5344CB8AC3E}">
        <p14:creationId xmlns:p14="http://schemas.microsoft.com/office/powerpoint/2010/main" val="1788995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Reminder that references and more information and links to even MORE information available in the current draft of the </a:t>
            </a:r>
            <a:r>
              <a:rPr lang="en-US" sz="1200" i="1" dirty="0"/>
              <a:t>Appalachian Search and Rescue </a:t>
            </a:r>
            <a:r>
              <a:rPr lang="en-US" sz="1200" dirty="0"/>
              <a:t>textbook’s Chapter 1, </a:t>
            </a:r>
            <a:r>
              <a:rPr lang="en-US" sz="1200" i="1" dirty="0"/>
              <a:t>Survival and Wilderness Travel</a:t>
            </a:r>
            <a:r>
              <a:rPr lang="en-US" sz="1200" dirty="0"/>
              <a:t>, at the link on the screen. </a:t>
            </a:r>
          </a:p>
          <a:p>
            <a:endParaRPr lang="en-US" dirty="0"/>
          </a:p>
        </p:txBody>
      </p:sp>
      <p:sp>
        <p:nvSpPr>
          <p:cNvPr id="4" name="Slide Number Placeholder 3"/>
          <p:cNvSpPr>
            <a:spLocks noGrp="1"/>
          </p:cNvSpPr>
          <p:nvPr>
            <p:ph type="sldNum" sz="quarter" idx="5"/>
          </p:nvPr>
        </p:nvSpPr>
        <p:spPr/>
        <p:txBody>
          <a:bodyPr/>
          <a:lstStyle/>
          <a:p>
            <a:fld id="{AA7DBCD2-F009-4B72-A1E9-ADE6B061C0E3}" type="slidenum">
              <a:rPr lang="en-US" smtClean="0"/>
              <a:t>42</a:t>
            </a:fld>
            <a:endParaRPr lang="en-US"/>
          </a:p>
        </p:txBody>
      </p:sp>
    </p:spTree>
    <p:extLst>
      <p:ext uri="{BB962C8B-B14F-4D97-AF65-F5344CB8AC3E}">
        <p14:creationId xmlns:p14="http://schemas.microsoft.com/office/powerpoint/2010/main" val="367646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My wife Betty is allergic to cold. She has a condition such that her skin mast cells degranulate when they get cold. She gets hives. </a:t>
            </a:r>
          </a:p>
          <a:p>
            <a:r>
              <a:rPr lang="en-US" sz="1800" dirty="0"/>
              <a:t>Usually, she takes some Pepcid – famotidine – before she goes out in the cold for a walk or a hike, or to shovel snow. This prevents her from getting hives.</a:t>
            </a:r>
          </a:p>
          <a:p>
            <a:r>
              <a:rPr lang="en-US" sz="1800" dirty="0"/>
              <a:t>Once, she forget to take it and all of her skin was swollen and bright red. She was miserable. She said, “I just took a Pepcid Complete but I know it takes about half an hour to work. I am totally miserable. Is there anything that will work faster?” “Yes, an intramuscular injection of adrenaline – epinephrine.” “GIVE IT TO ME!” I did and it worked in just a few minutes.</a:t>
            </a:r>
          </a:p>
        </p:txBody>
      </p:sp>
      <p:sp>
        <p:nvSpPr>
          <p:cNvPr id="4" name="Slide Number Placeholder 3"/>
          <p:cNvSpPr>
            <a:spLocks noGrp="1"/>
          </p:cNvSpPr>
          <p:nvPr>
            <p:ph type="sldNum" sz="quarter" idx="5"/>
          </p:nvPr>
        </p:nvSpPr>
        <p:spPr/>
        <p:txBody>
          <a:bodyPr/>
          <a:lstStyle/>
          <a:p>
            <a:fld id="{AA7DBCD2-F009-4B72-A1E9-ADE6B061C0E3}" type="slidenum">
              <a:rPr lang="en-US" smtClean="0"/>
              <a:t>6</a:t>
            </a:fld>
            <a:endParaRPr lang="en-US"/>
          </a:p>
        </p:txBody>
      </p:sp>
    </p:spTree>
    <p:extLst>
      <p:ext uri="{BB962C8B-B14F-4D97-AF65-F5344CB8AC3E}">
        <p14:creationId xmlns:p14="http://schemas.microsoft.com/office/powerpoint/2010/main" val="61373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Don’t worry about lions, tigers and bears, or even rattlesnakes, worry about beestings, they’re more likely to kill you and your teammates.</a:t>
            </a:r>
          </a:p>
        </p:txBody>
      </p:sp>
      <p:sp>
        <p:nvSpPr>
          <p:cNvPr id="4" name="Slide Number Placeholder 3"/>
          <p:cNvSpPr>
            <a:spLocks noGrp="1"/>
          </p:cNvSpPr>
          <p:nvPr>
            <p:ph type="sldNum" sz="quarter" idx="5"/>
          </p:nvPr>
        </p:nvSpPr>
        <p:spPr/>
        <p:txBody>
          <a:bodyPr/>
          <a:lstStyle/>
          <a:p>
            <a:fld id="{AA7DBCD2-F009-4B72-A1E9-ADE6B061C0E3}" type="slidenum">
              <a:rPr lang="en-US" smtClean="0"/>
              <a:t>7</a:t>
            </a:fld>
            <a:endParaRPr lang="en-US"/>
          </a:p>
        </p:txBody>
      </p:sp>
    </p:spTree>
    <p:extLst>
      <p:ext uri="{BB962C8B-B14F-4D97-AF65-F5344CB8AC3E}">
        <p14:creationId xmlns:p14="http://schemas.microsoft.com/office/powerpoint/2010/main" val="288880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A7DBCD2-F009-4B72-A1E9-ADE6B061C0E3}" type="slidenum">
              <a:rPr lang="en-US" smtClean="0"/>
              <a:t>8</a:t>
            </a:fld>
            <a:endParaRPr lang="en-US"/>
          </a:p>
        </p:txBody>
      </p:sp>
    </p:spTree>
    <p:extLst>
      <p:ext uri="{BB962C8B-B14F-4D97-AF65-F5344CB8AC3E}">
        <p14:creationId xmlns:p14="http://schemas.microsoft.com/office/powerpoint/2010/main" val="121132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Mast cells. The dark purple granules are full of histamine, bradykinin, and various cytokines: chemical messengers that trigger inflammation. Although these are free in the blood due to a mast cell leukemia, most are in the skin and mucous membranes that line the airways, lungs and gastrointestinal tract. You can’t see them as they are so small, but these mast cells are covered with antibodies. Public domain via Wikimedia Commons, courtesy Ayman </a:t>
            </a:r>
            <a:r>
              <a:rPr lang="en-US" sz="1800" dirty="0" err="1"/>
              <a:t>Qasrawi</a:t>
            </a:r>
            <a:r>
              <a:rPr lang="en-US" sz="1800" dirty="0"/>
              <a:t>.</a:t>
            </a:r>
          </a:p>
        </p:txBody>
      </p:sp>
      <p:sp>
        <p:nvSpPr>
          <p:cNvPr id="4" name="Slide Number Placeholder 3"/>
          <p:cNvSpPr>
            <a:spLocks noGrp="1"/>
          </p:cNvSpPr>
          <p:nvPr>
            <p:ph type="sldNum" sz="quarter" idx="5"/>
          </p:nvPr>
        </p:nvSpPr>
        <p:spPr/>
        <p:txBody>
          <a:bodyPr/>
          <a:lstStyle/>
          <a:p>
            <a:fld id="{AA7DBCD2-F009-4B72-A1E9-ADE6B061C0E3}" type="slidenum">
              <a:rPr lang="en-US" smtClean="0"/>
              <a:t>9</a:t>
            </a:fld>
            <a:endParaRPr lang="en-US"/>
          </a:p>
        </p:txBody>
      </p:sp>
    </p:spTree>
    <p:extLst>
      <p:ext uri="{BB962C8B-B14F-4D97-AF65-F5344CB8AC3E}">
        <p14:creationId xmlns:p14="http://schemas.microsoft.com/office/powerpoint/2010/main" val="75924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This is part of your immune system: an antibody, in a diagram showing the details of how the proteins in it are folded up. You need to memorize what this looks like. Just kidding.</a:t>
            </a:r>
          </a:p>
          <a:p>
            <a:r>
              <a:rPr lang="en-US" sz="1800" dirty="0"/>
              <a:t>Licensed under the Creative Commons Attribution-Share Alike 4.0 International license via Wikimedia Commons, courtesy </a:t>
            </a:r>
            <a:r>
              <a:rPr lang="en-US" sz="1800" dirty="0" err="1"/>
              <a:t>Tokenzero</a:t>
            </a:r>
            <a:r>
              <a:rPr lang="en-US" sz="1800" dirty="0"/>
              <a:t>.</a:t>
            </a:r>
          </a:p>
        </p:txBody>
      </p:sp>
      <p:sp>
        <p:nvSpPr>
          <p:cNvPr id="4" name="Slide Number Placeholder 3"/>
          <p:cNvSpPr>
            <a:spLocks noGrp="1"/>
          </p:cNvSpPr>
          <p:nvPr>
            <p:ph type="sldNum" sz="quarter" idx="5"/>
          </p:nvPr>
        </p:nvSpPr>
        <p:spPr/>
        <p:txBody>
          <a:bodyPr/>
          <a:lstStyle/>
          <a:p>
            <a:fld id="{AA7DBCD2-F009-4B72-A1E9-ADE6B061C0E3}" type="slidenum">
              <a:rPr lang="en-US" smtClean="0"/>
              <a:t>10</a:t>
            </a:fld>
            <a:endParaRPr lang="en-US"/>
          </a:p>
        </p:txBody>
      </p:sp>
    </p:spTree>
    <p:extLst>
      <p:ext uri="{BB962C8B-B14F-4D97-AF65-F5344CB8AC3E}">
        <p14:creationId xmlns:p14="http://schemas.microsoft.com/office/powerpoint/2010/main" val="3944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8857" y="1654925"/>
            <a:ext cx="5225143" cy="2208666"/>
          </a:xfrm>
          <a:effectLst>
            <a:glow rad="228600">
              <a:schemeClr val="accent3">
                <a:satMod val="175000"/>
                <a:alpha val="40000"/>
              </a:schemeClr>
            </a:glow>
          </a:effectLst>
        </p:spPr>
        <p:txBody>
          <a:bodyPr anchor="b"/>
          <a:lstStyle>
            <a:lvl1pPr algn="ctr">
              <a:defRPr sz="6000" b="0">
                <a:effectLst>
                  <a:glow rad="76200">
                    <a:schemeClr val="tx1">
                      <a:lumMod val="75000"/>
                      <a:lumOff val="25000"/>
                      <a:alpha val="40000"/>
                    </a:schemeClr>
                  </a:glow>
                </a:effectLst>
              </a:defRPr>
            </a:lvl1pPr>
          </a:lstStyle>
          <a:p>
            <a:r>
              <a:rPr lang="en-US"/>
              <a:t>Click to edit Master title style</a:t>
            </a:r>
            <a:endParaRPr lang="en-US" dirty="0"/>
          </a:p>
        </p:txBody>
      </p:sp>
      <p:sp>
        <p:nvSpPr>
          <p:cNvPr id="3" name="Subtitle 2"/>
          <p:cNvSpPr>
            <a:spLocks noGrp="1"/>
          </p:cNvSpPr>
          <p:nvPr>
            <p:ph type="subTitle" idx="1"/>
          </p:nvPr>
        </p:nvSpPr>
        <p:spPr>
          <a:xfrm>
            <a:off x="2200589" y="4466491"/>
            <a:ext cx="6355582" cy="1346767"/>
          </a:xfrm>
          <a:effectLst>
            <a:glow rad="228600">
              <a:schemeClr val="bg1">
                <a:alpha val="40000"/>
              </a:schemeClr>
            </a:glow>
          </a:effectLst>
        </p:spPr>
        <p:txBody>
          <a:bodyPr>
            <a:normAutofit/>
          </a:bodyPr>
          <a:lstStyle>
            <a:lvl1pPr marL="0" indent="0" algn="ctr">
              <a:buNone/>
              <a:defRPr sz="3200">
                <a:solidFill>
                  <a:srgbClr val="003399"/>
                </a:solidFill>
                <a:effectLst>
                  <a:glow rad="38100">
                    <a:schemeClr val="bg1">
                      <a:alpha val="60000"/>
                    </a:schemeClr>
                  </a:glo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Rectangle 4"/>
          <p:cNvSpPr>
            <a:spLocks noGrp="1" noChangeArrowheads="1"/>
          </p:cNvSpPr>
          <p:nvPr>
            <p:ph type="dt" sz="half" idx="10"/>
          </p:nvPr>
        </p:nvSpPr>
        <p:spPr>
          <a:xfrm>
            <a:off x="1397876" y="6248400"/>
            <a:ext cx="1040524" cy="457200"/>
          </a:xfrm>
          <a:prstGeom prst="rect">
            <a:avLst/>
          </a:prstGeom>
          <a:ln/>
        </p:spPr>
        <p:txBody>
          <a:bodyPr/>
          <a:lstStyle>
            <a:lvl1pPr algn="l">
              <a:buNone/>
              <a:defRPr sz="1800" b="0" i="0">
                <a:solidFill>
                  <a:srgbClr val="003399"/>
                </a:solidFill>
                <a:latin typeface="Georgia" panose="02040502050405020303" pitchFamily="18" charset="0"/>
              </a:defRPr>
            </a:lvl1pPr>
          </a:lstStyle>
          <a:p>
            <a:pPr>
              <a:defRPr/>
            </a:pPr>
            <a:r>
              <a:rPr lang="en-US" altLang="en-US" dirty="0"/>
              <a:t>4/11/20</a:t>
            </a:r>
          </a:p>
        </p:txBody>
      </p:sp>
      <p:sp>
        <p:nvSpPr>
          <p:cNvPr id="10" name="Rectangle 5"/>
          <p:cNvSpPr txBox="1">
            <a:spLocks noChangeArrowheads="1"/>
          </p:cNvSpPr>
          <p:nvPr userDrawn="1"/>
        </p:nvSpPr>
        <p:spPr>
          <a:xfrm>
            <a:off x="2506389" y="6159344"/>
            <a:ext cx="4359822" cy="457200"/>
          </a:xfrm>
          <a:prstGeom prst="rect">
            <a:avLst/>
          </a:prstGeom>
          <a:ln/>
        </p:spPr>
        <p:txBody>
          <a:bodyPr/>
          <a:lstStyle>
            <a:defPPr>
              <a:defRPr lang="en-US"/>
            </a:defPPr>
            <a:lvl1pPr marL="0" algn="l" defTabSz="457200" rtl="0" eaLnBrk="1" latinLnBrk="0" hangingPunct="1">
              <a:buNone/>
              <a:defRPr sz="1100" b="0" i="0" kern="1200">
                <a:solidFill>
                  <a:schemeClr val="accent2">
                    <a:lumMod val="75000"/>
                  </a:schemeClr>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en-US" altLang="en-US" sz="1100" b="0" i="0" u="none" strike="noStrike" kern="1200" cap="none" spc="0" normalizeH="0" baseline="0" noProof="0" dirty="0">
                <a:ln>
                  <a:noFill/>
                </a:ln>
                <a:solidFill>
                  <a:srgbClr val="3333CC">
                    <a:lumMod val="75000"/>
                  </a:srgbClr>
                </a:solidFill>
                <a:effectLst/>
                <a:uLnTx/>
                <a:uFillTx/>
                <a:latin typeface="Georgia" panose="02040502050405020303" pitchFamily="18" charset="0"/>
                <a:ea typeface="+mn-ea"/>
                <a:cs typeface="+mn-cs"/>
              </a:rPr>
              <a:t>This work by the Appalachian Search and Rescue Conference </a:t>
            </a:r>
            <a:br>
              <a:rPr kumimoji="0" lang="en-US" altLang="en-US" sz="1100" b="0" i="0" u="none" strike="noStrike" kern="1200" cap="none" spc="0" normalizeH="0" baseline="0" noProof="0" dirty="0">
                <a:ln>
                  <a:noFill/>
                </a:ln>
                <a:solidFill>
                  <a:srgbClr val="3333CC">
                    <a:lumMod val="75000"/>
                  </a:srgbClr>
                </a:solidFill>
                <a:effectLst/>
                <a:uLnTx/>
                <a:uFillTx/>
                <a:latin typeface="Georgia" panose="02040502050405020303" pitchFamily="18" charset="0"/>
                <a:ea typeface="+mn-ea"/>
                <a:cs typeface="+mn-cs"/>
              </a:rPr>
            </a:br>
            <a:r>
              <a:rPr kumimoji="0" lang="en-US" altLang="en-US" sz="1100" b="0" i="0" u="none" strike="noStrike" kern="1200" cap="none" spc="0" normalizeH="0" baseline="0" noProof="0" dirty="0">
                <a:ln>
                  <a:noFill/>
                </a:ln>
                <a:solidFill>
                  <a:srgbClr val="3333CC">
                    <a:lumMod val="75000"/>
                  </a:srgbClr>
                </a:solidFill>
                <a:effectLst/>
                <a:uLnTx/>
                <a:uFillTx/>
                <a:latin typeface="Georgia" panose="02040502050405020303" pitchFamily="18" charset="0"/>
                <a:ea typeface="+mn-ea"/>
                <a:cs typeface="+mn-cs"/>
              </a:rPr>
              <a:t>[and insert name here] is licensed under the Attribution-</a:t>
            </a:r>
            <a:r>
              <a:rPr kumimoji="0" lang="en-US" altLang="en-US" sz="1100" b="0" i="0" u="none" strike="noStrike" kern="1200" cap="none" spc="0" normalizeH="0" baseline="0" noProof="0" dirty="0" err="1">
                <a:ln>
                  <a:noFill/>
                </a:ln>
                <a:solidFill>
                  <a:srgbClr val="3333CC">
                    <a:lumMod val="75000"/>
                  </a:srgbClr>
                </a:solidFill>
                <a:effectLst/>
                <a:uLnTx/>
                <a:uFillTx/>
                <a:latin typeface="Georgia" panose="02040502050405020303" pitchFamily="18" charset="0"/>
                <a:ea typeface="+mn-ea"/>
                <a:cs typeface="+mn-cs"/>
              </a:rPr>
              <a:t>ShareAlike</a:t>
            </a:r>
            <a:r>
              <a:rPr kumimoji="0" lang="en-US" altLang="en-US" sz="1100" b="0" i="0" u="none" strike="noStrike" kern="1200" cap="none" spc="0" normalizeH="0" baseline="0" noProof="0" dirty="0">
                <a:ln>
                  <a:noFill/>
                </a:ln>
                <a:solidFill>
                  <a:srgbClr val="3333CC">
                    <a:lumMod val="75000"/>
                  </a:srgbClr>
                </a:solidFill>
                <a:effectLst/>
                <a:uLnTx/>
                <a:uFillTx/>
                <a:latin typeface="Georgia" panose="02040502050405020303" pitchFamily="18" charset="0"/>
                <a:ea typeface="+mn-ea"/>
                <a:cs typeface="+mn-cs"/>
              </a:rPr>
              <a:t> 4.0 International License (CC BY-SA 4.0) .</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4200" y="6248400"/>
            <a:ext cx="1379811" cy="482763"/>
          </a:xfrm>
          <a:prstGeom prst="rect">
            <a:avLst/>
          </a:prstGeom>
        </p:spPr>
      </p:pic>
      <p:sp>
        <p:nvSpPr>
          <p:cNvPr id="12" name="Rectangle 6"/>
          <p:cNvSpPr txBox="1">
            <a:spLocks noChangeArrowheads="1"/>
          </p:cNvSpPr>
          <p:nvPr userDrawn="1"/>
        </p:nvSpPr>
        <p:spPr>
          <a:xfrm>
            <a:off x="8382000" y="6248400"/>
            <a:ext cx="609600" cy="457200"/>
          </a:xfrm>
          <a:prstGeom prst="rect">
            <a:avLst/>
          </a:prstGeom>
          <a:ln/>
        </p:spPr>
        <p:txBody>
          <a:bodyPr/>
          <a:lstStyle>
            <a:defPPr>
              <a:defRPr lang="en-US"/>
            </a:defPPr>
            <a:lvl1pPr marL="0" algn="r" defTabSz="457200" rtl="0" eaLnBrk="1" latinLnBrk="0" hangingPunct="1">
              <a:buNone/>
              <a:defRPr sz="2000" b="0" i="0" kern="1200">
                <a:solidFill>
                  <a:schemeClr val="accent2">
                    <a:lumMod val="75000"/>
                  </a:schemeClr>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20000"/>
              </a:spcBef>
              <a:spcAft>
                <a:spcPct val="0"/>
              </a:spcAft>
              <a:defRPr/>
            </a:pPr>
            <a:fld id="{28E1356C-5422-4EED-A7CB-C7FDE19DFFA2}" type="slidenum">
              <a:rPr lang="en-US" altLang="en-US" smtClean="0">
                <a:solidFill>
                  <a:srgbClr val="3333CC">
                    <a:lumMod val="75000"/>
                  </a:srgbClr>
                </a:solidFill>
                <a:latin typeface="Georgia" panose="02040502050405020303"/>
              </a:rPr>
              <a:pPr defTabSz="914400" eaLnBrk="0" fontAlgn="base" hangingPunct="0">
                <a:spcBef>
                  <a:spcPct val="20000"/>
                </a:spcBef>
                <a:spcAft>
                  <a:spcPct val="0"/>
                </a:spcAft>
                <a:defRPr/>
              </a:pPr>
              <a:t>‹#›</a:t>
            </a:fld>
            <a:endParaRPr lang="en-US" altLang="en-US" dirty="0">
              <a:solidFill>
                <a:srgbClr val="3333CC">
                  <a:lumMod val="75000"/>
                </a:srgbClr>
              </a:solidFill>
              <a:latin typeface="Georgia" panose="02040502050405020303"/>
            </a:endParaRPr>
          </a:p>
        </p:txBody>
      </p:sp>
      <p:pic>
        <p:nvPicPr>
          <p:cNvPr id="5" name="Picture 4">
            <a:extLst>
              <a:ext uri="{FF2B5EF4-FFF2-40B4-BE49-F238E27FC236}">
                <a16:creationId xmlns:a16="http://schemas.microsoft.com/office/drawing/2014/main" id="{E30F3DF0-C261-47B6-8A0D-317DF2F925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428" y="908050"/>
            <a:ext cx="2478146" cy="2425700"/>
          </a:xfrm>
          <a:prstGeom prst="rect">
            <a:avLst/>
          </a:prstGeom>
        </p:spPr>
      </p:pic>
    </p:spTree>
    <p:extLst>
      <p:ext uri="{BB962C8B-B14F-4D97-AF65-F5344CB8AC3E}">
        <p14:creationId xmlns:p14="http://schemas.microsoft.com/office/powerpoint/2010/main" val="3895491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8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4"/>
            <a:ext cx="7886700" cy="4770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466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99CC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89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770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4"/>
            <a:ext cx="3886200" cy="4770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903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4"/>
            <a:ext cx="3868340" cy="4091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4091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03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3880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68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81504"/>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610756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3462108"/>
            <a:ext cx="2949178" cy="31026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4541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8578"/>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558994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3228778"/>
            <a:ext cx="2949178" cy="33485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0984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3678" y="365126"/>
            <a:ext cx="6998678" cy="1325563"/>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p:cNvSpPr txBox="1">
            <a:spLocks noChangeArrowheads="1"/>
          </p:cNvSpPr>
          <p:nvPr userDrawn="1"/>
        </p:nvSpPr>
        <p:spPr>
          <a:xfrm>
            <a:off x="8077200" y="6248400"/>
            <a:ext cx="914400" cy="457200"/>
          </a:xfrm>
          <a:prstGeom prst="rect">
            <a:avLst/>
          </a:prstGeom>
          <a:ln/>
        </p:spPr>
        <p:txBody>
          <a:bodyPr/>
          <a:lstStyle>
            <a:defPPr>
              <a:defRPr lang="en-US"/>
            </a:defPPr>
            <a:lvl1pPr marL="0" algn="r" defTabSz="457200" rtl="0" eaLnBrk="1" latinLnBrk="0" hangingPunct="1">
              <a:buNone/>
              <a:defRPr sz="2000" b="0" i="0" kern="1200">
                <a:solidFill>
                  <a:srgbClr val="00B0F0"/>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eaLnBrk="0" fontAlgn="base" hangingPunct="0">
              <a:spcBef>
                <a:spcPct val="20000"/>
              </a:spcBef>
              <a:spcAft>
                <a:spcPct val="0"/>
              </a:spcAft>
              <a:defRPr/>
            </a:pPr>
            <a:fld id="{28E1356C-5422-4EED-A7CB-C7FDE19DFFA2}" type="slidenum">
              <a:rPr lang="en-US" altLang="en-US" smtClean="0">
                <a:latin typeface="Georgia" panose="02040502050405020303"/>
              </a:rPr>
              <a:pPr defTabSz="914400" eaLnBrk="0" fontAlgn="base" hangingPunct="0">
                <a:spcBef>
                  <a:spcPct val="20000"/>
                </a:spcBef>
                <a:spcAft>
                  <a:spcPct val="0"/>
                </a:spcAft>
                <a:defRPr/>
              </a:pPr>
              <a:t>‹#›</a:t>
            </a:fld>
            <a:endParaRPr lang="en-US" altLang="en-US" dirty="0">
              <a:latin typeface="Georgia" panose="02040502050405020303"/>
            </a:endParaRPr>
          </a:p>
        </p:txBody>
      </p:sp>
      <p:pic>
        <p:nvPicPr>
          <p:cNvPr id="5" name="Picture 4">
            <a:extLst>
              <a:ext uri="{FF2B5EF4-FFF2-40B4-BE49-F238E27FC236}">
                <a16:creationId xmlns:a16="http://schemas.microsoft.com/office/drawing/2014/main" id="{99CA85AA-8941-42AB-BB8D-C7F1AED014F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919" y="475069"/>
            <a:ext cx="1241903" cy="1215620"/>
          </a:xfrm>
          <a:prstGeom prst="rect">
            <a:avLst/>
          </a:prstGeom>
        </p:spPr>
      </p:pic>
    </p:spTree>
    <p:extLst>
      <p:ext uri="{BB962C8B-B14F-4D97-AF65-F5344CB8AC3E}">
        <p14:creationId xmlns:p14="http://schemas.microsoft.com/office/powerpoint/2010/main" val="275510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000" b="0" i="0" kern="1200">
          <a:solidFill>
            <a:srgbClr val="FFFF99"/>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99CCFF"/>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CC"/>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CC"/>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CC"/>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CC"/>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Allergy and Anaphylaxis</a:t>
            </a:r>
          </a:p>
        </p:txBody>
      </p:sp>
      <p:sp>
        <p:nvSpPr>
          <p:cNvPr id="3" name="Subtitle 2"/>
          <p:cNvSpPr>
            <a:spLocks noGrp="1"/>
          </p:cNvSpPr>
          <p:nvPr>
            <p:ph type="subTitle" idx="1"/>
          </p:nvPr>
        </p:nvSpPr>
        <p:spPr>
          <a:xfrm>
            <a:off x="1397876" y="3930977"/>
            <a:ext cx="7519881" cy="1954668"/>
          </a:xfrm>
        </p:spPr>
        <p:txBody>
          <a:bodyPr>
            <a:normAutofit fontScale="77500" lnSpcReduction="20000"/>
          </a:bodyPr>
          <a:lstStyle/>
          <a:p>
            <a:pPr algn="r"/>
            <a:r>
              <a:rPr lang="en-US" dirty="0"/>
              <a:t>Keith Conover, M.D., FACEP,</a:t>
            </a:r>
            <a:br>
              <a:rPr lang="en-US" dirty="0"/>
            </a:br>
            <a:r>
              <a:rPr lang="en-US" dirty="0"/>
              <a:t>Allegheny Mountain Rescue Group</a:t>
            </a:r>
          </a:p>
          <a:p>
            <a:pPr algn="r"/>
            <a:r>
              <a:rPr lang="en-US" dirty="0"/>
              <a:t>References in </a:t>
            </a:r>
            <a:br>
              <a:rPr lang="en-US" dirty="0"/>
            </a:br>
            <a:r>
              <a:rPr lang="en-US" dirty="0"/>
              <a:t>Survival and Wilderness Travel Chapter in </a:t>
            </a:r>
            <a:r>
              <a:rPr lang="en-US" sz="3600" dirty="0">
                <a:solidFill>
                  <a:schemeClr val="tx1"/>
                </a:solidFill>
              </a:rPr>
              <a:t>http://www.conovers.org/ftp/AppSAR-Drafts</a:t>
            </a:r>
          </a:p>
        </p:txBody>
      </p:sp>
      <p:sp>
        <p:nvSpPr>
          <p:cNvPr id="8" name="Rectangle 4"/>
          <p:cNvSpPr>
            <a:spLocks noGrp="1" noChangeArrowheads="1"/>
          </p:cNvSpPr>
          <p:nvPr>
            <p:ph type="dt" sz="half" idx="10"/>
          </p:nvPr>
        </p:nvSpPr>
        <p:spPr>
          <a:xfrm>
            <a:off x="1397876" y="6248400"/>
            <a:ext cx="1040524" cy="457200"/>
          </a:xfrm>
          <a:prstGeom prst="rect">
            <a:avLst/>
          </a:prstGeom>
          <a:ln/>
        </p:spPr>
        <p:txBody>
          <a:bodyPr/>
          <a:lstStyle>
            <a:lvl1pPr algn="l">
              <a:buNone/>
              <a:defRPr sz="1800" b="0" i="0">
                <a:solidFill>
                  <a:srgbClr val="003399"/>
                </a:solidFill>
                <a:latin typeface="Georgia" panose="02040502050405020303" pitchFamily="18" charset="0"/>
              </a:defRPr>
            </a:lvl1pPr>
          </a:lstStyle>
          <a:p>
            <a:pPr>
              <a:defRPr/>
            </a:pPr>
            <a:r>
              <a:rPr lang="en-US" altLang="en-US" sz="1600" dirty="0"/>
              <a:t>1/11/23</a:t>
            </a:r>
          </a:p>
        </p:txBody>
      </p:sp>
    </p:spTree>
    <p:extLst>
      <p:ext uri="{BB962C8B-B14F-4D97-AF65-F5344CB8AC3E}">
        <p14:creationId xmlns:p14="http://schemas.microsoft.com/office/powerpoint/2010/main" val="919667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5D288717-1625-3976-7FB4-B790B4FFA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128" y="63150"/>
            <a:ext cx="8134426" cy="6603980"/>
          </a:xfrm>
          <a:prstGeom prst="rect">
            <a:avLst/>
          </a:prstGeom>
        </p:spPr>
      </p:pic>
    </p:spTree>
    <p:extLst>
      <p:ext uri="{BB962C8B-B14F-4D97-AF65-F5344CB8AC3E}">
        <p14:creationId xmlns:p14="http://schemas.microsoft.com/office/powerpoint/2010/main" val="314625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icon&#10;&#10;Description automatically generated">
            <a:extLst>
              <a:ext uri="{FF2B5EF4-FFF2-40B4-BE49-F238E27FC236}">
                <a16:creationId xmlns:a16="http://schemas.microsoft.com/office/drawing/2014/main" id="{C03D24AA-83A3-AE03-3644-DE04C2356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567" y="0"/>
            <a:ext cx="4858866" cy="6858000"/>
          </a:xfrm>
          <a:prstGeom prst="rect">
            <a:avLst/>
          </a:prstGeom>
          <a:solidFill>
            <a:schemeClr val="bg1"/>
          </a:solidFill>
        </p:spPr>
      </p:pic>
    </p:spTree>
    <p:extLst>
      <p:ext uri="{BB962C8B-B14F-4D97-AF65-F5344CB8AC3E}">
        <p14:creationId xmlns:p14="http://schemas.microsoft.com/office/powerpoint/2010/main" val="29704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 name="Picture 16" descr="A picture containing text, clipart, enamel&#10;&#10;Description automatically generated">
            <a:extLst>
              <a:ext uri="{FF2B5EF4-FFF2-40B4-BE49-F238E27FC236}">
                <a16:creationId xmlns:a16="http://schemas.microsoft.com/office/drawing/2014/main" id="{39B958B8-B2BD-D56F-8879-5B1135F3E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837" y="209335"/>
            <a:ext cx="5880445" cy="6235854"/>
          </a:xfrm>
          <a:prstGeom prst="rect">
            <a:avLst/>
          </a:prstGeom>
        </p:spPr>
      </p:pic>
    </p:spTree>
    <p:extLst>
      <p:ext uri="{BB962C8B-B14F-4D97-AF65-F5344CB8AC3E}">
        <p14:creationId xmlns:p14="http://schemas.microsoft.com/office/powerpoint/2010/main" val="258183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D95E99D1-5C46-04BD-5BFA-5A5D3F80E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0944" y="150619"/>
            <a:ext cx="5151743" cy="6556762"/>
          </a:xfrm>
          <a:prstGeom prst="rect">
            <a:avLst/>
          </a:prstGeom>
        </p:spPr>
      </p:pic>
    </p:spTree>
    <p:extLst>
      <p:ext uri="{BB962C8B-B14F-4D97-AF65-F5344CB8AC3E}">
        <p14:creationId xmlns:p14="http://schemas.microsoft.com/office/powerpoint/2010/main" val="18606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Histamine and Antihistamine</a:t>
            </a:r>
          </a:p>
        </p:txBody>
      </p:sp>
      <p:sp>
        <p:nvSpPr>
          <p:cNvPr id="3" name="Content Placeholder 2"/>
          <p:cNvSpPr>
            <a:spLocks noGrp="1"/>
          </p:cNvSpPr>
          <p:nvPr>
            <p:ph idx="1"/>
          </p:nvPr>
        </p:nvSpPr>
        <p:spPr/>
        <p:txBody>
          <a:bodyPr/>
          <a:lstStyle/>
          <a:p>
            <a:r>
              <a:rPr lang="en-US" sz="3600" dirty="0"/>
              <a:t>Histamine Receptors</a:t>
            </a:r>
          </a:p>
          <a:p>
            <a:pPr lvl="1"/>
            <a:r>
              <a:rPr lang="en-US" sz="3200" dirty="0"/>
              <a:t>Cells sense histamine via receptors on the cell surface.</a:t>
            </a:r>
          </a:p>
          <a:p>
            <a:pPr lvl="1"/>
            <a:r>
              <a:rPr lang="en-US" sz="3200" dirty="0"/>
              <a:t>Receptor has a socket </a:t>
            </a:r>
            <a:r>
              <a:rPr lang="en-US" sz="3200" dirty="0" err="1"/>
              <a:t>imilar</a:t>
            </a:r>
            <a:r>
              <a:rPr lang="en-US" sz="3200" dirty="0"/>
              <a:t> to socket on antibody</a:t>
            </a:r>
          </a:p>
          <a:p>
            <a:pPr lvl="1"/>
            <a:r>
              <a:rPr lang="en-US" sz="3200" i="1" dirty="0"/>
              <a:t>Antihistamines</a:t>
            </a:r>
            <a:r>
              <a:rPr lang="en-US" sz="3200" dirty="0"/>
              <a:t> fit into the socket and block it from histamine</a:t>
            </a:r>
          </a:p>
          <a:p>
            <a:pPr lvl="1"/>
            <a:r>
              <a:rPr lang="en-US" sz="3200" dirty="0"/>
              <a:t>Multiple slightly different histamine socket shapes </a:t>
            </a:r>
          </a:p>
          <a:p>
            <a:pPr lvl="1"/>
            <a:endParaRPr lang="en-US" dirty="0"/>
          </a:p>
        </p:txBody>
      </p:sp>
    </p:spTree>
    <p:extLst>
      <p:ext uri="{BB962C8B-B14F-4D97-AF65-F5344CB8AC3E}">
        <p14:creationId xmlns:p14="http://schemas.microsoft.com/office/powerpoint/2010/main" val="2665922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Histamine and Antihistamine</a:t>
            </a:r>
          </a:p>
        </p:txBody>
      </p:sp>
      <p:sp>
        <p:nvSpPr>
          <p:cNvPr id="3" name="Content Placeholder 2"/>
          <p:cNvSpPr>
            <a:spLocks noGrp="1"/>
          </p:cNvSpPr>
          <p:nvPr>
            <p:ph idx="1"/>
          </p:nvPr>
        </p:nvSpPr>
        <p:spPr/>
        <p:txBody>
          <a:bodyPr/>
          <a:lstStyle/>
          <a:p>
            <a:r>
              <a:rPr lang="en-US" sz="3600" dirty="0"/>
              <a:t>H1 Histamine Receptor</a:t>
            </a:r>
          </a:p>
          <a:p>
            <a:pPr lvl="1"/>
            <a:r>
              <a:rPr lang="en-US" sz="3200" dirty="0"/>
              <a:t>Found on mast cells in skin and mucous membranes</a:t>
            </a:r>
          </a:p>
          <a:p>
            <a:pPr lvl="1"/>
            <a:r>
              <a:rPr lang="en-US" sz="3200" dirty="0"/>
              <a:t>Original “antihistamines” blocked this receptor, thus, “H1 receptor”</a:t>
            </a:r>
          </a:p>
          <a:p>
            <a:r>
              <a:rPr lang="en-US" sz="3600" dirty="0"/>
              <a:t>H2 Histamine Receptors</a:t>
            </a:r>
          </a:p>
          <a:p>
            <a:pPr lvl="1"/>
            <a:r>
              <a:rPr lang="en-US" sz="3200" dirty="0"/>
              <a:t>Found in lining of stomach</a:t>
            </a:r>
          </a:p>
          <a:p>
            <a:pPr lvl="1"/>
            <a:r>
              <a:rPr lang="en-US" sz="3200" dirty="0"/>
              <a:t>Activation &gt; acid secretion</a:t>
            </a:r>
          </a:p>
          <a:p>
            <a:pPr lvl="1"/>
            <a:r>
              <a:rPr lang="en-US" sz="3200" dirty="0"/>
              <a:t>“H2 blockers” decrease stomach acid</a:t>
            </a:r>
          </a:p>
          <a:p>
            <a:pPr lvl="1"/>
            <a:endParaRPr lang="en-US" dirty="0"/>
          </a:p>
        </p:txBody>
      </p:sp>
    </p:spTree>
    <p:extLst>
      <p:ext uri="{BB962C8B-B14F-4D97-AF65-F5344CB8AC3E}">
        <p14:creationId xmlns:p14="http://schemas.microsoft.com/office/powerpoint/2010/main" val="1369223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H1 Antihistamines</a:t>
            </a:r>
          </a:p>
        </p:txBody>
      </p:sp>
      <p:sp>
        <p:nvSpPr>
          <p:cNvPr id="3" name="Content Placeholder 2"/>
          <p:cNvSpPr>
            <a:spLocks noGrp="1"/>
          </p:cNvSpPr>
          <p:nvPr>
            <p:ph idx="1"/>
          </p:nvPr>
        </p:nvSpPr>
        <p:spPr>
          <a:xfrm>
            <a:off x="556181" y="1690689"/>
            <a:ext cx="8333295" cy="5077755"/>
          </a:xfrm>
        </p:spPr>
        <p:txBody>
          <a:bodyPr numCol="2" spcCol="91440">
            <a:normAutofit/>
          </a:bodyPr>
          <a:lstStyle/>
          <a:p>
            <a:r>
              <a:rPr lang="en-US" dirty="0"/>
              <a:t>First-generation H1 antihistamines</a:t>
            </a:r>
          </a:p>
          <a:p>
            <a:pPr lvl="1"/>
            <a:r>
              <a:rPr lang="en-US" dirty="0"/>
              <a:t>diphenhydramine: original Benadryl</a:t>
            </a:r>
          </a:p>
          <a:p>
            <a:pPr lvl="1"/>
            <a:r>
              <a:rPr lang="en-US" dirty="0"/>
              <a:t>chlorpheniramine: Chlor-</a:t>
            </a:r>
            <a:r>
              <a:rPr lang="en-US" dirty="0" err="1"/>
              <a:t>Trimeton</a:t>
            </a:r>
            <a:endParaRPr lang="en-US" dirty="0"/>
          </a:p>
          <a:p>
            <a:r>
              <a:rPr lang="en-US" dirty="0"/>
              <a:t>First-generation antihistamines in:</a:t>
            </a:r>
          </a:p>
          <a:p>
            <a:pPr lvl="1"/>
            <a:r>
              <a:rPr lang="en-US" dirty="0"/>
              <a:t>NyQuil</a:t>
            </a:r>
          </a:p>
          <a:p>
            <a:pPr lvl="1"/>
            <a:r>
              <a:rPr lang="en-US" dirty="0"/>
              <a:t>Dimetapp</a:t>
            </a:r>
          </a:p>
          <a:p>
            <a:pPr lvl="1"/>
            <a:r>
              <a:rPr lang="en-US" dirty="0"/>
              <a:t>Tylenol PM</a:t>
            </a:r>
          </a:p>
          <a:p>
            <a:pPr lvl="1"/>
            <a:r>
              <a:rPr lang="en-US" dirty="0"/>
              <a:t>Advil PM</a:t>
            </a:r>
          </a:p>
          <a:p>
            <a:pPr lvl="1"/>
            <a:r>
              <a:rPr lang="en-US" dirty="0"/>
              <a:t>Motrin PM</a:t>
            </a:r>
          </a:p>
          <a:p>
            <a:pPr lvl="1"/>
            <a:r>
              <a:rPr lang="en-US" dirty="0" err="1"/>
              <a:t>Percogesic</a:t>
            </a:r>
            <a:endParaRPr lang="en-US" dirty="0"/>
          </a:p>
          <a:p>
            <a:pPr lvl="1"/>
            <a:r>
              <a:rPr lang="en-US" dirty="0"/>
              <a:t>Aleve PM</a:t>
            </a:r>
          </a:p>
          <a:p>
            <a:pPr lvl="1"/>
            <a:r>
              <a:rPr lang="en-US" dirty="0"/>
              <a:t>Triaminic Night Time</a:t>
            </a:r>
          </a:p>
          <a:p>
            <a:pPr lvl="1"/>
            <a:r>
              <a:rPr lang="en-US" dirty="0"/>
              <a:t>Theraflu</a:t>
            </a:r>
          </a:p>
          <a:p>
            <a:pPr lvl="1"/>
            <a:r>
              <a:rPr lang="en-US" dirty="0"/>
              <a:t>Mucinex Night Time</a:t>
            </a:r>
          </a:p>
          <a:p>
            <a:pPr lvl="1"/>
            <a:r>
              <a:rPr lang="en-US" dirty="0"/>
              <a:t>Sudafed PE Sinus Congestion Night</a:t>
            </a:r>
          </a:p>
          <a:p>
            <a:pPr lvl="1"/>
            <a:r>
              <a:rPr lang="en-US" dirty="0"/>
              <a:t>Vick’s Night</a:t>
            </a:r>
          </a:p>
          <a:p>
            <a:pPr lvl="1"/>
            <a:r>
              <a:rPr lang="en-US" dirty="0"/>
              <a:t>Delsym Night Time</a:t>
            </a:r>
          </a:p>
          <a:p>
            <a:pPr lvl="1"/>
            <a:r>
              <a:rPr lang="en-US" dirty="0"/>
              <a:t>and a bunch of others. </a:t>
            </a:r>
          </a:p>
          <a:p>
            <a:pPr lvl="1"/>
            <a:endParaRPr lang="en-US" dirty="0"/>
          </a:p>
          <a:p>
            <a:pPr lvl="1"/>
            <a:endParaRPr lang="en-US" dirty="0"/>
          </a:p>
        </p:txBody>
      </p:sp>
    </p:spTree>
    <p:extLst>
      <p:ext uri="{BB962C8B-B14F-4D97-AF65-F5344CB8AC3E}">
        <p14:creationId xmlns:p14="http://schemas.microsoft.com/office/powerpoint/2010/main" val="110280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First-Generation H1 </a:t>
            </a:r>
            <a:r>
              <a:rPr lang="en-US" dirty="0" err="1"/>
              <a:t>Anthistamines</a:t>
            </a:r>
            <a:endParaRPr lang="en-US" dirty="0"/>
          </a:p>
        </p:txBody>
      </p:sp>
      <p:sp>
        <p:nvSpPr>
          <p:cNvPr id="3" name="Content Placeholder 2"/>
          <p:cNvSpPr>
            <a:spLocks noGrp="1"/>
          </p:cNvSpPr>
          <p:nvPr>
            <p:ph idx="1"/>
          </p:nvPr>
        </p:nvSpPr>
        <p:spPr>
          <a:xfrm>
            <a:off x="565609" y="1819373"/>
            <a:ext cx="8380428" cy="5038627"/>
          </a:xfrm>
        </p:spPr>
        <p:txBody>
          <a:bodyPr>
            <a:normAutofit lnSpcReduction="10000"/>
          </a:bodyPr>
          <a:lstStyle/>
          <a:p>
            <a:r>
              <a:rPr lang="en-US" sz="3600" dirty="0"/>
              <a:t>Penetrate blood-brain barrier and affect brain histamine receptors</a:t>
            </a:r>
          </a:p>
          <a:p>
            <a:r>
              <a:rPr lang="en-US" sz="3600" dirty="0"/>
              <a:t>Make you sleepy, decrease your mental abilities and reflexes</a:t>
            </a:r>
          </a:p>
          <a:p>
            <a:r>
              <a:rPr lang="en-US" sz="3600" dirty="0"/>
              <a:t>50 mg Benadryl impairs &gt; alcohol 0.8</a:t>
            </a:r>
          </a:p>
          <a:p>
            <a:r>
              <a:rPr lang="en-US" sz="3600" dirty="0"/>
              <a:t> Anti-itch/sedating effects last 4-6 hours but mental effects </a:t>
            </a:r>
            <a:r>
              <a:rPr lang="en-US" sz="3600" b="1" dirty="0">
                <a:solidFill>
                  <a:srgbClr val="FF0000"/>
                </a:solidFill>
              </a:rPr>
              <a:t>12 hours</a:t>
            </a:r>
          </a:p>
          <a:p>
            <a:r>
              <a:rPr lang="en-US" sz="3600" dirty="0"/>
              <a:t>International organizations say “ban all first-generation antihistamines”</a:t>
            </a:r>
          </a:p>
        </p:txBody>
      </p:sp>
    </p:spTree>
    <p:extLst>
      <p:ext uri="{BB962C8B-B14F-4D97-AF65-F5344CB8AC3E}">
        <p14:creationId xmlns:p14="http://schemas.microsoft.com/office/powerpoint/2010/main" val="1645386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First-Generation H1 </a:t>
            </a:r>
            <a:r>
              <a:rPr lang="en-US" dirty="0" err="1"/>
              <a:t>Anthistamines</a:t>
            </a:r>
            <a:endParaRPr lang="en-US" dirty="0"/>
          </a:p>
        </p:txBody>
      </p:sp>
      <p:sp>
        <p:nvSpPr>
          <p:cNvPr id="3" name="Content Placeholder 2"/>
          <p:cNvSpPr>
            <a:spLocks noGrp="1"/>
          </p:cNvSpPr>
          <p:nvPr>
            <p:ph idx="1"/>
          </p:nvPr>
        </p:nvSpPr>
        <p:spPr>
          <a:xfrm>
            <a:off x="565609" y="1819373"/>
            <a:ext cx="8380428" cy="5038627"/>
          </a:xfrm>
        </p:spPr>
        <p:txBody>
          <a:bodyPr>
            <a:normAutofit/>
          </a:bodyPr>
          <a:lstStyle/>
          <a:p>
            <a:r>
              <a:rPr lang="en-US" sz="4000" dirty="0"/>
              <a:t>Why ban first-generation antihistamines?</a:t>
            </a:r>
          </a:p>
          <a:p>
            <a:pPr lvl="1"/>
            <a:r>
              <a:rPr lang="en-US" sz="3600" dirty="0"/>
              <a:t>Unwanted side effects</a:t>
            </a:r>
          </a:p>
          <a:p>
            <a:pPr lvl="1"/>
            <a:r>
              <a:rPr lang="en-US" sz="3600" dirty="0"/>
              <a:t>Kill people by vehicular homicide</a:t>
            </a:r>
          </a:p>
          <a:p>
            <a:pPr lvl="1"/>
            <a:r>
              <a:rPr lang="en-US" sz="3600" dirty="0"/>
              <a:t>Better alternatives available</a:t>
            </a:r>
          </a:p>
          <a:p>
            <a:pPr lvl="1"/>
            <a:r>
              <a:rPr lang="en-US" sz="3600" dirty="0"/>
              <a:t>Better alternatives also cheap generics</a:t>
            </a:r>
          </a:p>
          <a:p>
            <a:r>
              <a:rPr lang="en-US" sz="4000" dirty="0"/>
              <a:t>Don’t put them in your kits.</a:t>
            </a:r>
          </a:p>
        </p:txBody>
      </p:sp>
    </p:spTree>
    <p:extLst>
      <p:ext uri="{BB962C8B-B14F-4D97-AF65-F5344CB8AC3E}">
        <p14:creationId xmlns:p14="http://schemas.microsoft.com/office/powerpoint/2010/main" val="3234303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Second-Generation </a:t>
            </a:r>
            <a:br>
              <a:rPr lang="en-US" dirty="0"/>
            </a:br>
            <a:r>
              <a:rPr lang="en-US" dirty="0"/>
              <a:t>H1 </a:t>
            </a:r>
            <a:r>
              <a:rPr lang="en-US" dirty="0" err="1"/>
              <a:t>Anthistamines</a:t>
            </a:r>
            <a:endParaRPr lang="en-US" dirty="0"/>
          </a:p>
        </p:txBody>
      </p:sp>
      <p:sp>
        <p:nvSpPr>
          <p:cNvPr id="3" name="Content Placeholder 2"/>
          <p:cNvSpPr>
            <a:spLocks noGrp="1"/>
          </p:cNvSpPr>
          <p:nvPr>
            <p:ph idx="1"/>
          </p:nvPr>
        </p:nvSpPr>
        <p:spPr>
          <a:xfrm>
            <a:off x="565609" y="1819373"/>
            <a:ext cx="8380428" cy="5038627"/>
          </a:xfrm>
        </p:spPr>
        <p:txBody>
          <a:bodyPr>
            <a:normAutofit/>
          </a:bodyPr>
          <a:lstStyle/>
          <a:p>
            <a:r>
              <a:rPr lang="en-US" sz="4000" dirty="0"/>
              <a:t>Don’t cross blood-brain barrier like first-generation antihistamines</a:t>
            </a:r>
          </a:p>
          <a:p>
            <a:r>
              <a:rPr lang="en-US" sz="4000" dirty="0"/>
              <a:t>Supposedly no sedating effects</a:t>
            </a:r>
          </a:p>
          <a:p>
            <a:r>
              <a:rPr lang="en-US" sz="4000" dirty="0"/>
              <a:t>Longer-lasting anti-allergy effects (12-24 hours)</a:t>
            </a:r>
          </a:p>
          <a:p>
            <a:r>
              <a:rPr lang="en-US" sz="4000" dirty="0"/>
              <a:t>Cheap generics available</a:t>
            </a:r>
          </a:p>
        </p:txBody>
      </p:sp>
    </p:spTree>
    <p:extLst>
      <p:ext uri="{BB962C8B-B14F-4D97-AF65-F5344CB8AC3E}">
        <p14:creationId xmlns:p14="http://schemas.microsoft.com/office/powerpoint/2010/main" val="332520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a:xfrm>
            <a:off x="628650" y="1825624"/>
            <a:ext cx="8240142" cy="4841506"/>
          </a:xfrm>
        </p:spPr>
        <p:txBody>
          <a:bodyPr>
            <a:normAutofit/>
          </a:bodyPr>
          <a:lstStyle/>
          <a:p>
            <a:r>
              <a:rPr lang="en-US" sz="3900" dirty="0"/>
              <a:t>Allergies are common and debilitating</a:t>
            </a:r>
          </a:p>
          <a:p>
            <a:r>
              <a:rPr lang="en-US" sz="3900" dirty="0"/>
              <a:t>Beesting and food allergies are common and can be life threatening</a:t>
            </a:r>
          </a:p>
          <a:p>
            <a:r>
              <a:rPr lang="en-US" sz="3900" dirty="0"/>
              <a:t>Need to destroy some myths about how to manage different allergies</a:t>
            </a:r>
            <a:endParaRPr lang="en-US" sz="3500" dirty="0"/>
          </a:p>
          <a:p>
            <a:pPr lvl="1"/>
            <a:endParaRPr lang="en-US" dirty="0"/>
          </a:p>
        </p:txBody>
      </p:sp>
    </p:spTree>
    <p:extLst>
      <p:ext uri="{BB962C8B-B14F-4D97-AF65-F5344CB8AC3E}">
        <p14:creationId xmlns:p14="http://schemas.microsoft.com/office/powerpoint/2010/main" val="299329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Second-Generation </a:t>
            </a:r>
            <a:br>
              <a:rPr lang="en-US" dirty="0"/>
            </a:br>
            <a:r>
              <a:rPr lang="en-US" dirty="0"/>
              <a:t>H1 </a:t>
            </a:r>
            <a:r>
              <a:rPr lang="en-US" dirty="0" err="1"/>
              <a:t>Anthistamines</a:t>
            </a:r>
            <a:endParaRPr lang="en-US" dirty="0"/>
          </a:p>
        </p:txBody>
      </p:sp>
      <p:sp>
        <p:nvSpPr>
          <p:cNvPr id="3" name="Content Placeholder 2"/>
          <p:cNvSpPr>
            <a:spLocks noGrp="1"/>
          </p:cNvSpPr>
          <p:nvPr>
            <p:ph idx="1"/>
          </p:nvPr>
        </p:nvSpPr>
        <p:spPr>
          <a:xfrm>
            <a:off x="565609" y="1819373"/>
            <a:ext cx="8380428" cy="5038627"/>
          </a:xfrm>
        </p:spPr>
        <p:txBody>
          <a:bodyPr>
            <a:normAutofit/>
          </a:bodyPr>
          <a:lstStyle/>
          <a:p>
            <a:r>
              <a:rPr lang="en-US" sz="4000" dirty="0"/>
              <a:t>Specific brands:</a:t>
            </a:r>
          </a:p>
          <a:p>
            <a:pPr lvl="1"/>
            <a:r>
              <a:rPr lang="en-US" sz="3600" dirty="0"/>
              <a:t>cetirizine (e.g., </a:t>
            </a:r>
            <a:r>
              <a:rPr lang="en-US" sz="3600" i="1" dirty="0"/>
              <a:t>Zyrtec</a:t>
            </a:r>
            <a:r>
              <a:rPr lang="en-US" sz="3600" dirty="0"/>
              <a:t>) and almost-the-same levocetirizine (e.g., </a:t>
            </a:r>
            <a:r>
              <a:rPr lang="en-US" sz="3600" i="1" dirty="0"/>
              <a:t>Xyzal</a:t>
            </a:r>
            <a:r>
              <a:rPr lang="en-US" sz="3600" dirty="0"/>
              <a:t>): make many people groggy/sleepy</a:t>
            </a:r>
          </a:p>
          <a:p>
            <a:pPr lvl="1"/>
            <a:r>
              <a:rPr lang="en-US" sz="3600" dirty="0"/>
              <a:t>loratadine (e.g., </a:t>
            </a:r>
            <a:r>
              <a:rPr lang="en-US" sz="3600" i="1" dirty="0"/>
              <a:t>Claritin</a:t>
            </a:r>
            <a:r>
              <a:rPr lang="en-US" sz="3600" dirty="0"/>
              <a:t>, </a:t>
            </a:r>
            <a:r>
              <a:rPr lang="en-US" sz="3600" i="1" dirty="0"/>
              <a:t>Alavert</a:t>
            </a:r>
            <a:r>
              <a:rPr lang="en-US" sz="3600" dirty="0"/>
              <a:t>) and almost-the-same desloratadine (e.g., </a:t>
            </a:r>
            <a:r>
              <a:rPr lang="en-US" sz="3600" i="1" dirty="0" err="1"/>
              <a:t>Clarinex</a:t>
            </a:r>
            <a:r>
              <a:rPr lang="en-US" sz="3600" dirty="0"/>
              <a:t>) make some sleepy</a:t>
            </a:r>
          </a:p>
          <a:p>
            <a:pPr lvl="1"/>
            <a:r>
              <a:rPr lang="en-US" sz="3600" b="1" dirty="0">
                <a:solidFill>
                  <a:srgbClr val="FF0000"/>
                </a:solidFill>
              </a:rPr>
              <a:t>fexofenadine</a:t>
            </a:r>
            <a:r>
              <a:rPr lang="en-US" sz="3600" dirty="0"/>
              <a:t> (e.g., Allegra) doesn’t make essentially anyone sleepy</a:t>
            </a:r>
          </a:p>
        </p:txBody>
      </p:sp>
    </p:spTree>
    <p:extLst>
      <p:ext uri="{BB962C8B-B14F-4D97-AF65-F5344CB8AC3E}">
        <p14:creationId xmlns:p14="http://schemas.microsoft.com/office/powerpoint/2010/main" val="3709989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Second-Generation </a:t>
            </a:r>
            <a:br>
              <a:rPr lang="en-US" dirty="0"/>
            </a:br>
            <a:r>
              <a:rPr lang="en-US" dirty="0"/>
              <a:t>H1 </a:t>
            </a:r>
            <a:r>
              <a:rPr lang="en-US" dirty="0" err="1"/>
              <a:t>Anthistamines</a:t>
            </a:r>
            <a:endParaRPr lang="en-US" dirty="0"/>
          </a:p>
        </p:txBody>
      </p:sp>
      <p:sp>
        <p:nvSpPr>
          <p:cNvPr id="3" name="Content Placeholder 2"/>
          <p:cNvSpPr>
            <a:spLocks noGrp="1"/>
          </p:cNvSpPr>
          <p:nvPr>
            <p:ph idx="1"/>
          </p:nvPr>
        </p:nvSpPr>
        <p:spPr>
          <a:xfrm>
            <a:off x="565609" y="1819373"/>
            <a:ext cx="8380428" cy="5038627"/>
          </a:xfrm>
        </p:spPr>
        <p:txBody>
          <a:bodyPr>
            <a:normAutofit/>
          </a:bodyPr>
          <a:lstStyle/>
          <a:p>
            <a:r>
              <a:rPr lang="en-US" sz="4400" dirty="0"/>
              <a:t>Fexofenadine (e.g., Allegra):</a:t>
            </a:r>
          </a:p>
          <a:p>
            <a:pPr lvl="1"/>
            <a:r>
              <a:rPr lang="en-US" sz="4000" dirty="0"/>
              <a:t>Cheap</a:t>
            </a:r>
          </a:p>
          <a:p>
            <a:pPr lvl="1"/>
            <a:r>
              <a:rPr lang="en-US" sz="4000" dirty="0"/>
              <a:t>Available in chewable kid’s size</a:t>
            </a:r>
          </a:p>
          <a:p>
            <a:pPr lvl="1"/>
            <a:r>
              <a:rPr lang="en-US" sz="4000" dirty="0"/>
              <a:t>Almost never any side effects</a:t>
            </a:r>
          </a:p>
          <a:p>
            <a:pPr lvl="1"/>
            <a:r>
              <a:rPr lang="en-US" sz="4000" dirty="0"/>
              <a:t>Add some 180 mg tablets to your personal wilderness first aid/medical kit </a:t>
            </a:r>
            <a:r>
              <a:rPr lang="en-US" sz="4000" i="1" dirty="0"/>
              <a:t>instead</a:t>
            </a:r>
            <a:r>
              <a:rPr lang="en-US" sz="4000" dirty="0"/>
              <a:t> of Benadryl</a:t>
            </a:r>
          </a:p>
        </p:txBody>
      </p:sp>
    </p:spTree>
    <p:extLst>
      <p:ext uri="{BB962C8B-B14F-4D97-AF65-F5344CB8AC3E}">
        <p14:creationId xmlns:p14="http://schemas.microsoft.com/office/powerpoint/2010/main" val="354381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4430D966-AF4B-A8EF-A107-EE93B3DA8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269969" cy="6858000"/>
          </a:xfrm>
          <a:prstGeom prst="rect">
            <a:avLst/>
          </a:prstGeom>
        </p:spPr>
      </p:pic>
      <p:pic>
        <p:nvPicPr>
          <p:cNvPr id="12" name="Picture 11" descr="Text&#10;&#10;Description automatically generated">
            <a:extLst>
              <a:ext uri="{FF2B5EF4-FFF2-40B4-BE49-F238E27FC236}">
                <a16:creationId xmlns:a16="http://schemas.microsoft.com/office/drawing/2014/main" id="{F3490D3E-55D7-DEE7-FEFB-39E1D09D0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847" y="1838227"/>
            <a:ext cx="4705101" cy="2706474"/>
          </a:xfrm>
          <a:prstGeom prst="rect">
            <a:avLst/>
          </a:prstGeom>
        </p:spPr>
      </p:pic>
    </p:spTree>
    <p:extLst>
      <p:ext uri="{BB962C8B-B14F-4D97-AF65-F5344CB8AC3E}">
        <p14:creationId xmlns:p14="http://schemas.microsoft.com/office/powerpoint/2010/main" val="1645217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Versions and Decongestants Don’t Work</a:t>
            </a:r>
          </a:p>
        </p:txBody>
      </p:sp>
      <p:sp>
        <p:nvSpPr>
          <p:cNvPr id="3" name="Content Placeholder 2"/>
          <p:cNvSpPr>
            <a:spLocks noGrp="1"/>
          </p:cNvSpPr>
          <p:nvPr>
            <p:ph idx="1"/>
          </p:nvPr>
        </p:nvSpPr>
        <p:spPr>
          <a:xfrm>
            <a:off x="565609" y="1819373"/>
            <a:ext cx="8380428" cy="5038627"/>
          </a:xfrm>
        </p:spPr>
        <p:txBody>
          <a:bodyPr>
            <a:normAutofit/>
          </a:bodyPr>
          <a:lstStyle/>
          <a:p>
            <a:r>
              <a:rPr lang="en-US" sz="4400" dirty="0"/>
              <a:t>“-D” versions of antihistamines also have a decongestant</a:t>
            </a:r>
          </a:p>
          <a:p>
            <a:r>
              <a:rPr lang="en-US" sz="4400" dirty="0"/>
              <a:t>Oral decongestants don’t work and have bad side effects</a:t>
            </a:r>
          </a:p>
          <a:p>
            <a:r>
              <a:rPr lang="en-US" sz="4400" dirty="0"/>
              <a:t>Oral decongestants also available separately, names on next slide</a:t>
            </a:r>
          </a:p>
          <a:p>
            <a:endParaRPr lang="en-US" sz="4400" dirty="0"/>
          </a:p>
        </p:txBody>
      </p:sp>
    </p:spTree>
    <p:extLst>
      <p:ext uri="{BB962C8B-B14F-4D97-AF65-F5344CB8AC3E}">
        <p14:creationId xmlns:p14="http://schemas.microsoft.com/office/powerpoint/2010/main" val="3820352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Decongestants</a:t>
            </a:r>
          </a:p>
        </p:txBody>
      </p:sp>
      <p:sp>
        <p:nvSpPr>
          <p:cNvPr id="3" name="Content Placeholder 2"/>
          <p:cNvSpPr>
            <a:spLocks noGrp="1"/>
          </p:cNvSpPr>
          <p:nvPr>
            <p:ph idx="1"/>
          </p:nvPr>
        </p:nvSpPr>
        <p:spPr>
          <a:xfrm>
            <a:off x="565609" y="1819373"/>
            <a:ext cx="8380428" cy="5038627"/>
          </a:xfrm>
        </p:spPr>
        <p:txBody>
          <a:bodyPr>
            <a:normAutofit/>
          </a:bodyPr>
          <a:lstStyle/>
          <a:p>
            <a:r>
              <a:rPr lang="en-US" sz="4400" dirty="0"/>
              <a:t>pseudoephedrine </a:t>
            </a:r>
          </a:p>
          <a:p>
            <a:pPr lvl="1"/>
            <a:r>
              <a:rPr lang="en-US" sz="4000" dirty="0" err="1"/>
              <a:t>Silfedrine</a:t>
            </a:r>
            <a:endParaRPr lang="en-US" sz="4000" dirty="0"/>
          </a:p>
          <a:p>
            <a:pPr lvl="1"/>
            <a:r>
              <a:rPr lang="en-US" sz="4000" dirty="0"/>
              <a:t>Sudafed</a:t>
            </a:r>
          </a:p>
          <a:p>
            <a:pPr lvl="1"/>
            <a:r>
              <a:rPr lang="en-US" sz="4000" dirty="0" err="1"/>
              <a:t>Suphedrin</a:t>
            </a:r>
            <a:r>
              <a:rPr lang="en-US" sz="4000" dirty="0"/>
              <a:t> </a:t>
            </a:r>
          </a:p>
          <a:p>
            <a:r>
              <a:rPr lang="en-US" sz="4400" dirty="0"/>
              <a:t>phenylephrine</a:t>
            </a:r>
          </a:p>
          <a:p>
            <a:pPr lvl="1"/>
            <a:r>
              <a:rPr lang="en-US" sz="4000" dirty="0"/>
              <a:t>Sudafed PE</a:t>
            </a:r>
          </a:p>
          <a:p>
            <a:pPr lvl="1"/>
            <a:r>
              <a:rPr lang="en-US" sz="4000" dirty="0" err="1"/>
              <a:t>Suphedrin</a:t>
            </a:r>
            <a:r>
              <a:rPr lang="en-US" sz="4000" dirty="0"/>
              <a:t> PE</a:t>
            </a:r>
          </a:p>
        </p:txBody>
      </p:sp>
    </p:spTree>
    <p:extLst>
      <p:ext uri="{BB962C8B-B14F-4D97-AF65-F5344CB8AC3E}">
        <p14:creationId xmlns:p14="http://schemas.microsoft.com/office/powerpoint/2010/main" val="1876193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 Antihistamines</a:t>
            </a:r>
            <a:br>
              <a:rPr lang="en-US" dirty="0"/>
            </a:br>
            <a:r>
              <a:rPr lang="en-US" dirty="0"/>
              <a:t>(H2 Blockers)</a:t>
            </a:r>
          </a:p>
        </p:txBody>
      </p:sp>
      <p:sp>
        <p:nvSpPr>
          <p:cNvPr id="3" name="Content Placeholder 2"/>
          <p:cNvSpPr>
            <a:spLocks noGrp="1"/>
          </p:cNvSpPr>
          <p:nvPr>
            <p:ph idx="1"/>
          </p:nvPr>
        </p:nvSpPr>
        <p:spPr>
          <a:xfrm>
            <a:off x="628650" y="1825624"/>
            <a:ext cx="7886700" cy="5032376"/>
          </a:xfrm>
        </p:spPr>
        <p:txBody>
          <a:bodyPr>
            <a:normAutofit fontScale="92500"/>
          </a:bodyPr>
          <a:lstStyle/>
          <a:p>
            <a:r>
              <a:rPr lang="en-US" sz="4000" dirty="0"/>
              <a:t>Marketed for acid indigestion but work for hives and anaphylaxis (but not much for nasal or eye allergies)</a:t>
            </a:r>
          </a:p>
          <a:p>
            <a:r>
              <a:rPr lang="en-US" sz="4000" dirty="0"/>
              <a:t>Brand names:</a:t>
            </a:r>
          </a:p>
          <a:p>
            <a:pPr lvl="1"/>
            <a:r>
              <a:rPr lang="en-US" sz="3600" dirty="0"/>
              <a:t>famotidine (e.g., Pepcid AC)</a:t>
            </a:r>
          </a:p>
          <a:p>
            <a:pPr lvl="1"/>
            <a:r>
              <a:rPr lang="en-US" sz="3600" dirty="0"/>
              <a:t>cimetidine (e.g., Tagamet HB)</a:t>
            </a:r>
          </a:p>
          <a:p>
            <a:pPr lvl="1"/>
            <a:r>
              <a:rPr lang="en-US" sz="3600" dirty="0"/>
              <a:t>nizatidine (e.g., </a:t>
            </a:r>
            <a:r>
              <a:rPr lang="en-US" sz="3600" dirty="0" err="1"/>
              <a:t>Axid</a:t>
            </a:r>
            <a:r>
              <a:rPr lang="en-US" sz="3600" dirty="0"/>
              <a:t> AR)</a:t>
            </a:r>
          </a:p>
          <a:p>
            <a:r>
              <a:rPr lang="en-US" sz="4000" dirty="0"/>
              <a:t>famotidine has least drug interactions &gt; best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80060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H2 Blocker: famotidine</a:t>
            </a:r>
          </a:p>
        </p:txBody>
      </p:sp>
      <p:sp>
        <p:nvSpPr>
          <p:cNvPr id="3" name="Content Placeholder 2"/>
          <p:cNvSpPr>
            <a:spLocks noGrp="1"/>
          </p:cNvSpPr>
          <p:nvPr>
            <p:ph idx="1"/>
          </p:nvPr>
        </p:nvSpPr>
        <p:spPr/>
        <p:txBody>
          <a:bodyPr>
            <a:normAutofit/>
          </a:bodyPr>
          <a:lstStyle/>
          <a:p>
            <a:r>
              <a:rPr lang="en-US" sz="3200" dirty="0"/>
              <a:t>Pepcid Complete chewable (</a:t>
            </a:r>
          </a:p>
          <a:p>
            <a:pPr lvl="1"/>
            <a:r>
              <a:rPr lang="en-US" sz="2800" dirty="0"/>
              <a:t>famotidine plus antacid</a:t>
            </a:r>
          </a:p>
          <a:p>
            <a:pPr lvl="1"/>
            <a:r>
              <a:rPr lang="en-US" sz="2800" dirty="0"/>
              <a:t>Brand name tastes better, dissolves in mouth quicker than generics</a:t>
            </a:r>
          </a:p>
          <a:p>
            <a:pPr lvl="1"/>
            <a:r>
              <a:rPr lang="en-US" sz="2800" dirty="0"/>
              <a:t>Can take without water</a:t>
            </a:r>
          </a:p>
          <a:p>
            <a:pPr lvl="1"/>
            <a:r>
              <a:rPr lang="en-US" sz="2800" dirty="0"/>
              <a:t>Kids can take</a:t>
            </a:r>
          </a:p>
          <a:p>
            <a:pPr lvl="1"/>
            <a:r>
              <a:rPr lang="en-US" sz="2800" dirty="0"/>
              <a:t>Can chew and hold in mouth &gt; maybe some absorption from veins under tongue &gt; faster than swallowing pills</a:t>
            </a:r>
          </a:p>
          <a:p>
            <a:pPr lvl="1"/>
            <a:r>
              <a:rPr lang="en-US" sz="2800" dirty="0"/>
              <a:t>For hives or anaphylaxis: </a:t>
            </a:r>
            <a:r>
              <a:rPr lang="en-US" sz="2800" b="1" dirty="0">
                <a:solidFill>
                  <a:srgbClr val="FF0000"/>
                </a:solidFill>
              </a:rPr>
              <a:t>FOUR</a:t>
            </a:r>
            <a:r>
              <a:rPr lang="en-US" sz="2800" dirty="0"/>
              <a:t> 10 mg tablets at once</a:t>
            </a:r>
          </a:p>
          <a:p>
            <a:pPr lvl="1"/>
            <a:endParaRPr lang="en-US" dirty="0"/>
          </a:p>
        </p:txBody>
      </p:sp>
    </p:spTree>
    <p:extLst>
      <p:ext uri="{BB962C8B-B14F-4D97-AF65-F5344CB8AC3E}">
        <p14:creationId xmlns:p14="http://schemas.microsoft.com/office/powerpoint/2010/main" val="4051224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A red and white can of food&#10;&#10;Description automatically generated with low confidence">
            <a:extLst>
              <a:ext uri="{FF2B5EF4-FFF2-40B4-BE49-F238E27FC236}">
                <a16:creationId xmlns:a16="http://schemas.microsoft.com/office/drawing/2014/main" id="{FDFD9B95-61CA-D945-87BF-5EE7384432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54249" cy="6858000"/>
          </a:xfrm>
          <a:prstGeom prst="rect">
            <a:avLst/>
          </a:prstGeom>
        </p:spPr>
      </p:pic>
      <p:pic>
        <p:nvPicPr>
          <p:cNvPr id="8" name="Picture 7" descr="A picture containing calendar&#10;&#10;Description automatically generated">
            <a:extLst>
              <a:ext uri="{FF2B5EF4-FFF2-40B4-BE49-F238E27FC236}">
                <a16:creationId xmlns:a16="http://schemas.microsoft.com/office/drawing/2014/main" id="{127A0F54-7FAB-E596-467F-FEA0D33993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705" y="0"/>
            <a:ext cx="3460295" cy="6858000"/>
          </a:xfrm>
          <a:prstGeom prst="rect">
            <a:avLst/>
          </a:prstGeom>
        </p:spPr>
      </p:pic>
    </p:spTree>
    <p:extLst>
      <p:ext uri="{BB962C8B-B14F-4D97-AF65-F5344CB8AC3E}">
        <p14:creationId xmlns:p14="http://schemas.microsoft.com/office/powerpoint/2010/main" val="662380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Proton-Pump Inhibitors (PPIs)</a:t>
            </a:r>
          </a:p>
        </p:txBody>
      </p:sp>
      <p:sp>
        <p:nvSpPr>
          <p:cNvPr id="3" name="Content Placeholder 2"/>
          <p:cNvSpPr>
            <a:spLocks noGrp="1"/>
          </p:cNvSpPr>
          <p:nvPr>
            <p:ph idx="1"/>
          </p:nvPr>
        </p:nvSpPr>
        <p:spPr>
          <a:xfrm>
            <a:off x="565609" y="1819373"/>
            <a:ext cx="8380428" cy="5038627"/>
          </a:xfrm>
        </p:spPr>
        <p:txBody>
          <a:bodyPr>
            <a:normAutofit lnSpcReduction="10000"/>
          </a:bodyPr>
          <a:lstStyle/>
          <a:p>
            <a:r>
              <a:rPr lang="en-US" sz="4400" dirty="0"/>
              <a:t>Like H2 blocker antihistamines, marketed for acid indigestion</a:t>
            </a:r>
          </a:p>
          <a:p>
            <a:r>
              <a:rPr lang="en-US" sz="4400" dirty="0"/>
              <a:t>Unlike H2 blockers, do </a:t>
            </a:r>
            <a:r>
              <a:rPr lang="en-US" sz="4400" b="1" i="1" dirty="0">
                <a:solidFill>
                  <a:srgbClr val="FF0000"/>
                </a:solidFill>
              </a:rPr>
              <a:t>nothing</a:t>
            </a:r>
            <a:r>
              <a:rPr lang="en-US" sz="4400" dirty="0"/>
              <a:t> for hives/anaphylaxis</a:t>
            </a:r>
          </a:p>
          <a:p>
            <a:pPr lvl="1"/>
            <a:r>
              <a:rPr lang="en-US" sz="3600" dirty="0"/>
              <a:t>omeprazole (e.g., Prilosec OTC)</a:t>
            </a:r>
          </a:p>
          <a:p>
            <a:pPr lvl="1"/>
            <a:r>
              <a:rPr lang="en-US" sz="3600" dirty="0"/>
              <a:t>lansoprazole (e.g., </a:t>
            </a:r>
            <a:r>
              <a:rPr lang="en-US" sz="3600" dirty="0" err="1"/>
              <a:t>Prevacid</a:t>
            </a:r>
            <a:r>
              <a:rPr lang="en-US" sz="3600" dirty="0"/>
              <a:t> 24HR)</a:t>
            </a:r>
          </a:p>
          <a:p>
            <a:pPr lvl="1"/>
            <a:r>
              <a:rPr lang="en-US" sz="3600" dirty="0"/>
              <a:t>esomeprazole (e.g., Nexium 24HR)</a:t>
            </a:r>
          </a:p>
          <a:p>
            <a:pPr lvl="1"/>
            <a:r>
              <a:rPr lang="en-US" sz="3600" dirty="0"/>
              <a:t>omeprazole and sodium bicarbonate (e.g., </a:t>
            </a:r>
            <a:r>
              <a:rPr lang="en-US" sz="3600" dirty="0" err="1"/>
              <a:t>Zegerid</a:t>
            </a:r>
            <a:r>
              <a:rPr lang="en-US" sz="3600" dirty="0"/>
              <a:t> OTC)</a:t>
            </a:r>
          </a:p>
        </p:txBody>
      </p:sp>
    </p:spTree>
    <p:extLst>
      <p:ext uri="{BB962C8B-B14F-4D97-AF65-F5344CB8AC3E}">
        <p14:creationId xmlns:p14="http://schemas.microsoft.com/office/powerpoint/2010/main" val="1852531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Steroids</a:t>
            </a:r>
          </a:p>
        </p:txBody>
      </p:sp>
      <p:sp>
        <p:nvSpPr>
          <p:cNvPr id="3" name="Content Placeholder 2"/>
          <p:cNvSpPr>
            <a:spLocks noGrp="1"/>
          </p:cNvSpPr>
          <p:nvPr>
            <p:ph idx="1"/>
          </p:nvPr>
        </p:nvSpPr>
        <p:spPr>
          <a:xfrm>
            <a:off x="546755" y="1825624"/>
            <a:ext cx="8493549" cy="4839127"/>
          </a:xfrm>
        </p:spPr>
        <p:txBody>
          <a:bodyPr>
            <a:normAutofit fontScale="92500" lnSpcReduction="10000"/>
          </a:bodyPr>
          <a:lstStyle/>
          <a:p>
            <a:r>
              <a:rPr lang="en-US" sz="3600" dirty="0"/>
              <a:t>Corticosteroids = “steroids” in medicalese</a:t>
            </a:r>
          </a:p>
          <a:p>
            <a:pPr lvl="1"/>
            <a:r>
              <a:rPr lang="en-US" sz="3200" dirty="0"/>
              <a:t>For delayed hypersensitivity reactions, do </a:t>
            </a:r>
            <a:r>
              <a:rPr lang="en-US" sz="3200" i="1" dirty="0"/>
              <a:t>nothing</a:t>
            </a:r>
            <a:r>
              <a:rPr lang="en-US" sz="3200" dirty="0"/>
              <a:t> for immediate hypersensitivity reactions. </a:t>
            </a:r>
          </a:p>
          <a:p>
            <a:pPr lvl="1"/>
            <a:r>
              <a:rPr lang="en-US" sz="3200" dirty="0"/>
              <a:t>Work slowly (hours to days) unlike antihistamines (minutes to hours).</a:t>
            </a:r>
          </a:p>
          <a:p>
            <a:pPr lvl="1"/>
            <a:r>
              <a:rPr lang="en-US" sz="3200" dirty="0"/>
              <a:t>Available in over-the-counter nasal sprays for allergic rhinitis</a:t>
            </a:r>
          </a:p>
          <a:p>
            <a:pPr lvl="1"/>
            <a:r>
              <a:rPr lang="en-US" sz="3200" dirty="0"/>
              <a:t>Available in over-the-counter 1% hydrocortisone cream for mild poison ivy</a:t>
            </a:r>
          </a:p>
          <a:p>
            <a:pPr lvl="1"/>
            <a:r>
              <a:rPr lang="en-US" sz="3200" dirty="0"/>
              <a:t>Available in prescription pills and high-potency creams for more severe poison ivy</a:t>
            </a:r>
          </a:p>
        </p:txBody>
      </p:sp>
    </p:spTree>
    <p:extLst>
      <p:ext uri="{BB962C8B-B14F-4D97-AF65-F5344CB8AC3E}">
        <p14:creationId xmlns:p14="http://schemas.microsoft.com/office/powerpoint/2010/main" val="1112601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vs Immediate Hypersensitivity</a:t>
            </a:r>
          </a:p>
        </p:txBody>
      </p:sp>
      <p:sp>
        <p:nvSpPr>
          <p:cNvPr id="3" name="Content Placeholder 2"/>
          <p:cNvSpPr>
            <a:spLocks noGrp="1"/>
          </p:cNvSpPr>
          <p:nvPr>
            <p:ph idx="1"/>
          </p:nvPr>
        </p:nvSpPr>
        <p:spPr>
          <a:xfrm>
            <a:off x="628650" y="1825624"/>
            <a:ext cx="8240142" cy="4841506"/>
          </a:xfrm>
        </p:spPr>
        <p:txBody>
          <a:bodyPr>
            <a:normAutofit/>
          </a:bodyPr>
          <a:lstStyle/>
          <a:p>
            <a:r>
              <a:rPr lang="en-US" sz="3900" dirty="0"/>
              <a:t>Delayed Hypersensitivity</a:t>
            </a:r>
          </a:p>
          <a:p>
            <a:pPr lvl="1"/>
            <a:r>
              <a:rPr lang="en-US" sz="3500" dirty="0"/>
              <a:t>Slow onset (hours/days)</a:t>
            </a:r>
          </a:p>
          <a:p>
            <a:pPr lvl="1"/>
            <a:r>
              <a:rPr lang="en-US" sz="3500" dirty="0"/>
              <a:t>Slow resolution (6 </a:t>
            </a:r>
            <a:r>
              <a:rPr lang="en-US" sz="3500" dirty="0" err="1"/>
              <a:t>wks</a:t>
            </a:r>
            <a:r>
              <a:rPr lang="en-US" sz="3500" dirty="0"/>
              <a:t>)</a:t>
            </a:r>
          </a:p>
          <a:p>
            <a:pPr lvl="1"/>
            <a:r>
              <a:rPr lang="en-US" sz="3500" dirty="0"/>
              <a:t>Examples:</a:t>
            </a:r>
          </a:p>
          <a:p>
            <a:pPr lvl="2"/>
            <a:r>
              <a:rPr lang="en-US" sz="3000" dirty="0"/>
              <a:t>Nasal allergy (hay fever/allergic rhinitis)</a:t>
            </a:r>
          </a:p>
          <a:p>
            <a:pPr lvl="2"/>
            <a:r>
              <a:rPr lang="en-US" sz="3000" dirty="0"/>
              <a:t>Eye allergy (allergic conjunctivitis)</a:t>
            </a:r>
          </a:p>
          <a:p>
            <a:pPr lvl="2"/>
            <a:r>
              <a:rPr lang="en-US" sz="3000" dirty="0"/>
              <a:t>Poison ivy rash</a:t>
            </a:r>
          </a:p>
          <a:p>
            <a:pPr lvl="1"/>
            <a:r>
              <a:rPr lang="en-US" sz="3500" dirty="0"/>
              <a:t>Antihistamines for quick relief</a:t>
            </a:r>
          </a:p>
          <a:p>
            <a:pPr lvl="1"/>
            <a:r>
              <a:rPr lang="en-US" sz="3500" dirty="0"/>
              <a:t>Steroids to shorten course or prevent</a:t>
            </a:r>
          </a:p>
          <a:p>
            <a:pPr lvl="1"/>
            <a:endParaRPr lang="en-US" dirty="0"/>
          </a:p>
        </p:txBody>
      </p:sp>
    </p:spTree>
    <p:extLst>
      <p:ext uri="{BB962C8B-B14F-4D97-AF65-F5344CB8AC3E}">
        <p14:creationId xmlns:p14="http://schemas.microsoft.com/office/powerpoint/2010/main" val="1447510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Allergy Syndromes</a:t>
            </a:r>
          </a:p>
        </p:txBody>
      </p:sp>
      <p:sp>
        <p:nvSpPr>
          <p:cNvPr id="3" name="Content Placeholder 2"/>
          <p:cNvSpPr>
            <a:spLocks noGrp="1"/>
          </p:cNvSpPr>
          <p:nvPr>
            <p:ph idx="1"/>
          </p:nvPr>
        </p:nvSpPr>
        <p:spPr>
          <a:xfrm>
            <a:off x="575035" y="1825624"/>
            <a:ext cx="8465269" cy="4770667"/>
          </a:xfrm>
        </p:spPr>
        <p:txBody>
          <a:bodyPr>
            <a:normAutofit/>
          </a:bodyPr>
          <a:lstStyle/>
          <a:p>
            <a:r>
              <a:rPr lang="en-US" sz="3200" dirty="0"/>
              <a:t>Delayed:</a:t>
            </a:r>
          </a:p>
          <a:p>
            <a:pPr lvl="1"/>
            <a:r>
              <a:rPr lang="en-US" sz="2800" dirty="0"/>
              <a:t>Allergic conjunctivitis (eye allergies)</a:t>
            </a:r>
          </a:p>
          <a:p>
            <a:pPr lvl="1"/>
            <a:r>
              <a:rPr lang="en-US" sz="2800" dirty="0"/>
              <a:t>Allergic rhinitis (hay fever, nasal allergies)</a:t>
            </a:r>
          </a:p>
          <a:p>
            <a:pPr lvl="1"/>
            <a:r>
              <a:rPr lang="en-US" sz="2800" dirty="0"/>
              <a:t>Allergic rashes (poison ivy, contact dermatitis)</a:t>
            </a:r>
          </a:p>
          <a:p>
            <a:pPr lvl="1"/>
            <a:r>
              <a:rPr lang="en-US" sz="2800" dirty="0"/>
              <a:t>Asthma (not talking about that now, no time)</a:t>
            </a:r>
          </a:p>
          <a:p>
            <a:r>
              <a:rPr lang="en-US" sz="3200" dirty="0"/>
              <a:t>Immediate:</a:t>
            </a:r>
          </a:p>
          <a:p>
            <a:pPr lvl="1"/>
            <a:r>
              <a:rPr lang="en-US" sz="2800" dirty="0"/>
              <a:t>Hives</a:t>
            </a:r>
          </a:p>
          <a:p>
            <a:pPr lvl="1"/>
            <a:r>
              <a:rPr lang="en-US" sz="2800" dirty="0"/>
              <a:t>Angioedema</a:t>
            </a:r>
          </a:p>
          <a:p>
            <a:pPr lvl="1"/>
            <a:r>
              <a:rPr lang="en-US" sz="2800" dirty="0"/>
              <a:t>Anaphylaxis</a:t>
            </a:r>
          </a:p>
          <a:p>
            <a:pPr lvl="1"/>
            <a:endParaRPr lang="en-US" dirty="0"/>
          </a:p>
        </p:txBody>
      </p:sp>
    </p:spTree>
    <p:extLst>
      <p:ext uri="{BB962C8B-B14F-4D97-AF65-F5344CB8AC3E}">
        <p14:creationId xmlns:p14="http://schemas.microsoft.com/office/powerpoint/2010/main" val="3924331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38B5-636E-C079-C84C-78ED2AA70735}"/>
              </a:ext>
            </a:extLst>
          </p:cNvPr>
          <p:cNvSpPr>
            <a:spLocks noGrp="1"/>
          </p:cNvSpPr>
          <p:nvPr>
            <p:ph type="title"/>
          </p:nvPr>
        </p:nvSpPr>
        <p:spPr/>
        <p:txBody>
          <a:bodyPr/>
          <a:lstStyle/>
          <a:p>
            <a:r>
              <a:rPr lang="en-US" dirty="0"/>
              <a:t>Allergic Conjunctivitis</a:t>
            </a:r>
          </a:p>
        </p:txBody>
      </p:sp>
      <p:sp>
        <p:nvSpPr>
          <p:cNvPr id="3" name="Content Placeholder 2">
            <a:extLst>
              <a:ext uri="{FF2B5EF4-FFF2-40B4-BE49-F238E27FC236}">
                <a16:creationId xmlns:a16="http://schemas.microsoft.com/office/drawing/2014/main" id="{D9BE83A8-8E17-7164-7D8D-D663CD9099D2}"/>
              </a:ext>
            </a:extLst>
          </p:cNvPr>
          <p:cNvSpPr>
            <a:spLocks noGrp="1"/>
          </p:cNvSpPr>
          <p:nvPr>
            <p:ph idx="1"/>
          </p:nvPr>
        </p:nvSpPr>
        <p:spPr/>
        <p:txBody>
          <a:bodyPr>
            <a:normAutofit/>
          </a:bodyPr>
          <a:lstStyle/>
          <a:p>
            <a:r>
              <a:rPr lang="en-US" sz="4000" dirty="0"/>
              <a:t>Try over-the-counter allergy eyedrops</a:t>
            </a:r>
          </a:p>
          <a:p>
            <a:r>
              <a:rPr lang="en-US" sz="4000" dirty="0"/>
              <a:t>They all work about the same.</a:t>
            </a:r>
          </a:p>
          <a:p>
            <a:r>
              <a:rPr lang="en-US" sz="4000" dirty="0"/>
              <a:t>If you also have nasal allergies:</a:t>
            </a:r>
          </a:p>
          <a:p>
            <a:pPr lvl="1"/>
            <a:r>
              <a:rPr lang="en-US" sz="3200" dirty="0"/>
              <a:t>fexofenadine will help</a:t>
            </a:r>
          </a:p>
          <a:p>
            <a:pPr lvl="1"/>
            <a:r>
              <a:rPr lang="en-US" sz="3200" dirty="0"/>
              <a:t>a steroid nasal spray will help</a:t>
            </a:r>
          </a:p>
        </p:txBody>
      </p:sp>
    </p:spTree>
    <p:extLst>
      <p:ext uri="{BB962C8B-B14F-4D97-AF65-F5344CB8AC3E}">
        <p14:creationId xmlns:p14="http://schemas.microsoft.com/office/powerpoint/2010/main" val="2624874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38B5-636E-C079-C84C-78ED2AA70735}"/>
              </a:ext>
            </a:extLst>
          </p:cNvPr>
          <p:cNvSpPr>
            <a:spLocks noGrp="1"/>
          </p:cNvSpPr>
          <p:nvPr>
            <p:ph type="title"/>
          </p:nvPr>
        </p:nvSpPr>
        <p:spPr/>
        <p:txBody>
          <a:bodyPr/>
          <a:lstStyle/>
          <a:p>
            <a:r>
              <a:rPr lang="en-US" dirty="0"/>
              <a:t>Nasal Allergies </a:t>
            </a:r>
          </a:p>
        </p:txBody>
      </p:sp>
      <p:sp>
        <p:nvSpPr>
          <p:cNvPr id="3" name="Content Placeholder 2">
            <a:extLst>
              <a:ext uri="{FF2B5EF4-FFF2-40B4-BE49-F238E27FC236}">
                <a16:creationId xmlns:a16="http://schemas.microsoft.com/office/drawing/2014/main" id="{D9BE83A8-8E17-7164-7D8D-D663CD9099D2}"/>
              </a:ext>
            </a:extLst>
          </p:cNvPr>
          <p:cNvSpPr>
            <a:spLocks noGrp="1"/>
          </p:cNvSpPr>
          <p:nvPr>
            <p:ph idx="1"/>
          </p:nvPr>
        </p:nvSpPr>
        <p:spPr/>
        <p:txBody>
          <a:bodyPr>
            <a:normAutofit/>
          </a:bodyPr>
          <a:lstStyle/>
          <a:p>
            <a:r>
              <a:rPr lang="en-US" sz="3200" dirty="0"/>
              <a:t>First: try an over-the-counter cheap generic steroid nasal spray (e.g., fluticasone)</a:t>
            </a:r>
          </a:p>
          <a:p>
            <a:r>
              <a:rPr lang="en-US" sz="3200" dirty="0"/>
              <a:t>If that doesn’t work, add the over-the-counter (although maybe cheaper by prescription) antihistamine nasal spray azelastine (e.g., </a:t>
            </a:r>
            <a:r>
              <a:rPr lang="en-US" sz="3200" dirty="0" err="1"/>
              <a:t>Astepro</a:t>
            </a:r>
            <a:r>
              <a:rPr lang="en-US" sz="3200" dirty="0"/>
              <a:t>)</a:t>
            </a:r>
          </a:p>
          <a:p>
            <a:r>
              <a:rPr lang="en-US" sz="3200" dirty="0"/>
              <a:t>Or, if itching and sneezing are a big problem, try fexofenadine first</a:t>
            </a:r>
          </a:p>
        </p:txBody>
      </p:sp>
    </p:spTree>
    <p:extLst>
      <p:ext uri="{BB962C8B-B14F-4D97-AF65-F5344CB8AC3E}">
        <p14:creationId xmlns:p14="http://schemas.microsoft.com/office/powerpoint/2010/main" val="2699430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Nasal Decongestants</a:t>
            </a:r>
          </a:p>
        </p:txBody>
      </p:sp>
      <p:sp>
        <p:nvSpPr>
          <p:cNvPr id="3" name="Content Placeholder 2"/>
          <p:cNvSpPr>
            <a:spLocks noGrp="1"/>
          </p:cNvSpPr>
          <p:nvPr>
            <p:ph idx="1"/>
          </p:nvPr>
        </p:nvSpPr>
        <p:spPr>
          <a:xfrm>
            <a:off x="565609" y="1819373"/>
            <a:ext cx="8380428" cy="5038627"/>
          </a:xfrm>
        </p:spPr>
        <p:txBody>
          <a:bodyPr>
            <a:normAutofit fontScale="92500" lnSpcReduction="20000"/>
          </a:bodyPr>
          <a:lstStyle/>
          <a:p>
            <a:r>
              <a:rPr lang="en-US" sz="4400" dirty="0"/>
              <a:t>oxymetazoline (lasts 12 hours)</a:t>
            </a:r>
          </a:p>
          <a:p>
            <a:pPr lvl="1"/>
            <a:r>
              <a:rPr lang="en-US" sz="3600" dirty="0"/>
              <a:t>Afrin</a:t>
            </a:r>
          </a:p>
          <a:p>
            <a:pPr lvl="1"/>
            <a:r>
              <a:rPr lang="en-US" sz="3600" dirty="0"/>
              <a:t>many generics</a:t>
            </a:r>
          </a:p>
          <a:p>
            <a:r>
              <a:rPr lang="en-US" sz="4000" dirty="0"/>
              <a:t>phenylephrine (lasts 6 hours)</a:t>
            </a:r>
          </a:p>
          <a:p>
            <a:pPr lvl="1"/>
            <a:r>
              <a:rPr lang="en-US" sz="3600" dirty="0" err="1"/>
              <a:t>Neosynephrine</a:t>
            </a:r>
            <a:endParaRPr lang="en-US" sz="3600" dirty="0"/>
          </a:p>
          <a:p>
            <a:pPr lvl="1"/>
            <a:r>
              <a:rPr lang="en-US" sz="3600" dirty="0"/>
              <a:t>many generics</a:t>
            </a:r>
          </a:p>
          <a:p>
            <a:r>
              <a:rPr lang="en-US" sz="4000" dirty="0"/>
              <a:t>Effective for nasal congestion</a:t>
            </a:r>
          </a:p>
          <a:p>
            <a:r>
              <a:rPr lang="en-US" sz="4000" dirty="0"/>
              <a:t>Help stop nosebleeds</a:t>
            </a:r>
          </a:p>
          <a:p>
            <a:r>
              <a:rPr lang="en-US" sz="4000" dirty="0"/>
              <a:t>Addicting if use more than 7 days</a:t>
            </a:r>
          </a:p>
          <a:p>
            <a:r>
              <a:rPr lang="en-US" sz="4000" dirty="0"/>
              <a:t>Suitable for your vehicle/duffel bag </a:t>
            </a:r>
          </a:p>
        </p:txBody>
      </p:sp>
    </p:spTree>
    <p:extLst>
      <p:ext uri="{BB962C8B-B14F-4D97-AF65-F5344CB8AC3E}">
        <p14:creationId xmlns:p14="http://schemas.microsoft.com/office/powerpoint/2010/main" val="2162485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Ivy</a:t>
            </a:r>
          </a:p>
        </p:txBody>
      </p:sp>
      <p:sp>
        <p:nvSpPr>
          <p:cNvPr id="3" name="Content Placeholder 2"/>
          <p:cNvSpPr>
            <a:spLocks noGrp="1"/>
          </p:cNvSpPr>
          <p:nvPr>
            <p:ph idx="1"/>
          </p:nvPr>
        </p:nvSpPr>
        <p:spPr/>
        <p:txBody>
          <a:bodyPr>
            <a:normAutofit lnSpcReduction="10000"/>
          </a:bodyPr>
          <a:lstStyle/>
          <a:p>
            <a:r>
              <a:rPr lang="en-US" dirty="0"/>
              <a:t>Recognition, decontamination beyond the scope of this lecture</a:t>
            </a:r>
          </a:p>
          <a:p>
            <a:r>
              <a:rPr lang="en-US" dirty="0"/>
              <a:t>Itch control:</a:t>
            </a:r>
          </a:p>
          <a:p>
            <a:pPr lvl="1"/>
            <a:r>
              <a:rPr lang="en-US" dirty="0"/>
              <a:t>fexofenadine 180 mg </a:t>
            </a:r>
            <a:r>
              <a:rPr lang="en-US" b="1" i="1" dirty="0">
                <a:solidFill>
                  <a:srgbClr val="FF0000"/>
                </a:solidFill>
              </a:rPr>
              <a:t>twice</a:t>
            </a:r>
            <a:r>
              <a:rPr lang="en-US" dirty="0"/>
              <a:t> a day (recommended by dermatologists)</a:t>
            </a:r>
          </a:p>
          <a:p>
            <a:pPr lvl="1"/>
            <a:r>
              <a:rPr lang="en-US" dirty="0"/>
              <a:t>Over-the-counter anti-itch cream with </a:t>
            </a:r>
            <a:r>
              <a:rPr lang="en-US" i="1" dirty="0"/>
              <a:t>pramoxine</a:t>
            </a:r>
            <a:r>
              <a:rPr lang="en-US" dirty="0"/>
              <a:t> and </a:t>
            </a:r>
            <a:r>
              <a:rPr lang="en-US" i="1" dirty="0"/>
              <a:t>menthol</a:t>
            </a:r>
            <a:r>
              <a:rPr lang="en-US" dirty="0"/>
              <a:t> (e.g., CVS version)</a:t>
            </a:r>
          </a:p>
          <a:p>
            <a:pPr lvl="1"/>
            <a:r>
              <a:rPr lang="en-US" dirty="0"/>
              <a:t>No creams with </a:t>
            </a:r>
            <a:r>
              <a:rPr lang="en-US" i="1" dirty="0"/>
              <a:t>benzocaine</a:t>
            </a:r>
            <a:r>
              <a:rPr lang="en-US" dirty="0"/>
              <a:t> or </a:t>
            </a:r>
            <a:r>
              <a:rPr lang="en-US" i="1" dirty="0"/>
              <a:t>lidocaine</a:t>
            </a:r>
            <a:r>
              <a:rPr lang="en-US" dirty="0"/>
              <a:t>: tend to cause allergic reactions</a:t>
            </a:r>
          </a:p>
          <a:p>
            <a:r>
              <a:rPr lang="en-US" dirty="0"/>
              <a:t>Mild : over-the-counter 1% hydrocortisone steroid cream makes it better faster</a:t>
            </a:r>
          </a:p>
          <a:p>
            <a:r>
              <a:rPr lang="en-US" dirty="0"/>
              <a:t>Worse cases: need prescription steroid</a:t>
            </a:r>
          </a:p>
          <a:p>
            <a:pPr lvl="1"/>
            <a:endParaRPr lang="en-US" dirty="0"/>
          </a:p>
        </p:txBody>
      </p:sp>
    </p:spTree>
    <p:extLst>
      <p:ext uri="{BB962C8B-B14F-4D97-AF65-F5344CB8AC3E}">
        <p14:creationId xmlns:p14="http://schemas.microsoft.com/office/powerpoint/2010/main" val="2297999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close-up of a person's skin&#10;&#10;Description automatically generated with medium confidence">
            <a:extLst>
              <a:ext uri="{FF2B5EF4-FFF2-40B4-BE49-F238E27FC236}">
                <a16:creationId xmlns:a16="http://schemas.microsoft.com/office/drawing/2014/main" id="{18DDAB06-3640-778A-E217-6EE330A4C0FE}"/>
              </a:ext>
            </a:extLst>
          </p:cNvPr>
          <p:cNvPicPr>
            <a:picLocks noChangeAspect="1"/>
          </p:cNvPicPr>
          <p:nvPr/>
        </p:nvPicPr>
        <p:blipFill rotWithShape="1">
          <a:blip r:embed="rId3">
            <a:extLst>
              <a:ext uri="{28A0092B-C50C-407E-A947-70E740481C1C}">
                <a14:useLocalDpi xmlns:a14="http://schemas.microsoft.com/office/drawing/2010/main" val="0"/>
              </a:ext>
            </a:extLst>
          </a:blip>
          <a:srcRect b="14914"/>
          <a:stretch/>
        </p:blipFill>
        <p:spPr>
          <a:xfrm>
            <a:off x="-8124" y="184346"/>
            <a:ext cx="9152124" cy="6489307"/>
          </a:xfrm>
          <a:prstGeom prst="rect">
            <a:avLst/>
          </a:prstGeom>
        </p:spPr>
      </p:pic>
    </p:spTree>
    <p:extLst>
      <p:ext uri="{BB962C8B-B14F-4D97-AF65-F5344CB8AC3E}">
        <p14:creationId xmlns:p14="http://schemas.microsoft.com/office/powerpoint/2010/main" val="3316633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Close-up of a person's mouth&#10;&#10;Description automatically generated">
            <a:extLst>
              <a:ext uri="{FF2B5EF4-FFF2-40B4-BE49-F238E27FC236}">
                <a16:creationId xmlns:a16="http://schemas.microsoft.com/office/drawing/2014/main" id="{D98558E2-FA37-EB56-9CF3-77CFCD90C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69" y="0"/>
            <a:ext cx="7659462" cy="6858000"/>
          </a:xfrm>
          <a:prstGeom prst="rect">
            <a:avLst/>
          </a:prstGeom>
        </p:spPr>
      </p:pic>
    </p:spTree>
    <p:extLst>
      <p:ext uri="{BB962C8B-B14F-4D97-AF65-F5344CB8AC3E}">
        <p14:creationId xmlns:p14="http://schemas.microsoft.com/office/powerpoint/2010/main" val="95949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Beestings</a:t>
            </a:r>
          </a:p>
        </p:txBody>
      </p:sp>
      <p:sp>
        <p:nvSpPr>
          <p:cNvPr id="3" name="Content Placeholder 2"/>
          <p:cNvSpPr>
            <a:spLocks noGrp="1"/>
          </p:cNvSpPr>
          <p:nvPr>
            <p:ph idx="1"/>
          </p:nvPr>
        </p:nvSpPr>
        <p:spPr/>
        <p:txBody>
          <a:bodyPr/>
          <a:lstStyle/>
          <a:p>
            <a:r>
              <a:rPr lang="en-US" dirty="0"/>
              <a:t>If stung, and stinger still in you, try to flip it off with a fingernail.</a:t>
            </a:r>
          </a:p>
          <a:p>
            <a:r>
              <a:rPr lang="en-US" dirty="0"/>
              <a:t>You only have two second to flip it off, so forget about using a credit card or knife.</a:t>
            </a:r>
          </a:p>
          <a:p>
            <a:r>
              <a:rPr lang="en-US" dirty="0"/>
              <a:t>Sting-</a:t>
            </a:r>
            <a:r>
              <a:rPr lang="en-US" dirty="0" err="1"/>
              <a:t>eeze</a:t>
            </a:r>
            <a:r>
              <a:rPr lang="en-US" dirty="0"/>
              <a:t> (potent combination of local anesthetics) very helpful for pain relief</a:t>
            </a:r>
          </a:p>
          <a:p>
            <a:r>
              <a:rPr lang="en-US" dirty="0"/>
              <a:t>Can result in either a local delayed hypersensitivity rash (treat like poison ivy) or hives, angioedema or anaphylaxis. Even if you’re never been stung before.</a:t>
            </a:r>
          </a:p>
          <a:p>
            <a:pPr lvl="1"/>
            <a:endParaRPr lang="en-US" dirty="0"/>
          </a:p>
        </p:txBody>
      </p:sp>
    </p:spTree>
    <p:extLst>
      <p:ext uri="{BB962C8B-B14F-4D97-AF65-F5344CB8AC3E}">
        <p14:creationId xmlns:p14="http://schemas.microsoft.com/office/powerpoint/2010/main" val="373870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Hives and Angioedema</a:t>
            </a:r>
          </a:p>
        </p:txBody>
      </p:sp>
      <p:sp>
        <p:nvSpPr>
          <p:cNvPr id="3" name="Content Placeholder 2"/>
          <p:cNvSpPr>
            <a:spLocks noGrp="1"/>
          </p:cNvSpPr>
          <p:nvPr>
            <p:ph idx="1"/>
          </p:nvPr>
        </p:nvSpPr>
        <p:spPr/>
        <p:txBody>
          <a:bodyPr>
            <a:normAutofit lnSpcReduction="10000"/>
          </a:bodyPr>
          <a:lstStyle/>
          <a:p>
            <a:r>
              <a:rPr lang="en-US" dirty="0"/>
              <a:t>Wilderness first aid/medical care for mild hives or angioedema:</a:t>
            </a:r>
          </a:p>
          <a:p>
            <a:pPr lvl="1"/>
            <a:r>
              <a:rPr lang="en-US" dirty="0"/>
              <a:t>Pepcid Compete or equivalent, 4 tablets chewed, held in mouth, and then swallowed.</a:t>
            </a:r>
          </a:p>
          <a:p>
            <a:pPr lvl="1"/>
            <a:r>
              <a:rPr lang="en-US" dirty="0"/>
              <a:t>fexofenadine 180 mg, one tablet swallowed.</a:t>
            </a:r>
          </a:p>
          <a:p>
            <a:r>
              <a:rPr lang="en-US" dirty="0"/>
              <a:t>For more severe angioedema, or angioedema not responding to above (“is your voice hoarse?”)</a:t>
            </a:r>
          </a:p>
          <a:p>
            <a:pPr lvl="1"/>
            <a:r>
              <a:rPr lang="en-US" dirty="0"/>
              <a:t>Epinephrine 1:100 0.3-0.5 mg IM</a:t>
            </a:r>
          </a:p>
          <a:p>
            <a:pPr lvl="1"/>
            <a:r>
              <a:rPr lang="en-US" dirty="0"/>
              <a:t>Epi-Pen works</a:t>
            </a:r>
          </a:p>
          <a:p>
            <a:pPr lvl="1"/>
            <a:r>
              <a:rPr lang="en-US" dirty="0"/>
              <a:t>Vials of epi and syringe and needle works</a:t>
            </a:r>
          </a:p>
          <a:p>
            <a:pPr lvl="1"/>
            <a:r>
              <a:rPr lang="en-US" dirty="0"/>
              <a:t>May need to repeat in 15 minutes, several times</a:t>
            </a:r>
          </a:p>
          <a:p>
            <a:pPr lvl="1"/>
            <a:endParaRPr lang="en-US" dirty="0"/>
          </a:p>
        </p:txBody>
      </p:sp>
    </p:spTree>
    <p:extLst>
      <p:ext uri="{BB962C8B-B14F-4D97-AF65-F5344CB8AC3E}">
        <p14:creationId xmlns:p14="http://schemas.microsoft.com/office/powerpoint/2010/main" val="7369678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ACEis</a:t>
            </a:r>
            <a:r>
              <a:rPr lang="en-US" dirty="0"/>
              <a:t> and ARBs</a:t>
            </a:r>
          </a:p>
        </p:txBody>
      </p:sp>
      <p:sp>
        <p:nvSpPr>
          <p:cNvPr id="3" name="Content Placeholder 2"/>
          <p:cNvSpPr>
            <a:spLocks noGrp="1"/>
          </p:cNvSpPr>
          <p:nvPr>
            <p:ph idx="1"/>
          </p:nvPr>
        </p:nvSpPr>
        <p:spPr/>
        <p:txBody>
          <a:bodyPr>
            <a:normAutofit lnSpcReduction="10000"/>
          </a:bodyPr>
          <a:lstStyle/>
          <a:p>
            <a:r>
              <a:rPr lang="en-US" dirty="0"/>
              <a:t>ACE (angiotensin converting enzyme) inhibitors, known as </a:t>
            </a:r>
            <a:r>
              <a:rPr lang="en-US" dirty="0" err="1"/>
              <a:t>ACEi</a:t>
            </a:r>
            <a:r>
              <a:rPr lang="en-US" dirty="0"/>
              <a:t>, commonly used effectively and safely for high blood pressure and some other problems. </a:t>
            </a:r>
          </a:p>
          <a:p>
            <a:r>
              <a:rPr lang="en-US" dirty="0"/>
              <a:t>ARBs, (</a:t>
            </a:r>
            <a:r>
              <a:rPr lang="en-US" dirty="0" err="1"/>
              <a:t>angiontensin</a:t>
            </a:r>
            <a:r>
              <a:rPr lang="en-US" dirty="0"/>
              <a:t> receptor blockers) are used similarly.</a:t>
            </a:r>
          </a:p>
          <a:p>
            <a:r>
              <a:rPr lang="en-US" dirty="0"/>
              <a:t>All of the above, even if used safely for years, predispose to sudden onset of angioedema. </a:t>
            </a:r>
          </a:p>
          <a:p>
            <a:r>
              <a:rPr lang="en-US" dirty="0"/>
              <a:t>Treat like any other angioedema.</a:t>
            </a:r>
          </a:p>
          <a:p>
            <a:r>
              <a:rPr lang="en-US" b="1" dirty="0">
                <a:solidFill>
                  <a:srgbClr val="FF0000"/>
                </a:solidFill>
              </a:rPr>
              <a:t>Never take an </a:t>
            </a:r>
            <a:r>
              <a:rPr lang="en-US" b="1" dirty="0" err="1">
                <a:solidFill>
                  <a:srgbClr val="FF0000"/>
                </a:solidFill>
              </a:rPr>
              <a:t>ACEi</a:t>
            </a:r>
            <a:r>
              <a:rPr lang="en-US" b="1" dirty="0">
                <a:solidFill>
                  <a:srgbClr val="FF0000"/>
                </a:solidFill>
              </a:rPr>
              <a:t> or ARB again</a:t>
            </a:r>
            <a:r>
              <a:rPr lang="en-US" dirty="0"/>
              <a:t>, and call your doctor tomorrow to discuss alternative medications.</a:t>
            </a:r>
          </a:p>
          <a:p>
            <a:pPr lvl="1"/>
            <a:endParaRPr lang="en-US" dirty="0"/>
          </a:p>
        </p:txBody>
      </p:sp>
    </p:spTree>
    <p:extLst>
      <p:ext uri="{BB962C8B-B14F-4D97-AF65-F5344CB8AC3E}">
        <p14:creationId xmlns:p14="http://schemas.microsoft.com/office/powerpoint/2010/main" val="61276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descr="A close-up of a person's skin&#10;&#10;Description automatically generated with medium confidence">
            <a:extLst>
              <a:ext uri="{FF2B5EF4-FFF2-40B4-BE49-F238E27FC236}">
                <a16:creationId xmlns:a16="http://schemas.microsoft.com/office/drawing/2014/main" id="{18DDAB06-3640-778A-E217-6EE330A4C0FE}"/>
              </a:ext>
            </a:extLst>
          </p:cNvPr>
          <p:cNvPicPr>
            <a:picLocks noChangeAspect="1"/>
          </p:cNvPicPr>
          <p:nvPr/>
        </p:nvPicPr>
        <p:blipFill rotWithShape="1">
          <a:blip r:embed="rId3">
            <a:extLst>
              <a:ext uri="{28A0092B-C50C-407E-A947-70E740481C1C}">
                <a14:useLocalDpi xmlns:a14="http://schemas.microsoft.com/office/drawing/2010/main" val="0"/>
              </a:ext>
            </a:extLst>
          </a:blip>
          <a:srcRect b="14914"/>
          <a:stretch/>
        </p:blipFill>
        <p:spPr>
          <a:xfrm>
            <a:off x="-8124" y="184346"/>
            <a:ext cx="9152124" cy="6489307"/>
          </a:xfrm>
          <a:prstGeom prst="rect">
            <a:avLst/>
          </a:prstGeom>
        </p:spPr>
      </p:pic>
    </p:spTree>
    <p:extLst>
      <p:ext uri="{BB962C8B-B14F-4D97-AF65-F5344CB8AC3E}">
        <p14:creationId xmlns:p14="http://schemas.microsoft.com/office/powerpoint/2010/main" val="2041488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Anaphylaxis</a:t>
            </a:r>
          </a:p>
        </p:txBody>
      </p:sp>
      <p:sp>
        <p:nvSpPr>
          <p:cNvPr id="3" name="Content Placeholder 2"/>
          <p:cNvSpPr>
            <a:spLocks noGrp="1"/>
          </p:cNvSpPr>
          <p:nvPr>
            <p:ph idx="1"/>
          </p:nvPr>
        </p:nvSpPr>
        <p:spPr>
          <a:xfrm>
            <a:off x="628649" y="1772240"/>
            <a:ext cx="8289107" cy="4958498"/>
          </a:xfrm>
        </p:spPr>
        <p:txBody>
          <a:bodyPr>
            <a:normAutofit fontScale="92500"/>
          </a:bodyPr>
          <a:lstStyle/>
          <a:p>
            <a:r>
              <a:rPr lang="en-US" sz="3200" dirty="0"/>
              <a:t>A sudden bad allergic reaction</a:t>
            </a:r>
          </a:p>
          <a:p>
            <a:r>
              <a:rPr lang="en-US" sz="3200" dirty="0"/>
              <a:t>Not just a vagal reaction to pain that makes you lightheaded and have to lie down </a:t>
            </a:r>
          </a:p>
          <a:p>
            <a:r>
              <a:rPr lang="en-US" sz="3200" dirty="0"/>
              <a:t>Definition depends on which journal you read:</a:t>
            </a:r>
          </a:p>
          <a:p>
            <a:pPr lvl="1"/>
            <a:r>
              <a:rPr lang="en-US" sz="2800" b="1" dirty="0"/>
              <a:t>Hives</a:t>
            </a:r>
          </a:p>
          <a:p>
            <a:pPr lvl="1"/>
            <a:r>
              <a:rPr lang="en-US" sz="2800" b="1" dirty="0"/>
              <a:t>Angioedema</a:t>
            </a:r>
            <a:r>
              <a:rPr lang="en-US" sz="2800" dirty="0"/>
              <a:t>, with or without airway swelling</a:t>
            </a:r>
          </a:p>
          <a:p>
            <a:pPr lvl="1"/>
            <a:r>
              <a:rPr lang="en-US" sz="2800" b="1" dirty="0"/>
              <a:t>Shock</a:t>
            </a:r>
            <a:r>
              <a:rPr lang="en-US" sz="2800" dirty="0"/>
              <a:t>, either from loss of fluid from angioedema or other causes; treat for shock if needed</a:t>
            </a:r>
          </a:p>
          <a:p>
            <a:pPr lvl="1"/>
            <a:r>
              <a:rPr lang="en-US" sz="2800" dirty="0"/>
              <a:t>Slow or fast </a:t>
            </a:r>
            <a:r>
              <a:rPr lang="en-US" sz="2800" b="1" dirty="0"/>
              <a:t>heart rate</a:t>
            </a:r>
          </a:p>
          <a:p>
            <a:pPr lvl="1"/>
            <a:r>
              <a:rPr lang="en-US" sz="2800" dirty="0"/>
              <a:t>Asthma-like </a:t>
            </a:r>
            <a:r>
              <a:rPr lang="en-US" sz="2800" b="1" dirty="0"/>
              <a:t>wheezing</a:t>
            </a:r>
            <a:r>
              <a:rPr lang="en-US" sz="2800" dirty="0"/>
              <a:t>: treat for asthma if needed</a:t>
            </a:r>
          </a:p>
          <a:p>
            <a:pPr lvl="1"/>
            <a:endParaRPr lang="en-US" dirty="0"/>
          </a:p>
          <a:p>
            <a:pPr lvl="1"/>
            <a:endParaRPr lang="en-US" dirty="0"/>
          </a:p>
        </p:txBody>
      </p:sp>
    </p:spTree>
    <p:extLst>
      <p:ext uri="{BB962C8B-B14F-4D97-AF65-F5344CB8AC3E}">
        <p14:creationId xmlns:p14="http://schemas.microsoft.com/office/powerpoint/2010/main" val="38884029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Biphasic Anaphylaxis</a:t>
            </a:r>
          </a:p>
        </p:txBody>
      </p:sp>
      <p:sp>
        <p:nvSpPr>
          <p:cNvPr id="3" name="Content Placeholder 2"/>
          <p:cNvSpPr>
            <a:spLocks noGrp="1"/>
          </p:cNvSpPr>
          <p:nvPr>
            <p:ph idx="1"/>
          </p:nvPr>
        </p:nvSpPr>
        <p:spPr/>
        <p:txBody>
          <a:bodyPr>
            <a:normAutofit lnSpcReduction="10000"/>
          </a:bodyPr>
          <a:lstStyle/>
          <a:p>
            <a:r>
              <a:rPr lang="en-US" sz="3600" dirty="0"/>
              <a:t>Sometimes people get over anaphylaxis and then it comes back.</a:t>
            </a:r>
          </a:p>
          <a:p>
            <a:pPr lvl="1"/>
            <a:r>
              <a:rPr lang="en-US" sz="3200" dirty="0"/>
              <a:t>Average time to recur: 10 hours. Longest time: 78 hours.</a:t>
            </a:r>
          </a:p>
          <a:p>
            <a:pPr lvl="1"/>
            <a:r>
              <a:rPr lang="en-US" sz="3200" dirty="0"/>
              <a:t>Always milder than initial attack.</a:t>
            </a:r>
          </a:p>
          <a:p>
            <a:pPr lvl="1"/>
            <a:r>
              <a:rPr lang="en-US" sz="3200" dirty="0"/>
              <a:t>Anyone who recovered from anaphylaxis should stay close to epinephrine for the next day (near street EMS or near someone in the field/backcountry with epi)</a:t>
            </a:r>
          </a:p>
          <a:p>
            <a:pPr lvl="1"/>
            <a:endParaRPr lang="en-US" dirty="0"/>
          </a:p>
          <a:p>
            <a:pPr lvl="1"/>
            <a:endParaRPr lang="en-US" dirty="0"/>
          </a:p>
        </p:txBody>
      </p:sp>
    </p:spTree>
    <p:extLst>
      <p:ext uri="{BB962C8B-B14F-4D97-AF65-F5344CB8AC3E}">
        <p14:creationId xmlns:p14="http://schemas.microsoft.com/office/powerpoint/2010/main" val="3643430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Allergy and Anaphylaxis</a:t>
            </a:r>
          </a:p>
        </p:txBody>
      </p:sp>
      <p:sp>
        <p:nvSpPr>
          <p:cNvPr id="3" name="Subtitle 2"/>
          <p:cNvSpPr>
            <a:spLocks noGrp="1"/>
          </p:cNvSpPr>
          <p:nvPr>
            <p:ph type="subTitle" idx="1"/>
          </p:nvPr>
        </p:nvSpPr>
        <p:spPr>
          <a:xfrm>
            <a:off x="1397876" y="3930977"/>
            <a:ext cx="7519881" cy="1954668"/>
          </a:xfrm>
        </p:spPr>
        <p:txBody>
          <a:bodyPr>
            <a:normAutofit fontScale="77500" lnSpcReduction="20000"/>
          </a:bodyPr>
          <a:lstStyle/>
          <a:p>
            <a:pPr algn="r"/>
            <a:r>
              <a:rPr lang="en-US" dirty="0"/>
              <a:t>Keith Conover, M.D., FACEP,</a:t>
            </a:r>
            <a:br>
              <a:rPr lang="en-US" dirty="0"/>
            </a:br>
            <a:r>
              <a:rPr lang="en-US" dirty="0"/>
              <a:t>Allegheny Mountain Rescue Group</a:t>
            </a:r>
          </a:p>
          <a:p>
            <a:pPr algn="r"/>
            <a:r>
              <a:rPr lang="en-US" dirty="0"/>
              <a:t>References in </a:t>
            </a:r>
            <a:br>
              <a:rPr lang="en-US" dirty="0"/>
            </a:br>
            <a:r>
              <a:rPr lang="en-US" dirty="0"/>
              <a:t>Survival and Wilderness Travel Chapter in </a:t>
            </a:r>
            <a:r>
              <a:rPr lang="en-US" sz="3600" dirty="0">
                <a:solidFill>
                  <a:schemeClr val="tx1"/>
                </a:solidFill>
              </a:rPr>
              <a:t>http://www.conovers.org/ftp/AppSAR-Drafts</a:t>
            </a:r>
          </a:p>
        </p:txBody>
      </p:sp>
      <p:sp>
        <p:nvSpPr>
          <p:cNvPr id="8" name="Rectangle 4"/>
          <p:cNvSpPr>
            <a:spLocks noGrp="1" noChangeArrowheads="1"/>
          </p:cNvSpPr>
          <p:nvPr>
            <p:ph type="dt" sz="half" idx="10"/>
          </p:nvPr>
        </p:nvSpPr>
        <p:spPr>
          <a:xfrm>
            <a:off x="1397876" y="6248400"/>
            <a:ext cx="1040524" cy="457200"/>
          </a:xfrm>
          <a:prstGeom prst="rect">
            <a:avLst/>
          </a:prstGeom>
          <a:ln/>
        </p:spPr>
        <p:txBody>
          <a:bodyPr/>
          <a:lstStyle>
            <a:lvl1pPr algn="l">
              <a:buNone/>
              <a:defRPr sz="1800" b="0" i="0">
                <a:solidFill>
                  <a:srgbClr val="003399"/>
                </a:solidFill>
                <a:latin typeface="Georgia" panose="02040502050405020303" pitchFamily="18"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3399"/>
                </a:solidFill>
                <a:effectLst/>
                <a:uLnTx/>
                <a:uFillTx/>
                <a:latin typeface="Georgia" panose="02040502050405020303" pitchFamily="18" charset="0"/>
                <a:ea typeface="+mn-ea"/>
                <a:cs typeface="+mn-cs"/>
              </a:rPr>
              <a:t>1/11/23</a:t>
            </a:r>
          </a:p>
        </p:txBody>
      </p:sp>
    </p:spTree>
    <p:extLst>
      <p:ext uri="{BB962C8B-B14F-4D97-AF65-F5344CB8AC3E}">
        <p14:creationId xmlns:p14="http://schemas.microsoft.com/office/powerpoint/2010/main" val="3173403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Close-up of a person's mouth&#10;&#10;Description automatically generated">
            <a:extLst>
              <a:ext uri="{FF2B5EF4-FFF2-40B4-BE49-F238E27FC236}">
                <a16:creationId xmlns:a16="http://schemas.microsoft.com/office/drawing/2014/main" id="{D98558E2-FA37-EB56-9CF3-77CFCD90C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69" y="0"/>
            <a:ext cx="7659462" cy="6858000"/>
          </a:xfrm>
          <a:prstGeom prst="rect">
            <a:avLst/>
          </a:prstGeom>
        </p:spPr>
      </p:pic>
    </p:spTree>
    <p:extLst>
      <p:ext uri="{BB962C8B-B14F-4D97-AF65-F5344CB8AC3E}">
        <p14:creationId xmlns:p14="http://schemas.microsoft.com/office/powerpoint/2010/main" val="3871940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Delayed vs Immediate Hypersensitivity</a:t>
            </a:r>
          </a:p>
        </p:txBody>
      </p:sp>
      <p:sp>
        <p:nvSpPr>
          <p:cNvPr id="3" name="Content Placeholder 2"/>
          <p:cNvSpPr>
            <a:spLocks noGrp="1"/>
          </p:cNvSpPr>
          <p:nvPr>
            <p:ph idx="1"/>
          </p:nvPr>
        </p:nvSpPr>
        <p:spPr>
          <a:xfrm>
            <a:off x="628650" y="1825624"/>
            <a:ext cx="8173706" cy="4942821"/>
          </a:xfrm>
        </p:spPr>
        <p:txBody>
          <a:bodyPr>
            <a:normAutofit/>
          </a:bodyPr>
          <a:lstStyle/>
          <a:p>
            <a:r>
              <a:rPr lang="en-US" sz="3600" dirty="0"/>
              <a:t>Immediate Hypersensitivity</a:t>
            </a:r>
          </a:p>
          <a:p>
            <a:pPr lvl="1"/>
            <a:r>
              <a:rPr lang="en-US" sz="3200" dirty="0"/>
              <a:t>Fast onset (minutes) and </a:t>
            </a:r>
            <a:br>
              <a:rPr lang="en-US" sz="3200" dirty="0"/>
            </a:br>
            <a:r>
              <a:rPr lang="en-US" sz="3200" dirty="0"/>
              <a:t>resolution (hours)</a:t>
            </a:r>
          </a:p>
          <a:p>
            <a:pPr lvl="1"/>
            <a:r>
              <a:rPr lang="en-US" sz="3200" dirty="0"/>
              <a:t>Examples:</a:t>
            </a:r>
          </a:p>
          <a:p>
            <a:pPr lvl="2"/>
            <a:r>
              <a:rPr lang="en-US" sz="2800" dirty="0"/>
              <a:t>Hives</a:t>
            </a:r>
          </a:p>
          <a:p>
            <a:pPr lvl="2"/>
            <a:r>
              <a:rPr lang="en-US" sz="2800" dirty="0"/>
              <a:t>Angioedema/Anaphylaxis</a:t>
            </a:r>
          </a:p>
          <a:p>
            <a:pPr lvl="1"/>
            <a:r>
              <a:rPr lang="en-US" sz="3200" dirty="0"/>
              <a:t>Epinephrine for quick relief</a:t>
            </a:r>
          </a:p>
          <a:p>
            <a:pPr lvl="1"/>
            <a:r>
              <a:rPr lang="en-US" sz="3200" dirty="0"/>
              <a:t>Antihistamines for ongoing relief</a:t>
            </a:r>
          </a:p>
          <a:p>
            <a:pPr lvl="1"/>
            <a:r>
              <a:rPr lang="en-US" sz="3200" dirty="0"/>
              <a:t>Steroids basically useless</a:t>
            </a:r>
          </a:p>
          <a:p>
            <a:pPr lvl="1"/>
            <a:endParaRPr lang="en-US" dirty="0"/>
          </a:p>
        </p:txBody>
      </p:sp>
    </p:spTree>
    <p:extLst>
      <p:ext uri="{BB962C8B-B14F-4D97-AF65-F5344CB8AC3E}">
        <p14:creationId xmlns:p14="http://schemas.microsoft.com/office/powerpoint/2010/main" val="16416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Immediate Hypersensitivity</a:t>
            </a:r>
          </a:p>
        </p:txBody>
      </p:sp>
      <p:sp>
        <p:nvSpPr>
          <p:cNvPr id="3" name="Content Placeholder 2"/>
          <p:cNvSpPr>
            <a:spLocks noGrp="1"/>
          </p:cNvSpPr>
          <p:nvPr>
            <p:ph idx="1"/>
          </p:nvPr>
        </p:nvSpPr>
        <p:spPr/>
        <p:txBody>
          <a:bodyPr/>
          <a:lstStyle/>
          <a:p>
            <a:r>
              <a:rPr lang="en-US" sz="4000" dirty="0"/>
              <a:t>Worst outdoor danger by far</a:t>
            </a:r>
          </a:p>
          <a:p>
            <a:r>
              <a:rPr lang="en-US" sz="4000" dirty="0"/>
              <a:t>Caused by:</a:t>
            </a:r>
          </a:p>
          <a:p>
            <a:pPr lvl="1"/>
            <a:r>
              <a:rPr lang="en-US" sz="3600" dirty="0"/>
              <a:t>Bee and wasp stings</a:t>
            </a:r>
          </a:p>
          <a:p>
            <a:pPr lvl="1"/>
            <a:r>
              <a:rPr lang="en-US" sz="3600" dirty="0"/>
              <a:t>Peanut, tree nut or other allergy</a:t>
            </a:r>
          </a:p>
          <a:p>
            <a:pPr lvl="1"/>
            <a:r>
              <a:rPr lang="en-US" sz="3600" dirty="0"/>
              <a:t>Antibiotic and other medication allergy</a:t>
            </a:r>
          </a:p>
          <a:p>
            <a:pPr lvl="1"/>
            <a:endParaRPr lang="en-US" dirty="0"/>
          </a:p>
        </p:txBody>
      </p:sp>
    </p:spTree>
    <p:extLst>
      <p:ext uri="{BB962C8B-B14F-4D97-AF65-F5344CB8AC3E}">
        <p14:creationId xmlns:p14="http://schemas.microsoft.com/office/powerpoint/2010/main" val="365111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Histamine and Antihistamine</a:t>
            </a:r>
          </a:p>
        </p:txBody>
      </p:sp>
      <p:sp>
        <p:nvSpPr>
          <p:cNvPr id="3" name="Content Placeholder 2"/>
          <p:cNvSpPr>
            <a:spLocks noGrp="1"/>
          </p:cNvSpPr>
          <p:nvPr>
            <p:ph idx="1"/>
          </p:nvPr>
        </p:nvSpPr>
        <p:spPr/>
        <p:txBody>
          <a:bodyPr/>
          <a:lstStyle/>
          <a:p>
            <a:r>
              <a:rPr lang="en-US" sz="3600" dirty="0"/>
              <a:t>Histamine</a:t>
            </a:r>
          </a:p>
          <a:p>
            <a:pPr lvl="1"/>
            <a:r>
              <a:rPr lang="en-US" sz="3200" dirty="0"/>
              <a:t>Chemical messenger</a:t>
            </a:r>
          </a:p>
          <a:p>
            <a:pPr lvl="1"/>
            <a:r>
              <a:rPr lang="en-US" sz="3200" dirty="0"/>
              <a:t>Found in mast cells, mostly in skin and mucous membranes of airways and gut</a:t>
            </a:r>
          </a:p>
          <a:p>
            <a:pPr lvl="1"/>
            <a:r>
              <a:rPr lang="en-US" sz="3200" dirty="0"/>
              <a:t>In feedback/feed-forward mechanism, triggers other mast cells to release histamine</a:t>
            </a:r>
          </a:p>
          <a:p>
            <a:pPr lvl="1"/>
            <a:endParaRPr lang="en-US" dirty="0"/>
          </a:p>
        </p:txBody>
      </p:sp>
    </p:spTree>
    <p:extLst>
      <p:ext uri="{BB962C8B-B14F-4D97-AF65-F5344CB8AC3E}">
        <p14:creationId xmlns:p14="http://schemas.microsoft.com/office/powerpoint/2010/main" val="2927227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5D34408E-ADCC-6A33-D2A4-6C02AB064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171" y="14221"/>
            <a:ext cx="8024331" cy="6843779"/>
          </a:xfrm>
          <a:prstGeom prst="rect">
            <a:avLst/>
          </a:prstGeom>
        </p:spPr>
      </p:pic>
    </p:spTree>
    <p:extLst>
      <p:ext uri="{BB962C8B-B14F-4D97-AF65-F5344CB8AC3E}">
        <p14:creationId xmlns:p14="http://schemas.microsoft.com/office/powerpoint/2010/main" val="2636084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04-11-ASRC-Slide-Masters.pptx" id="{B0D81A5A-EC4E-4B6F-B262-A677E338E1BF}" vid="{DFB4AF7A-7E44-45ED-8B36-B356B563ED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2020-04-11-ASRC-Slide-Masters</Template>
  <TotalTime>629</TotalTime>
  <Words>2900</Words>
  <Application>Microsoft Office PowerPoint</Application>
  <PresentationFormat>On-screen Show (4:3)</PresentationFormat>
  <Paragraphs>302</Paragraphs>
  <Slides>42</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Georgia</vt:lpstr>
      <vt:lpstr>Office Theme</vt:lpstr>
      <vt:lpstr>Allergy and Anaphylaxis</vt:lpstr>
      <vt:lpstr>Why?</vt:lpstr>
      <vt:lpstr>Delayed vs Immediate Hypersensitivity</vt:lpstr>
      <vt:lpstr>PowerPoint Presentation</vt:lpstr>
      <vt:lpstr>PowerPoint Presentation</vt:lpstr>
      <vt:lpstr>Delayed vs Immediate Hypersensitivity</vt:lpstr>
      <vt:lpstr>Immediate Hypersensitivity</vt:lpstr>
      <vt:lpstr>Histamine and Antihistamine</vt:lpstr>
      <vt:lpstr>PowerPoint Presentation</vt:lpstr>
      <vt:lpstr>PowerPoint Presentation</vt:lpstr>
      <vt:lpstr>PowerPoint Presentation</vt:lpstr>
      <vt:lpstr>PowerPoint Presentation</vt:lpstr>
      <vt:lpstr>PowerPoint Presentation</vt:lpstr>
      <vt:lpstr>Histamine and Antihistamine</vt:lpstr>
      <vt:lpstr>Histamine and Antihistamine</vt:lpstr>
      <vt:lpstr>H1 Antihistamines</vt:lpstr>
      <vt:lpstr>First-Generation H1 Anthistamines</vt:lpstr>
      <vt:lpstr>First-Generation H1 Anthistamines</vt:lpstr>
      <vt:lpstr>Second-Generation  H1 Anthistamines</vt:lpstr>
      <vt:lpstr>Second-Generation  H1 Anthistamines</vt:lpstr>
      <vt:lpstr>Second-Generation  H1 Anthistamines</vt:lpstr>
      <vt:lpstr>PowerPoint Presentation</vt:lpstr>
      <vt:lpstr>-D Versions and Decongestants Don’t Work</vt:lpstr>
      <vt:lpstr>Oral Decongestants</vt:lpstr>
      <vt:lpstr>H2 Antihistamines (H2 Blockers)</vt:lpstr>
      <vt:lpstr>Best H2 Blocker: famotidine</vt:lpstr>
      <vt:lpstr>PowerPoint Presentation</vt:lpstr>
      <vt:lpstr>Proton-Pump Inhibitors (PPIs)</vt:lpstr>
      <vt:lpstr>Steroids</vt:lpstr>
      <vt:lpstr>Allergy Syndromes</vt:lpstr>
      <vt:lpstr>Allergic Conjunctivitis</vt:lpstr>
      <vt:lpstr>Nasal Allergies </vt:lpstr>
      <vt:lpstr>Nasal Decongestants</vt:lpstr>
      <vt:lpstr>Poison Ivy</vt:lpstr>
      <vt:lpstr>PowerPoint Presentation</vt:lpstr>
      <vt:lpstr>PowerPoint Presentation</vt:lpstr>
      <vt:lpstr>Beestings</vt:lpstr>
      <vt:lpstr>Hives and Angioedema</vt:lpstr>
      <vt:lpstr>ACEis and ARBs</vt:lpstr>
      <vt:lpstr>Anaphylaxis</vt:lpstr>
      <vt:lpstr>Biphasic Anaphylaxis</vt:lpstr>
      <vt:lpstr>Allergy and Anaphylaxis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and Rescue </dc:title>
  <dc:creator>Keith Conover</dc:creator>
  <cp:lastModifiedBy>Keith Conover</cp:lastModifiedBy>
  <cp:revision>67</cp:revision>
  <dcterms:created xsi:type="dcterms:W3CDTF">2023-01-12T02:09:36Z</dcterms:created>
  <dcterms:modified xsi:type="dcterms:W3CDTF">2023-01-13T00:00:27Z</dcterms:modified>
</cp:coreProperties>
</file>