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998" r:id="rId4"/>
    <p:sldId id="1130" r:id="rId5"/>
    <p:sldId id="1106" r:id="rId6"/>
    <p:sldId id="1115" r:id="rId7"/>
    <p:sldId id="1001" r:id="rId8"/>
    <p:sldId id="1109" r:id="rId9"/>
    <p:sldId id="1127" r:id="rId10"/>
    <p:sldId id="1003" r:id="rId11"/>
    <p:sldId id="1119" r:id="rId12"/>
    <p:sldId id="1005" r:id="rId13"/>
    <p:sldId id="1036" r:id="rId14"/>
    <p:sldId id="1132" r:id="rId15"/>
    <p:sldId id="1117" r:id="rId16"/>
    <p:sldId id="1027" r:id="rId17"/>
    <p:sldId id="1004" r:id="rId18"/>
    <p:sldId id="1085" r:id="rId19"/>
    <p:sldId id="1118" r:id="rId20"/>
    <p:sldId id="1120" r:id="rId21"/>
    <p:sldId id="1121" r:id="rId22"/>
    <p:sldId id="1122" r:id="rId23"/>
    <p:sldId id="1123" r:id="rId24"/>
    <p:sldId id="1124" r:id="rId25"/>
    <p:sldId id="1125" r:id="rId26"/>
    <p:sldId id="1126" r:id="rId27"/>
    <p:sldId id="1098" r:id="rId28"/>
    <p:sldId id="1090" r:id="rId29"/>
    <p:sldId id="1128" r:id="rId30"/>
    <p:sldId id="1100" r:id="rId31"/>
    <p:sldId id="1102" r:id="rId32"/>
    <p:sldId id="1103" r:id="rId33"/>
    <p:sldId id="1129" r:id="rId34"/>
    <p:sldId id="1133" r:id="rId35"/>
    <p:sldId id="1110" r:id="rId36"/>
    <p:sldId id="1144" r:id="rId37"/>
    <p:sldId id="1146" r:id="rId38"/>
    <p:sldId id="1145" r:id="rId39"/>
    <p:sldId id="1134" r:id="rId40"/>
    <p:sldId id="1135" r:id="rId41"/>
    <p:sldId id="1136" r:id="rId42"/>
    <p:sldId id="1137" r:id="rId43"/>
    <p:sldId id="1142" r:id="rId44"/>
    <p:sldId id="1138" r:id="rId45"/>
    <p:sldId id="1140" r:id="rId46"/>
    <p:sldId id="1139" r:id="rId47"/>
    <p:sldId id="1141" r:id="rId48"/>
    <p:sldId id="258" r:id="rId49"/>
    <p:sldId id="1131" r:id="rId5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th Conover" initials="KC" lastIdx="2" clrIdx="0">
    <p:extLst>
      <p:ext uri="{19B8F6BF-5375-455C-9EA6-DF929625EA0E}">
        <p15:presenceInfo xmlns:p15="http://schemas.microsoft.com/office/powerpoint/2012/main" userId="bd06f11b380ed30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99CCFF"/>
    <a:srgbClr val="0033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1384" autoAdjust="0"/>
  </p:normalViewPr>
  <p:slideViewPr>
    <p:cSldViewPr snapToGrid="0">
      <p:cViewPr varScale="1">
        <p:scale>
          <a:sx n="69" d="100"/>
          <a:sy n="69" d="100"/>
        </p:scale>
        <p:origin x="1581" y="29"/>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DB8C87-5B20-4C7B-99F0-71291E7B0300}" type="datetimeFigureOut">
              <a:rPr lang="en-US" smtClean="0"/>
              <a:t>3/3/2023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4910B08-D454-4DEC-866B-8FAD1AB659A7}" type="slidenum">
              <a:rPr lang="en-US" smtClean="0"/>
              <a:t>‹#›</a:t>
            </a:fld>
            <a:endParaRPr lang="en-US"/>
          </a:p>
        </p:txBody>
      </p:sp>
    </p:spTree>
    <p:extLst>
      <p:ext uri="{BB962C8B-B14F-4D97-AF65-F5344CB8AC3E}">
        <p14:creationId xmlns:p14="http://schemas.microsoft.com/office/powerpoint/2010/main" val="2822126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10B08-D454-4DEC-866B-8FAD1AB659A7}" type="slidenum">
              <a:rPr lang="en-US" smtClean="0"/>
              <a:t>1</a:t>
            </a:fld>
            <a:endParaRPr lang="en-US"/>
          </a:p>
        </p:txBody>
      </p:sp>
    </p:spTree>
    <p:extLst>
      <p:ext uri="{BB962C8B-B14F-4D97-AF65-F5344CB8AC3E}">
        <p14:creationId xmlns:p14="http://schemas.microsoft.com/office/powerpoint/2010/main" val="170295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b="1" i="1" dirty="0"/>
              <a:t>Caves have vampire bats that will suck your blood! </a:t>
            </a:r>
            <a:r>
              <a:rPr lang="en-US" sz="1900" dirty="0"/>
              <a:t>Well, not around here, only in Central and South America. They won’t get in your hair, either, their sonar is too good. And besides, you should be wearing a helmet anyway. There is some slight concern for aerosol rabies from the bat poop, so if you are sport caving on a regular basis you should consider getting your rabies shots. ﻿[Licensed under the Creative Commons Attribution 4.0 International license via Wikimedia Commons, courtesy OpenStax University Physics.]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Even if baby fruit bats like this flying fox from central Australia are incredibly cute, there is some slight concern about getting aerosol rabies from bats in caves. So, if you plan to do a lot of caving, talk to your doctor about getting the series of three injections in the arm to prevent rabies. [﻿Licensed under the Creative Commons Attribution-Share Alike 2.0 Generic license via Wikimedia Commons and Flickr, courtesy Mike's Birds.]</a:t>
            </a:r>
          </a:p>
        </p:txBody>
      </p:sp>
    </p:spTree>
    <p:extLst>
      <p:ext uri="{BB962C8B-B14F-4D97-AF65-F5344CB8AC3E}">
        <p14:creationId xmlns:p14="http://schemas.microsoft.com/office/powerpoint/2010/main" val="2285045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b="1" i="1" dirty="0"/>
              <a:t>“Snakes…why’d it have to be snakes?” </a:t>
            </a:r>
            <a:r>
              <a:rPr lang="en-US" sz="1900" dirty="0"/>
              <a:t>I have never seen a snake in a cave, but I’ve seen a lot in my back yard and when out hiking. You’re more likely to see snakes hiking to the cave entrance. [Image probably copyrighted but doubt they would object to it appearing here to generate more publicity, and probably fair use anyway.]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I may get lost! </a:t>
            </a:r>
            <a:r>
              <a:rPr lang="en-US" sz="1900" dirty="0"/>
              <a:t>Since cellphones and GPS and radios don’t work underground, this is a more real concern. Learning to read cave maps is a good idea, they’re nothing like aboveground maps. Marking the walls with arrows is considered vandalism and a criminal offense in many states. You can take </a:t>
            </a:r>
            <a:r>
              <a:rPr lang="en-US" sz="1900" dirty="0" err="1"/>
              <a:t>popsickle</a:t>
            </a:r>
            <a:r>
              <a:rPr lang="en-US" sz="1900" dirty="0"/>
              <a:t> sticks and put a but of </a:t>
            </a:r>
            <a:r>
              <a:rPr lang="en-US" sz="1900" dirty="0" err="1"/>
              <a:t>Scotchlite</a:t>
            </a:r>
            <a:r>
              <a:rPr lang="en-US" sz="1900" dirty="0"/>
              <a:t> or </a:t>
            </a:r>
            <a:r>
              <a:rPr lang="en-US" sz="1900" dirty="0" err="1"/>
              <a:t>eqivalent</a:t>
            </a:r>
            <a:r>
              <a:rPr lang="en-US" sz="1900" dirty="0"/>
              <a:t> on the end. You can use these as markers that you can pick up and </a:t>
            </a:r>
            <a:r>
              <a:rPr lang="en-US" sz="1900" dirty="0" err="1"/>
              <a:t>resuse</a:t>
            </a:r>
            <a:r>
              <a:rPr lang="en-US" sz="1900" dirty="0"/>
              <a:t> on the way out. When you come to a junction, you can look over your shoulder, so you know what it looks like on the way out. [Map courtesy Laurel Caverns.]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If you want to spend time in caves either for recreation or rescue, you should learn what the standard map symbols mean.</a:t>
            </a:r>
          </a:p>
        </p:txBody>
      </p:sp>
    </p:spTree>
    <p:extLst>
      <p:ext uri="{BB962C8B-B14F-4D97-AF65-F5344CB8AC3E}">
        <p14:creationId xmlns:p14="http://schemas.microsoft.com/office/powerpoint/2010/main" val="3346520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Caves have bad air! </a:t>
            </a:r>
            <a:r>
              <a:rPr lang="en-US" sz="1900" dirty="0"/>
              <a:t>True, a few do, but much less frequently than mines, and very rarely; only about 1:250 cave rescues have air problems, and not usually as bad as in mines. (Unlike mines, caves are not known for exploding from combustible gas or coal dust.) [Fair use as per https://ogc.harvard.edu/sites/hwpi.harvard.edu/files/ogc/files/ogc_copyright_and_fair_use_guide_5-31-16.pdf]</a:t>
            </a:r>
          </a:p>
        </p:txBody>
      </p:sp>
    </p:spTree>
    <p:extLst>
      <p:ext uri="{BB962C8B-B14F-4D97-AF65-F5344CB8AC3E}">
        <p14:creationId xmlns:p14="http://schemas.microsoft.com/office/powerpoint/2010/main" val="2354533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Once upon a time, I flew to Ireland with a couple of other NCRC folks to give a talk at a cave rescue conference. I had some time off before the conference, and some Irish cavers were kind enough to take me to Pol </a:t>
            </a:r>
            <a:r>
              <a:rPr lang="en-US" sz="1900" dirty="0" err="1"/>
              <a:t>na</a:t>
            </a:r>
            <a:r>
              <a:rPr lang="en-US" sz="1900" dirty="0"/>
              <a:t> Gollum (“cave of the doves” in Irish Gaelic; and yes, we think that’s where Tolkien got the name “Gollum” from). It’s a river cave with lots of small sinkhole entrances. The plan was to go into one of these potholes, get up into an upper-level dusty crawlway to another part of the stream passage, then wade the stream passage back to the entrance. As I was crawling through that dusty passage, at the end of the group, I started breathing heavily. Was it my asthma acting up? No, I only get an asthma attack when I’m sick, and I’m not wheezing. Maybe I was just jet-lagged? Dunno. Breathing harder now. Oh, no, maybe I’m claustrophobic and I’ll never be able to go caving again! We got out into the main stream passage and I started breathing easier. I mentioned this to the Irish caves. “Oh, didn’t we tell you? There’s no air circulation in that passage and the last person through doesn’t get much oxygen.” Hmph.  [﻿Licensed under the Creative Commons Attribution-Share Alike 3.0 </a:t>
            </a:r>
            <a:r>
              <a:rPr lang="en-US" sz="1900" dirty="0" err="1"/>
              <a:t>Unported</a:t>
            </a:r>
            <a:r>
              <a:rPr lang="en-US" sz="1900" dirty="0"/>
              <a:t> license via Wikimedia Commons, courtesy </a:t>
            </a:r>
            <a:r>
              <a:rPr lang="en-US" sz="1900" dirty="0" err="1"/>
              <a:t>Youngbohemian</a:t>
            </a:r>
            <a:r>
              <a:rPr lang="en-US" sz="1900" dirty="0"/>
              <a:t>. ]</a:t>
            </a:r>
          </a:p>
          <a:p>
            <a:pPr defTabSz="966612"/>
            <a:endParaRPr lang="en-US" sz="1900" dirty="0"/>
          </a:p>
          <a:p>
            <a:pPr defTabSz="966612"/>
            <a:r>
              <a:rPr lang="en-US" sz="1900" dirty="0"/>
              <a:t>We had a rescue at Keyhole Cave near Albany, NY some years ago. A caver was trapped by his leg in a narrow part of the keyhole passage. There were so many people in the cave for so long, that the CO2 started building up. They had to start pumping fresh air into the cave. </a:t>
            </a:r>
          </a:p>
        </p:txBody>
      </p:sp>
    </p:spTree>
    <p:extLst>
      <p:ext uri="{BB962C8B-B14F-4D97-AF65-F5344CB8AC3E}">
        <p14:creationId xmlns:p14="http://schemas.microsoft.com/office/powerpoint/2010/main" val="1150617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b="1" i="1" dirty="0"/>
              <a:t>The cave may cave in on me! </a:t>
            </a:r>
            <a:r>
              <a:rPr lang="en-US" sz="1900" dirty="0"/>
              <a:t>Parts of caves do collapse, but only every 10,000 years or so. You are much more likely to get crushed by a tree falling over on you walking to the cave entrance. Or being crushed by a piece of a deorbiting Chinese rocket booster. [﻿Licensed under the Creative Commons Attribution-Share Alike 2.0 Generic license via Wikimedia Commons, courtesy David A. Riggs.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2088" y="1220788"/>
            <a:ext cx="4391025" cy="3292475"/>
          </a:xfrm>
          <a:prstGeom prst="rect">
            <a:avLst/>
          </a:prstGeom>
          <a:noFill/>
          <a:ln w="12700">
            <a:solidFill>
              <a:prstClr val="black"/>
            </a:solidFill>
          </a:ln>
        </p:spPr>
      </p:sp>
      <p:sp>
        <p:nvSpPr>
          <p:cNvPr id="3" name="Notes Placeholder 2"/>
          <p:cNvSpPr>
            <a:spLocks noGrp="1"/>
          </p:cNvSpPr>
          <p:nvPr>
            <p:ph type="body" idx="1"/>
          </p:nvPr>
        </p:nvSpPr>
        <p:spPr>
          <a:xfrm>
            <a:off x="731520" y="4697254"/>
            <a:ext cx="5852160" cy="3843814"/>
          </a:xfrm>
          <a:prstGeom prst="rect">
            <a:avLst/>
          </a:prstGeom>
        </p:spPr>
        <p:txBody>
          <a:bodyPr/>
          <a:lstStyle/>
          <a:p>
            <a:pPr defTabSz="966612"/>
            <a:r>
              <a:rPr lang="en-US" sz="1900" dirty="0"/>
              <a:t>Despite what you might see on the </a:t>
            </a:r>
            <a:r>
              <a:rPr lang="en-US" sz="1900" dirty="0" err="1"/>
              <a:t>Na’vi</a:t>
            </a:r>
            <a:r>
              <a:rPr lang="en-US" sz="1900" dirty="0"/>
              <a:t> River Journey ride at Disney World… [﻿Licensed under the Creative Commons Attribution-Share Alike 2.0 Generic license via Wikimedia Commons and Flickr, courtesy </a:t>
            </a:r>
            <a:r>
              <a:rPr lang="en-US" sz="1900" dirty="0" err="1"/>
              <a:t>en</a:t>
            </a:r>
            <a:r>
              <a:rPr lang="en-US" sz="1900" dirty="0"/>
              <a:t> Henderson.]</a:t>
            </a:r>
          </a:p>
        </p:txBody>
      </p:sp>
    </p:spTree>
    <p:extLst>
      <p:ext uri="{BB962C8B-B14F-4D97-AF65-F5344CB8AC3E}">
        <p14:creationId xmlns:p14="http://schemas.microsoft.com/office/powerpoint/2010/main" val="206509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dirty="0"/>
              <a:t>It’s dark in there! Take three sources of light. That’s three sources of light with which you can cave.  [A totally black rectangle is definitely public domain.]</a:t>
            </a:r>
          </a:p>
        </p:txBody>
      </p:sp>
    </p:spTree>
    <p:extLst>
      <p:ext uri="{BB962C8B-B14F-4D97-AF65-F5344CB8AC3E}">
        <p14:creationId xmlns:p14="http://schemas.microsoft.com/office/powerpoint/2010/main" val="185195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People say this all the time. It may not be exactly 80%, but that’s close. We’ll briefly consider what they have in common, and then go on to consider those things that are unique to cave rescue.  Think about it to yourself before we go on to the next slide…</a:t>
            </a:r>
          </a:p>
        </p:txBody>
      </p:sp>
      <p:sp>
        <p:nvSpPr>
          <p:cNvPr id="4" name="Slide Number Placeholder 3"/>
          <p:cNvSpPr>
            <a:spLocks noGrp="1"/>
          </p:cNvSpPr>
          <p:nvPr>
            <p:ph type="sldNum" sz="quarter" idx="5"/>
          </p:nvPr>
        </p:nvSpPr>
        <p:spPr/>
        <p:txBody>
          <a:bodyPr/>
          <a:lstStyle/>
          <a:p>
            <a:fld id="{A4910B08-D454-4DEC-866B-8FAD1AB659A7}" type="slidenum">
              <a:rPr lang="en-US" smtClean="0"/>
              <a:t>2</a:t>
            </a:fld>
            <a:endParaRPr lang="en-US"/>
          </a:p>
        </p:txBody>
      </p:sp>
    </p:spTree>
    <p:extLst>
      <p:ext uri="{BB962C8B-B14F-4D97-AF65-F5344CB8AC3E}">
        <p14:creationId xmlns:p14="http://schemas.microsoft.com/office/powerpoint/2010/main" val="1287227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It’s wet and cold in there! </a:t>
            </a:r>
            <a:r>
              <a:rPr lang="en-US" sz="1900" dirty="0"/>
              <a:t>Well, it can be wet and cold aboveground, but caves are often cold and wet even in the summer. </a:t>
            </a:r>
          </a:p>
          <a:p>
            <a:pPr defTabSz="966612" fontAlgn="base">
              <a:spcBef>
                <a:spcPct val="30000"/>
              </a:spcBef>
              <a:spcAft>
                <a:spcPct val="0"/>
              </a:spcAft>
              <a:defRPr/>
            </a:pPr>
            <a:r>
              <a:rPr lang="en-US" sz="1900" dirty="0"/>
              <a:t>Caves are at the annual average temperature. In the mid-Appalachians, that ranges from ~50 degrees F (10° C) in northern Pennsylvania to ~55° F (13° C) in southern Virginia. It doesn’t sound that cold, especially as there’s no windchill. But it’s often wet. And much of the time you’re in contact, sometimes full-body contact, with cold rock. And you’re often tired. Hypothermia is a real problem in caves. So, you need to dress properly, warm-when-wet long underwear and preferably a set of overalls over that that help keep out the mud. You don’t need wind or rain protection, however.</a:t>
            </a:r>
          </a:p>
          <a:p>
            <a:pPr defTabSz="966612" fontAlgn="base">
              <a:spcBef>
                <a:spcPct val="30000"/>
              </a:spcBef>
              <a:spcAft>
                <a:spcPct val="0"/>
              </a:spcAft>
              <a:defRPr/>
            </a:pPr>
            <a:r>
              <a:rPr lang="en-US" sz="1900" dirty="0"/>
              <a:t>[Public domain, US NOAA.]</a:t>
            </a:r>
          </a:p>
        </p:txBody>
      </p:sp>
    </p:spTree>
    <p:extLst>
      <p:ext uri="{BB962C8B-B14F-4D97-AF65-F5344CB8AC3E}">
        <p14:creationId xmlns:p14="http://schemas.microsoft.com/office/powerpoint/2010/main" val="45943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I won’t be able to use my cellphone! </a:t>
            </a:r>
            <a:r>
              <a:rPr lang="en-US" sz="1900" dirty="0"/>
              <a:t>Caves are underground. Cellphones don’t work underground. You can’t call for help. Many think that the minimum cave party is four: one to stay with the casualty, and two to physically go out for help. And once you get out and call, it may take a long time for help to arrive. When we have a long cave rescue, we tend to run military surplus field phone wire and use portable surplus field phones. ﻿["Text and images ©tp6n.blogspot.com and acknowledged contributors. Feel free to share for educational or other non-commercial use.“]</a:t>
            </a:r>
          </a:p>
        </p:txBody>
      </p:sp>
    </p:spTree>
    <p:extLst>
      <p:ext uri="{BB962C8B-B14F-4D97-AF65-F5344CB8AC3E}">
        <p14:creationId xmlns:p14="http://schemas.microsoft.com/office/powerpoint/2010/main" val="379134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I may fall in a hole! </a:t>
            </a:r>
            <a:r>
              <a:rPr lang="en-US" sz="1900" dirty="0"/>
              <a:t>Most of the caves in the mid-Appalachians are what we call horizontal caves. That means you don’t need cable ladders or ropes to navigate through the cave. </a:t>
            </a:r>
          </a:p>
          <a:p>
            <a:pPr defTabSz="966612" fontAlgn="base">
              <a:spcBef>
                <a:spcPct val="30000"/>
              </a:spcBef>
              <a:spcAft>
                <a:spcPct val="0"/>
              </a:spcAft>
              <a:defRPr/>
            </a:pPr>
            <a:r>
              <a:rPr lang="en-US" sz="1900" dirty="0"/>
              <a:t>Even horizontal caves are three-dimensional, though. Even without big drops, there is often lots of scrambling and some minor injury risk. </a:t>
            </a:r>
          </a:p>
        </p:txBody>
      </p:sp>
    </p:spTree>
    <p:extLst>
      <p:ext uri="{BB962C8B-B14F-4D97-AF65-F5344CB8AC3E}">
        <p14:creationId xmlns:p14="http://schemas.microsoft.com/office/powerpoint/2010/main" val="782598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I might drown! </a:t>
            </a:r>
            <a:r>
              <a:rPr lang="en-US" sz="1900" dirty="0"/>
              <a:t>Caves can be dry. Caves can be muddy. Caves can be wet. Caves can have rivers running through them. This is the entrance to the Sinks of Gandy cave. The stream goes into the cave here and comes out after passing under </a:t>
            </a:r>
            <a:r>
              <a:rPr lang="en-US" sz="1900" dirty="0" err="1"/>
              <a:t>Yokum</a:t>
            </a:r>
            <a:r>
              <a:rPr lang="en-US" sz="1900" dirty="0"/>
              <a:t> Knob. Imagine what happens inside when the stream floods. Learn to look for evidence that a cave passage floods from time to time: leaves and sticks from aboveground, highwater lines on the sides of the passage. [﻿Licensed under the Creative Commons Attribution-Share Alike 4.0 International license via Wikimedia Commons, courtesy </a:t>
            </a:r>
            <a:r>
              <a:rPr lang="en-US" sz="1900" dirty="0" err="1"/>
              <a:t>Thespooker</a:t>
            </a:r>
            <a:r>
              <a:rPr lang="en-US" sz="1900" dirty="0"/>
              <a:t>.]</a:t>
            </a:r>
          </a:p>
        </p:txBody>
      </p:sp>
    </p:spTree>
    <p:extLst>
      <p:ext uri="{BB962C8B-B14F-4D97-AF65-F5344CB8AC3E}">
        <p14:creationId xmlns:p14="http://schemas.microsoft.com/office/powerpoint/2010/main" val="3817619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Caves are dirty and muddy! </a:t>
            </a:r>
            <a:r>
              <a:rPr lang="en-US" sz="1900" dirty="0"/>
              <a:t>If that really bothers you, maybe you should consider some volunteer public service opportunities other than cave rescue. [﻿Licensed under the Creative Commons Attribution-Share Alike 2.5 Generic license via Wikimedia Commons, courtesy Dave Bunnell.] </a:t>
            </a:r>
          </a:p>
          <a:p>
            <a:pPr defTabSz="966612" eaLnBrk="0" fontAlgn="base" hangingPunct="0">
              <a:spcBef>
                <a:spcPct val="30000"/>
              </a:spcBef>
              <a:spcAft>
                <a:spcPct val="0"/>
              </a:spcAft>
              <a:defRPr/>
            </a:pPr>
            <a:endParaRPr lang="en-US" b="0" i="0" dirty="0"/>
          </a:p>
        </p:txBody>
      </p:sp>
    </p:spTree>
    <p:extLst>
      <p:ext uri="{BB962C8B-B14F-4D97-AF65-F5344CB8AC3E}">
        <p14:creationId xmlns:p14="http://schemas.microsoft.com/office/powerpoint/2010/main" val="1774092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I might catch some contagious disease in there! </a:t>
            </a:r>
            <a:r>
              <a:rPr lang="en-US" sz="1900" dirty="0"/>
              <a:t>Well, that is possible, but what is much more likely is that you give a contagious disease to bats and kill them. White nose disease – a fungus that grows on hibernating bats and kills them – may be transmitted from one cave to another by cavers. That’s why some caves are closed when bats are hibernating. And why cavers and cave rescuers need to disinfect their gear between cave trips. See the Survival and Wilderness Travel chapter of Appalachian Search and Rescue for more about this. [﻿Public domain via Wikimedia Commons courtesy </a:t>
            </a:r>
            <a:r>
              <a:rPr lang="en-US" sz="1900" dirty="0" err="1"/>
              <a:t>Tamás</a:t>
            </a:r>
            <a:r>
              <a:rPr lang="en-US" sz="1900" dirty="0"/>
              <a:t> </a:t>
            </a:r>
            <a:r>
              <a:rPr lang="en-US" sz="1900" dirty="0" err="1"/>
              <a:t>Görföl</a:t>
            </a:r>
            <a:r>
              <a:rPr lang="en-US" sz="1900" dirty="0"/>
              <a:t> and </a:t>
            </a:r>
            <a:r>
              <a:rPr lang="en-US" sz="1900" dirty="0" err="1"/>
              <a:t>USGov</a:t>
            </a:r>
            <a:r>
              <a:rPr lang="en-US" sz="1900" dirty="0"/>
              <a:t>-HHS-CDC.]</a:t>
            </a:r>
          </a:p>
        </p:txBody>
      </p:sp>
    </p:spTree>
    <p:extLst>
      <p:ext uri="{BB962C8B-B14F-4D97-AF65-F5344CB8AC3E}">
        <p14:creationId xmlns:p14="http://schemas.microsoft.com/office/powerpoint/2010/main" val="3008003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b="1" i="1" dirty="0"/>
              <a:t>I might destroy an ancient cave formation! </a:t>
            </a:r>
            <a:r>
              <a:rPr lang="en-US" sz="1900" dirty="0"/>
              <a:t>This is a real concern, so you need to be careful when caving. Cave formations (speleothems) take thousands of years to develop. Rainwater percolates through soil and limestone rock down into the cave. As it does so, it dissolves a bit of the limestone. When the water enters the cave and evaporates, it leaves behind a white mineral called calcite. Calcite speleothems take many forms: stalactites, stalagmites, columns when the two join, flowstone, draperies, soda straws, rimstone dams, </a:t>
            </a:r>
            <a:r>
              <a:rPr lang="en-US" sz="1900" dirty="0" err="1"/>
              <a:t>anthodites</a:t>
            </a:r>
            <a:r>
              <a:rPr lang="en-US" sz="1900" dirty="0"/>
              <a:t> and </a:t>
            </a:r>
            <a:r>
              <a:rPr lang="en-US" sz="1900" dirty="0" err="1"/>
              <a:t>helectites</a:t>
            </a:r>
            <a:r>
              <a:rPr lang="en-US" sz="1900" dirty="0"/>
              <a:t>, to name a few. [Licensed under the Creative Commons Attribution-Share Alike 2.5 Generic license via Wikimedia Commons, courtesy Dave Bunnell.]</a:t>
            </a:r>
          </a:p>
        </p:txBody>
      </p:sp>
    </p:spTree>
    <p:extLst>
      <p:ext uri="{BB962C8B-B14F-4D97-AF65-F5344CB8AC3E}">
        <p14:creationId xmlns:p14="http://schemas.microsoft.com/office/powerpoint/2010/main" val="4068150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b="1" i="1" dirty="0"/>
              <a:t>I may get stuck! </a:t>
            </a:r>
            <a:r>
              <a:rPr lang="en-US" sz="1900" dirty="0"/>
              <a:t>Just like Floyd Collins famously did, and then died. This is a reasonable concern. You can get stuck in a small passage. It’s pretty rare, though. If you get stuck, we have ways to get you out, usually involving your getting naked and using motor oil and axle grease. You have been warned. Maybe pass on the French fries with cheese and gravy right before your next cave trip. Of course, if you’re from Quebec you can call it poutine and thus get away with eating it as part of your cultural heritage. [﻿Licensed under the Creative Commons Attribution 2.0 International license via Flickr, courtesy Karl Baron.]</a:t>
            </a:r>
          </a:p>
        </p:txBody>
      </p:sp>
    </p:spTree>
    <p:extLst>
      <p:ext uri="{BB962C8B-B14F-4D97-AF65-F5344CB8AC3E}">
        <p14:creationId xmlns:p14="http://schemas.microsoft.com/office/powerpoint/2010/main" val="394558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I may hit my head! Unlike the rest of the great outdoors, caves have ceilings, so let’s talk about…</a:t>
            </a:r>
          </a:p>
          <a:p>
            <a:pPr defTabSz="966612"/>
            <a:r>
              <a:rPr lang="en-US" sz="1900" dirty="0"/>
              <a:t>[﻿Licensed under the Creative Commons Attribution-Share Alike 2.5 Generic license via Wikimedia Commons, courtesy Dave Bunnell.] </a:t>
            </a:r>
          </a:p>
        </p:txBody>
      </p:sp>
    </p:spTree>
    <p:extLst>
      <p:ext uri="{BB962C8B-B14F-4D97-AF65-F5344CB8AC3E}">
        <p14:creationId xmlns:p14="http://schemas.microsoft.com/office/powerpoint/2010/main" val="4293669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xfrm>
            <a:off x="1176338" y="722313"/>
            <a:ext cx="4911725" cy="36845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9203" name="Rectangle 3"/>
          <p:cNvSpPr>
            <a:spLocks noGrp="1" noChangeArrowheads="1"/>
          </p:cNvSpPr>
          <p:nvPr>
            <p:ph type="body" idx="1"/>
          </p:nvPr>
        </p:nvSpPr>
        <p:spPr bwMode="auto">
          <a:xfrm>
            <a:off x="958427" y="4647247"/>
            <a:ext cx="5345854" cy="4407218"/>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715719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bwMode="auto">
          <a:xfrm>
            <a:off x="1230313" y="744538"/>
            <a:ext cx="4854575" cy="36417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3779" name="Rectangle 3"/>
          <p:cNvSpPr>
            <a:spLocks noGrp="1" noChangeArrowheads="1"/>
          </p:cNvSpPr>
          <p:nvPr>
            <p:ph type="body" idx="1"/>
          </p:nvPr>
        </p:nvSpPr>
        <p:spPr bwMode="auto">
          <a:xfrm>
            <a:off x="975360" y="4633912"/>
            <a:ext cx="5364480" cy="4382215"/>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266" tIns="49133" rIns="98266" bIns="49133"/>
          <a:lstStyle/>
          <a:p>
            <a:r>
              <a:rPr lang="en-US" sz="1900" dirty="0"/>
              <a:t>These are common features of what we call Austere EMS and Austere Medicine: wilderness, tactical and disaster. </a:t>
            </a:r>
          </a:p>
          <a:p>
            <a:endParaRPr lang="en-US" sz="1900" dirty="0"/>
          </a:p>
          <a:p>
            <a:r>
              <a:rPr lang="en-US" sz="1900" dirty="0"/>
              <a:t>Although, mostly – except for flooding – caves have </a:t>
            </a:r>
            <a:r>
              <a:rPr lang="en-US" sz="1900" i="1" dirty="0"/>
              <a:t>climate</a:t>
            </a:r>
            <a:r>
              <a:rPr lang="en-US" sz="1900" dirty="0"/>
              <a:t> instead of weather. </a:t>
            </a:r>
          </a:p>
          <a:p>
            <a:endParaRPr lang="en-US" sz="1900" dirty="0"/>
          </a:p>
          <a:p>
            <a:r>
              <a:rPr lang="en-US" sz="1900" dirty="0"/>
              <a:t>[Pictures by Keith Conover, covered under the Creative Commons by-</a:t>
            </a:r>
            <a:r>
              <a:rPr lang="en-US" sz="1900" dirty="0" err="1"/>
              <a:t>sa</a:t>
            </a:r>
            <a:r>
              <a:rPr lang="en-US" sz="1900" dirty="0"/>
              <a:t> of this presentation</a:t>
            </a:r>
            <a:r>
              <a:rPr lang="en-US"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This is a ceiling-finder, which non-cavers call a helmet. This is a Petzl Elios helmet. Note the scrapes on the color code tape from finding the ceiling. The headlamp (a Petzl Swift RL which is an excellent headlamp for both cave and above-ground, and put spare batteries in my cavepack) and the backup light (Fenix E11 single AA again with backup batteries in my cavepack; the Fenix E12 V2 is the current equivalent) attached to the helmet with cable ties. In my cavepack (bottom right in the picture) is third light (</a:t>
            </a:r>
            <a:r>
              <a:rPr lang="en-US" sz="1900" dirty="0" err="1"/>
              <a:t>Zebralight</a:t>
            </a:r>
            <a:r>
              <a:rPr lang="en-US" sz="1900" dirty="0"/>
              <a:t> H51FW 164-Lumen AA </a:t>
            </a:r>
            <a:r>
              <a:rPr lang="en-US" sz="1900" dirty="0" err="1"/>
              <a:t>Floody</a:t>
            </a:r>
            <a:r>
              <a:rPr lang="en-US" sz="1900" dirty="0"/>
              <a:t> Headlamp with head strap with battery reversed to prevent going on in my cavepack; current equivalent is the </a:t>
            </a:r>
            <a:r>
              <a:rPr lang="en-US" sz="1900" dirty="0" err="1"/>
              <a:t>Zebralight</a:t>
            </a:r>
            <a:r>
              <a:rPr lang="en-US" sz="1900" dirty="0"/>
              <a:t> H503c, which many cavers use as a primary light, but I like the Swift RL a bit better.) These details are in the PDF of this presentation posted online.</a:t>
            </a:r>
          </a:p>
        </p:txBody>
      </p:sp>
    </p:spTree>
    <p:extLst>
      <p:ext uri="{BB962C8B-B14F-4D97-AF65-F5344CB8AC3E}">
        <p14:creationId xmlns:p14="http://schemas.microsoft.com/office/powerpoint/2010/main" val="657555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Cave pack with handle, easily adjustable backpack/shoulder straps so can be tossed over a shoulder, worn as a backpack, or just picked up by the handle and pushed ahead of you in a crawlway. </a:t>
            </a:r>
            <a:r>
              <a:rPr lang="en-US" sz="1900" dirty="0" err="1"/>
              <a:t>Cavepacks</a:t>
            </a:r>
            <a:r>
              <a:rPr lang="en-US" sz="1900" dirty="0"/>
              <a:t> don’t need sternum straps, </a:t>
            </a:r>
            <a:r>
              <a:rPr lang="en-US" sz="1900" dirty="0" err="1"/>
              <a:t>hipbelts</a:t>
            </a:r>
            <a:r>
              <a:rPr lang="en-US" sz="1900" dirty="0"/>
              <a:t> or fancy suspensions. </a:t>
            </a:r>
          </a:p>
        </p:txBody>
      </p:sp>
    </p:spTree>
    <p:extLst>
      <p:ext uri="{BB962C8B-B14F-4D97-AF65-F5344CB8AC3E}">
        <p14:creationId xmlns:p14="http://schemas.microsoft.com/office/powerpoint/2010/main" val="3910161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fontAlgn="base">
              <a:spcBef>
                <a:spcPct val="30000"/>
              </a:spcBef>
              <a:spcAft>
                <a:spcPct val="0"/>
              </a:spcAft>
              <a:defRPr/>
            </a:pPr>
            <a:r>
              <a:rPr lang="en-US" sz="1900" dirty="0"/>
              <a:t>Contents of my cave pack. To see a list of what’s in it, check out: conovers.org/ftp (“file transfer protocol”) and scroll down to SAR-Gear.pdf.</a:t>
            </a:r>
          </a:p>
          <a:p>
            <a:endParaRPr lang="en-US" dirty="0"/>
          </a:p>
        </p:txBody>
      </p:sp>
    </p:spTree>
    <p:extLst>
      <p:ext uri="{BB962C8B-B14F-4D97-AF65-F5344CB8AC3E}">
        <p14:creationId xmlns:p14="http://schemas.microsoft.com/office/powerpoint/2010/main" val="3527531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910B08-D454-4DEC-866B-8FAD1AB659A7}" type="slidenum">
              <a:rPr lang="en-US" smtClean="0"/>
              <a:t>33</a:t>
            </a:fld>
            <a:endParaRPr lang="en-US"/>
          </a:p>
        </p:txBody>
      </p:sp>
    </p:spTree>
    <p:extLst>
      <p:ext uri="{BB962C8B-B14F-4D97-AF65-F5344CB8AC3E}">
        <p14:creationId xmlns:p14="http://schemas.microsoft.com/office/powerpoint/2010/main" val="2162252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910B08-D454-4DEC-866B-8FAD1AB659A7}" type="slidenum">
              <a:rPr lang="en-US" smtClean="0"/>
              <a:t>34</a:t>
            </a:fld>
            <a:endParaRPr lang="en-US"/>
          </a:p>
        </p:txBody>
      </p:sp>
    </p:spTree>
    <p:extLst>
      <p:ext uri="{BB962C8B-B14F-4D97-AF65-F5344CB8AC3E}">
        <p14:creationId xmlns:p14="http://schemas.microsoft.com/office/powerpoint/2010/main" val="1166862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xfrm>
            <a:off x="1176338" y="722313"/>
            <a:ext cx="4911725" cy="36845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9203" name="Rectangle 3"/>
          <p:cNvSpPr>
            <a:spLocks noGrp="1" noChangeArrowheads="1"/>
          </p:cNvSpPr>
          <p:nvPr>
            <p:ph type="body" idx="1"/>
          </p:nvPr>
        </p:nvSpPr>
        <p:spPr bwMode="auto">
          <a:xfrm>
            <a:off x="958427" y="4647247"/>
            <a:ext cx="5345854" cy="4407218"/>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a:t>Milk-jug splints, paving and turtling an’ ‘at</a:t>
            </a:r>
          </a:p>
        </p:txBody>
      </p:sp>
    </p:spTree>
    <p:extLst>
      <p:ext uri="{BB962C8B-B14F-4D97-AF65-F5344CB8AC3E}">
        <p14:creationId xmlns:p14="http://schemas.microsoft.com/office/powerpoint/2010/main" val="1321853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Mud and rocks don’t work well as improvised splints, so your personal wilderness first aid/medical kit should include SAM splint, or a much lighter and cheaper variant, which is a couple of pieces of plastic cut from plastic milk jugs or even better, from a windshield washer fluid jug. (From </a:t>
            </a:r>
            <a:r>
              <a:rPr lang="en-US" sz="1900" i="1" dirty="0"/>
              <a:t>Appalachian Search and Rescue</a:t>
            </a:r>
            <a:r>
              <a:rPr lang="en-US" sz="1900" dirty="0"/>
              <a:t>, covered by its cc-by-</a:t>
            </a:r>
            <a:r>
              <a:rPr lang="en-US" sz="1900" dirty="0" err="1"/>
              <a:t>sa</a:t>
            </a:r>
            <a:r>
              <a:rPr lang="en-US" sz="1900" dirty="0"/>
              <a:t> Creative Commons license). </a:t>
            </a:r>
          </a:p>
        </p:txBody>
      </p:sp>
    </p:spTree>
    <p:extLst>
      <p:ext uri="{BB962C8B-B14F-4D97-AF65-F5344CB8AC3E}">
        <p14:creationId xmlns:p14="http://schemas.microsoft.com/office/powerpoint/2010/main" val="1119379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Just add a little duct tape. You can use two and more dust tape to make a longer splint. (From </a:t>
            </a:r>
            <a:r>
              <a:rPr lang="en-US" sz="1900" i="1" dirty="0"/>
              <a:t>Appalachian Search and Rescue</a:t>
            </a:r>
            <a:r>
              <a:rPr lang="en-US" sz="1900" dirty="0"/>
              <a:t>, covered by its cc-by-</a:t>
            </a:r>
            <a:r>
              <a:rPr lang="en-US" sz="1900" dirty="0" err="1"/>
              <a:t>sa</a:t>
            </a:r>
            <a:r>
              <a:rPr lang="en-US" sz="1900" dirty="0"/>
              <a:t> Creative Commons license</a:t>
            </a:r>
            <a:r>
              <a:rPr lang="en-US" sz="1900"/>
              <a:t>). </a:t>
            </a:r>
            <a:endParaRPr lang="en-US" sz="1900" dirty="0"/>
          </a:p>
        </p:txBody>
      </p:sp>
    </p:spTree>
    <p:extLst>
      <p:ext uri="{BB962C8B-B14F-4D97-AF65-F5344CB8AC3E}">
        <p14:creationId xmlns:p14="http://schemas.microsoft.com/office/powerpoint/2010/main" val="2118377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This is used aboveground as well, and it’s called laddering. LC is the litter captain: in charge of the litter always whoever’s in the front left. [From the ASRC From ASRC Mountain Rescue Manual, copyright © 1983 ASRC, used with permission.]</a:t>
            </a:r>
          </a:p>
        </p:txBody>
      </p:sp>
    </p:spTree>
    <p:extLst>
      <p:ext uri="{BB962C8B-B14F-4D97-AF65-F5344CB8AC3E}">
        <p14:creationId xmlns:p14="http://schemas.microsoft.com/office/powerpoint/2010/main" val="3310283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If it’s a solid object rather than a crack in the ground, you place the head of the litter on the object, the Litter Captain calls “Ready to Ladder!” The front four litter bearers shift their hands back a bit, and the two at the back peel off, scramble over the object, then the new Litter Captain (the new front-left litter bearer, now in the driver’s seat) calls out “Ladder” and, without moving their feet… [From the ASRC From ASRC Mountain Rescue Manual, copyright © 1983 ASRC, used with permission.]</a:t>
            </a:r>
          </a:p>
        </p:txBody>
      </p:sp>
    </p:spTree>
    <p:extLst>
      <p:ext uri="{BB962C8B-B14F-4D97-AF65-F5344CB8AC3E}">
        <p14:creationId xmlns:p14="http://schemas.microsoft.com/office/powerpoint/2010/main" val="35954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900" dirty="0"/>
              <a:t>Cave rescue is not like mine rescue, trench rescue, or for the most part like other confined-space rescue. It is a natural environment, not a built environment, and the hazards are quite different, though a few of the patient movement techniques may be similar. I can’t teach you about mine, trench, or urban/rural confined-space rescue as I know enough to know I don’t know squat about it. </a:t>
            </a:r>
          </a:p>
        </p:txBody>
      </p:sp>
      <p:sp>
        <p:nvSpPr>
          <p:cNvPr id="4" name="Slide Number Placeholder 3"/>
          <p:cNvSpPr>
            <a:spLocks noGrp="1"/>
          </p:cNvSpPr>
          <p:nvPr>
            <p:ph type="sldNum" sz="quarter" idx="5"/>
          </p:nvPr>
        </p:nvSpPr>
        <p:spPr/>
        <p:txBody>
          <a:bodyPr/>
          <a:lstStyle/>
          <a:p>
            <a:fld id="{A4910B08-D454-4DEC-866B-8FAD1AB659A7}" type="slidenum">
              <a:rPr lang="en-US" smtClean="0"/>
              <a:t>4</a:t>
            </a:fld>
            <a:endParaRPr lang="en-US"/>
          </a:p>
        </p:txBody>
      </p:sp>
    </p:spTree>
    <p:extLst>
      <p:ext uri="{BB962C8B-B14F-4D97-AF65-F5344CB8AC3E}">
        <p14:creationId xmlns:p14="http://schemas.microsoft.com/office/powerpoint/2010/main" val="826668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everyone slides the litter forwards a foot or two. The new Litter Captain then calls “Ready to Ladder!” [From the ASRC From ASRC Mountain Rescue Manual, copyright © 1983 ASRC, used with permission.]</a:t>
            </a:r>
          </a:p>
        </p:txBody>
      </p:sp>
    </p:spTree>
    <p:extLst>
      <p:ext uri="{BB962C8B-B14F-4D97-AF65-F5344CB8AC3E}">
        <p14:creationId xmlns:p14="http://schemas.microsoft.com/office/powerpoint/2010/main" val="672675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And the same thing repeats until…[From the ASRC From ASRC Mountain Rescue Manual, copyright © 1983 ASRC, used with permission.]</a:t>
            </a:r>
          </a:p>
        </p:txBody>
      </p:sp>
    </p:spTree>
    <p:extLst>
      <p:ext uri="{BB962C8B-B14F-4D97-AF65-F5344CB8AC3E}">
        <p14:creationId xmlns:p14="http://schemas.microsoft.com/office/powerpoint/2010/main" val="2057228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litter is over the obstacle and people continue carrying it. [From the ASRC From ASRC Mountain Rescue Manual, copyright © 1983 ASRC, used with permission.]</a:t>
            </a:r>
          </a:p>
        </p:txBody>
      </p:sp>
    </p:spTree>
    <p:extLst>
      <p:ext uri="{BB962C8B-B14F-4D97-AF65-F5344CB8AC3E}">
        <p14:creationId xmlns:p14="http://schemas.microsoft.com/office/powerpoint/2010/main" val="83996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Sometimes in a cave, the object you have to ladder past is a crevice, or a tight spot where litter bearers have to crawl under the litter to get ahead, but the principle is the same. [Courtesy Eastern Region, National Cave Rescue Commission, used with permission]</a:t>
            </a:r>
          </a:p>
        </p:txBody>
      </p:sp>
    </p:spTree>
    <p:extLst>
      <p:ext uri="{BB962C8B-B14F-4D97-AF65-F5344CB8AC3E}">
        <p14:creationId xmlns:p14="http://schemas.microsoft.com/office/powerpoint/2010/main" val="3139119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Now for some more-caving-specific techniques. This is paving: putting people in holes so the litter, or the patient if the patient is walking, doesn’t fall in. [Courtesy Eastern Region, National Cave Rescue Commission, used with permission]</a:t>
            </a:r>
          </a:p>
        </p:txBody>
      </p:sp>
    </p:spTree>
    <p:extLst>
      <p:ext uri="{BB962C8B-B14F-4D97-AF65-F5344CB8AC3E}">
        <p14:creationId xmlns:p14="http://schemas.microsoft.com/office/powerpoint/2010/main" val="1734285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For certain passages, everyone can sit on a shelf on the sides and do what we call a </a:t>
            </a:r>
            <a:r>
              <a:rPr lang="en-US" i="1" dirty="0"/>
              <a:t>lap pass</a:t>
            </a:r>
            <a:r>
              <a:rPr lang="en-US" dirty="0"/>
              <a:t>. [Courtesy Eastern Region, National Cave Rescue Commission, used with permission]</a:t>
            </a:r>
          </a:p>
        </p:txBody>
      </p:sp>
    </p:spTree>
    <p:extLst>
      <p:ext uri="{BB962C8B-B14F-4D97-AF65-F5344CB8AC3E}">
        <p14:creationId xmlns:p14="http://schemas.microsoft.com/office/powerpoint/2010/main" val="763437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In a narrow passage where people can’t get on either side, you can get on your hands and knees under the litter and crawl, supporting it with your back. [Courtesy Eastern Region, National Cave Rescue Commission, used with permission]</a:t>
            </a:r>
          </a:p>
        </p:txBody>
      </p:sp>
    </p:spTree>
    <p:extLst>
      <p:ext uri="{BB962C8B-B14F-4D97-AF65-F5344CB8AC3E}">
        <p14:creationId xmlns:p14="http://schemas.microsoft.com/office/powerpoint/2010/main" val="40019742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Or sometimes you have to be on your belly in a stream to support the patient, which we call </a:t>
            </a:r>
            <a:r>
              <a:rPr lang="en-US" i="1" dirty="0"/>
              <a:t>snaking</a:t>
            </a:r>
            <a:r>
              <a:rPr lang="en-US" dirty="0"/>
              <a:t>. [Courtesy Eastern Region, National Cave Rescue Commission, used with permission]</a:t>
            </a:r>
          </a:p>
        </p:txBody>
      </p:sp>
    </p:spTree>
    <p:extLst>
      <p:ext uri="{BB962C8B-B14F-4D97-AF65-F5344CB8AC3E}">
        <p14:creationId xmlns:p14="http://schemas.microsoft.com/office/powerpoint/2010/main" val="4256220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910B08-D454-4DEC-866B-8FAD1AB659A7}" type="slidenum">
              <a:rPr lang="en-US" smtClean="0"/>
              <a:t>48</a:t>
            </a:fld>
            <a:endParaRPr lang="en-US"/>
          </a:p>
        </p:txBody>
      </p:sp>
    </p:spTree>
    <p:extLst>
      <p:ext uri="{BB962C8B-B14F-4D97-AF65-F5344CB8AC3E}">
        <p14:creationId xmlns:p14="http://schemas.microsoft.com/office/powerpoint/2010/main" val="202128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The top URL and left QR code are the official releases, the bottom URL and right QR code are where the drafts are. I will also show this at the end. </a:t>
            </a:r>
          </a:p>
        </p:txBody>
      </p:sp>
    </p:spTree>
    <p:extLst>
      <p:ext uri="{BB962C8B-B14F-4D97-AF65-F5344CB8AC3E}">
        <p14:creationId xmlns:p14="http://schemas.microsoft.com/office/powerpoint/2010/main" val="408629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Are you interested in some book-learning about backcountry search and rescue in the mid-Appalachians and nearby? With my colleagues, I’m in the process of writing a free, peer-reviewed online wilderness search and rescue textbook, and we post chapters as they become available. </a:t>
            </a:r>
          </a:p>
          <a:p>
            <a:pPr defTabSz="966612"/>
            <a:endParaRPr lang="en-US" sz="1900" dirty="0"/>
          </a:p>
          <a:p>
            <a:pPr defTabSz="966612"/>
            <a:r>
              <a:rPr lang="en-US" sz="1900" dirty="0"/>
              <a:t>It also includes all of the wilderness first aid topics required by the Wilderness Medical Society and National Association for Search and Rescue and is written at that level. However, it has enrichment – non-required footnotes and sidebars – of interest to any student of medicine, from the wilderness first aid level through paramedic level to board-certified attending level.</a:t>
            </a:r>
          </a:p>
          <a:p>
            <a:pPr defTabSz="966612"/>
            <a:endParaRPr lang="en-US" sz="1900" dirty="0"/>
          </a:p>
          <a:p>
            <a:pPr defTabSz="966612"/>
            <a:r>
              <a:rPr lang="en-US" sz="1900" dirty="0"/>
              <a:t>I will show you the URL where the chapters are posted on the next slide, in case you want to use your phone to take a picture. However, as this particular chapter, which has information on the cave environment for wilderness medicine and cave search and rescue, is still in draft form. But I’m also going to show you where you can access this and other draft chapters if you wish to get the latest and most complete information. </a:t>
            </a:r>
            <a:r>
              <a:rPr lang="en-US" sz="1900" dirty="0" err="1"/>
              <a:t>Sssh</a:t>
            </a:r>
            <a:r>
              <a:rPr lang="en-US" sz="1900" dirty="0"/>
              <a:t>, it’s a secret. </a:t>
            </a:r>
          </a:p>
          <a:p>
            <a:pPr defTabSz="966612"/>
            <a:endParaRPr lang="en-US" sz="1900" dirty="0"/>
          </a:p>
          <a:p>
            <a:pPr defTabSz="966612"/>
            <a:r>
              <a:rPr lang="en-US" sz="1900" dirty="0"/>
              <a:t>[covered by the Creative Commons by-</a:t>
            </a:r>
            <a:r>
              <a:rPr lang="en-US" sz="1900" dirty="0" err="1"/>
              <a:t>sa</a:t>
            </a:r>
            <a:r>
              <a:rPr lang="en-US" sz="1900" dirty="0"/>
              <a:t> of this presentation and the by-</a:t>
            </a:r>
            <a:r>
              <a:rPr lang="en-US" sz="1900" dirty="0" err="1"/>
              <a:t>sar</a:t>
            </a:r>
            <a:r>
              <a:rPr lang="en-US" sz="1900" dirty="0"/>
              <a:t> of the Appalachian Search and Rescue textbook.]</a:t>
            </a:r>
          </a:p>
        </p:txBody>
      </p:sp>
    </p:spTree>
    <p:extLst>
      <p:ext uri="{BB962C8B-B14F-4D97-AF65-F5344CB8AC3E}">
        <p14:creationId xmlns:p14="http://schemas.microsoft.com/office/powerpoint/2010/main" val="69747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The top URL and left QR code are the official releases, the bottom URL and right QR code are where the drafts are. I will also show this at the end. </a:t>
            </a:r>
          </a:p>
        </p:txBody>
      </p:sp>
    </p:spTree>
    <p:extLst>
      <p:ext uri="{BB962C8B-B14F-4D97-AF65-F5344CB8AC3E}">
        <p14:creationId xmlns:p14="http://schemas.microsoft.com/office/powerpoint/2010/main" val="119990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dirty="0"/>
              <a:t>Most of the caves around here are limestone solution caves, formed by rain percolating through the ground dissolving limestone. The blue shows where limestone caves can form. The red line is the southern limit of glaciers during the last ice age.[Public domain, US Geological Survey. https://pubs.usgs.gov/of/2014/1156/pdf/of2014-1156_hi-res-pdfs/of2014-1156_figure_1.pdf/]</a:t>
            </a:r>
          </a:p>
        </p:txBody>
      </p:sp>
    </p:spTree>
    <p:extLst>
      <p:ext uri="{BB962C8B-B14F-4D97-AF65-F5344CB8AC3E}">
        <p14:creationId xmlns:p14="http://schemas.microsoft.com/office/powerpoint/2010/main" val="292284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xfrm>
            <a:off x="1176338" y="722313"/>
            <a:ext cx="4911725" cy="36845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9203" name="Rectangle 3"/>
          <p:cNvSpPr>
            <a:spLocks noGrp="1" noChangeArrowheads="1"/>
          </p:cNvSpPr>
          <p:nvPr>
            <p:ph type="body" idx="1"/>
          </p:nvPr>
        </p:nvSpPr>
        <p:spPr bwMode="auto">
          <a:xfrm>
            <a:off x="958427" y="4647247"/>
            <a:ext cx="5345854" cy="4407218"/>
          </a:xfrm>
          <a:prstGeom prst="rect">
            <a:avLst/>
          </a:prstGeom>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4140726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p:cNvSpPr>
          <p:nvPr>
            <p:ph type="sldImg"/>
          </p:nvPr>
        </p:nvSpPr>
        <p:spPr bwMode="auto">
          <a:xfrm>
            <a:off x="1217613" y="731838"/>
            <a:ext cx="4879975" cy="36607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xfrm>
            <a:off x="731520" y="4637247"/>
            <a:ext cx="5852160" cy="43922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r>
              <a:rPr lang="en-US" sz="1900" b="1" i="1" dirty="0"/>
              <a:t>Caves are scary. </a:t>
            </a:r>
            <a:r>
              <a:rPr lang="en-US" sz="1900" dirty="0"/>
              <a:t>Some people, like me, find caves interesting and familiar and are comfortable there. Some people have irrational fears of caves; they know these fears are irrational, but just don’t like being in caves. While there are cave rescue teams where all members are trained to work in a cave, there are wilderness search and rescue teams that do cave rescue as part of what they do, like my Allegheny Mountain Rescue Group. Many of these teams require mountain rescue training and participation from all of their members, but due to these psychological factors, allow members to choose whether they will serve underground or not. During a cave rescue there is always plenty of above-ground work so this is not a problem for the team. [Public domain, copyright expired]</a:t>
            </a:r>
          </a:p>
        </p:txBody>
      </p:sp>
    </p:spTree>
    <p:extLst>
      <p:ext uri="{BB962C8B-B14F-4D97-AF65-F5344CB8AC3E}">
        <p14:creationId xmlns:p14="http://schemas.microsoft.com/office/powerpoint/2010/main" val="3509074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18857" y="1654925"/>
            <a:ext cx="5225143" cy="2208666"/>
          </a:xfrm>
          <a:effectLst>
            <a:glow rad="228600">
              <a:schemeClr val="accent3">
                <a:satMod val="175000"/>
                <a:alpha val="40000"/>
              </a:schemeClr>
            </a:glow>
          </a:effectLst>
        </p:spPr>
        <p:txBody>
          <a:bodyPr anchor="b"/>
          <a:lstStyle>
            <a:lvl1pPr algn="ctr">
              <a:defRPr sz="6000" b="0">
                <a:effectLst>
                  <a:glow rad="76200">
                    <a:schemeClr val="tx1">
                      <a:lumMod val="75000"/>
                      <a:lumOff val="25000"/>
                      <a:alpha val="40000"/>
                    </a:schemeClr>
                  </a:glow>
                </a:effectLst>
              </a:defRPr>
            </a:lvl1pPr>
          </a:lstStyle>
          <a:p>
            <a:r>
              <a:rPr lang="en-US"/>
              <a:t>Click to edit Master title style</a:t>
            </a:r>
            <a:endParaRPr lang="en-US" dirty="0"/>
          </a:p>
        </p:txBody>
      </p:sp>
      <p:sp>
        <p:nvSpPr>
          <p:cNvPr id="3" name="Subtitle 2"/>
          <p:cNvSpPr>
            <a:spLocks noGrp="1"/>
          </p:cNvSpPr>
          <p:nvPr>
            <p:ph type="subTitle" idx="1"/>
          </p:nvPr>
        </p:nvSpPr>
        <p:spPr>
          <a:xfrm>
            <a:off x="2200589" y="4466491"/>
            <a:ext cx="6355582" cy="1346767"/>
          </a:xfrm>
          <a:effectLst>
            <a:glow rad="228600">
              <a:schemeClr val="bg1">
                <a:alpha val="40000"/>
              </a:schemeClr>
            </a:glow>
          </a:effectLst>
        </p:spPr>
        <p:txBody>
          <a:bodyPr>
            <a:normAutofit/>
          </a:bodyPr>
          <a:lstStyle>
            <a:lvl1pPr marL="0" indent="0" algn="ctr">
              <a:buNone/>
              <a:defRPr sz="3200">
                <a:solidFill>
                  <a:srgbClr val="003399"/>
                </a:solidFill>
                <a:effectLst>
                  <a:glow rad="38100">
                    <a:schemeClr val="bg1">
                      <a:alpha val="60000"/>
                    </a:schemeClr>
                  </a:glo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4"/>
          <p:cNvSpPr>
            <a:spLocks noGrp="1" noChangeArrowheads="1"/>
          </p:cNvSpPr>
          <p:nvPr>
            <p:ph type="dt" sz="half" idx="10"/>
          </p:nvPr>
        </p:nvSpPr>
        <p:spPr>
          <a:xfrm>
            <a:off x="1397876" y="6248400"/>
            <a:ext cx="1040524" cy="457200"/>
          </a:xfrm>
          <a:prstGeom prst="rect">
            <a:avLst/>
          </a:prstGeom>
          <a:ln/>
        </p:spPr>
        <p:txBody>
          <a:bodyPr/>
          <a:lstStyle>
            <a:lvl1pPr algn="l">
              <a:buNone/>
              <a:defRPr sz="1800" b="0" i="0">
                <a:solidFill>
                  <a:srgbClr val="003399"/>
                </a:solidFill>
                <a:latin typeface="Georgia" panose="02040502050405020303" pitchFamily="18" charset="0"/>
              </a:defRPr>
            </a:lvl1pPr>
          </a:lstStyle>
          <a:p>
            <a:pPr>
              <a:defRPr/>
            </a:pPr>
            <a:r>
              <a:rPr lang="en-US" altLang="en-US" dirty="0"/>
              <a:t>4/11/20</a:t>
            </a:r>
          </a:p>
        </p:txBody>
      </p:sp>
      <p:sp>
        <p:nvSpPr>
          <p:cNvPr id="10" name="Rectangle 5"/>
          <p:cNvSpPr txBox="1">
            <a:spLocks noChangeArrowheads="1"/>
          </p:cNvSpPr>
          <p:nvPr userDrawn="1"/>
        </p:nvSpPr>
        <p:spPr>
          <a:xfrm>
            <a:off x="2506389" y="6159344"/>
            <a:ext cx="4359822" cy="457200"/>
          </a:xfrm>
          <a:prstGeom prst="rect">
            <a:avLst/>
          </a:prstGeom>
          <a:ln/>
        </p:spPr>
        <p:txBody>
          <a:bodyPr/>
          <a:lstStyle>
            <a:defPPr>
              <a:defRPr lang="en-US"/>
            </a:defPPr>
            <a:lvl1pPr marL="0" algn="l" defTabSz="457200" rtl="0" eaLnBrk="1" latinLnBrk="0" hangingPunct="1">
              <a:buNone/>
              <a:defRPr sz="1100" b="0" i="0" kern="1200">
                <a:solidFill>
                  <a:schemeClr val="accent2">
                    <a:lumMod val="75000"/>
                  </a:schemeClr>
                </a:solidFill>
                <a:latin typeface="Georgia" panose="02040502050405020303"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rPr>
              <a:t>This work by the Appalachian Search and Rescue Conference and </a:t>
            </a:r>
            <a:b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rPr>
            </a:br>
            <a: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rPr>
              <a:t>Keith Conover is licensed under the Attribution-</a:t>
            </a:r>
            <a:r>
              <a:rPr kumimoji="0" lang="en-US" altLang="en-US" sz="1100" b="0" i="0" u="none" strike="noStrike" kern="1200" cap="none" spc="0" normalizeH="0" baseline="0" noProof="0" dirty="0" err="1">
                <a:ln>
                  <a:noFill/>
                </a:ln>
                <a:solidFill>
                  <a:srgbClr val="3333CC">
                    <a:lumMod val="75000"/>
                  </a:srgbClr>
                </a:solidFill>
                <a:effectLst/>
                <a:uLnTx/>
                <a:uFillTx/>
                <a:latin typeface="Georgia" panose="02040502050405020303" pitchFamily="18" charset="0"/>
                <a:ea typeface="+mn-ea"/>
                <a:cs typeface="+mn-cs"/>
              </a:rPr>
              <a:t>ShareAlike</a:t>
            </a:r>
            <a:r>
              <a:rPr kumimoji="0" lang="en-US" altLang="en-US" sz="1100" b="0" i="0" u="none" strike="noStrike" kern="1200" cap="none" spc="0" normalizeH="0" baseline="0" noProof="0" dirty="0">
                <a:ln>
                  <a:noFill/>
                </a:ln>
                <a:solidFill>
                  <a:srgbClr val="3333CC">
                    <a:lumMod val="75000"/>
                  </a:srgbClr>
                </a:solidFill>
                <a:effectLst/>
                <a:uLnTx/>
                <a:uFillTx/>
                <a:latin typeface="Georgia" panose="02040502050405020303" pitchFamily="18" charset="0"/>
                <a:ea typeface="+mn-ea"/>
                <a:cs typeface="+mn-cs"/>
              </a:rPr>
              <a:t> 4.0 International License (CC BY-SA 4.0) .</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4200" y="6248400"/>
            <a:ext cx="1379811" cy="482763"/>
          </a:xfrm>
          <a:prstGeom prst="rect">
            <a:avLst/>
          </a:prstGeom>
        </p:spPr>
      </p:pic>
      <p:sp>
        <p:nvSpPr>
          <p:cNvPr id="12" name="Rectangle 6"/>
          <p:cNvSpPr txBox="1">
            <a:spLocks noChangeArrowheads="1"/>
          </p:cNvSpPr>
          <p:nvPr userDrawn="1"/>
        </p:nvSpPr>
        <p:spPr>
          <a:xfrm>
            <a:off x="8382000" y="6248400"/>
            <a:ext cx="609600" cy="457200"/>
          </a:xfrm>
          <a:prstGeom prst="rect">
            <a:avLst/>
          </a:prstGeom>
          <a:ln/>
        </p:spPr>
        <p:txBody>
          <a:bodyPr/>
          <a:lstStyle>
            <a:defPPr>
              <a:defRPr lang="en-US"/>
            </a:defPPr>
            <a:lvl1pPr marL="0" algn="r" defTabSz="457200" rtl="0" eaLnBrk="1" latinLnBrk="0" hangingPunct="1">
              <a:buNone/>
              <a:defRPr sz="2000" b="0" i="0" kern="1200">
                <a:solidFill>
                  <a:schemeClr val="accent2">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20000"/>
              </a:spcBef>
              <a:spcAft>
                <a:spcPct val="0"/>
              </a:spcAft>
              <a:defRPr/>
            </a:pPr>
            <a:fld id="{28E1356C-5422-4EED-A7CB-C7FDE19DFFA2}" type="slidenum">
              <a:rPr lang="en-US" altLang="en-US" smtClean="0">
                <a:solidFill>
                  <a:srgbClr val="3333CC">
                    <a:lumMod val="75000"/>
                  </a:srgbClr>
                </a:solidFill>
                <a:latin typeface="Georgia" panose="02040502050405020303"/>
              </a:rPr>
              <a:pPr defTabSz="914400" eaLnBrk="0" fontAlgn="base" hangingPunct="0">
                <a:spcBef>
                  <a:spcPct val="20000"/>
                </a:spcBef>
                <a:spcAft>
                  <a:spcPct val="0"/>
                </a:spcAft>
                <a:defRPr/>
              </a:pPr>
              <a:t>‹#›</a:t>
            </a:fld>
            <a:endParaRPr lang="en-US" altLang="en-US" dirty="0">
              <a:solidFill>
                <a:srgbClr val="3333CC">
                  <a:lumMod val="75000"/>
                </a:srgbClr>
              </a:solidFill>
              <a:latin typeface="Georgia" panose="02040502050405020303"/>
            </a:endParaRPr>
          </a:p>
        </p:txBody>
      </p:sp>
      <p:pic>
        <p:nvPicPr>
          <p:cNvPr id="5" name="Picture 4">
            <a:extLst>
              <a:ext uri="{FF2B5EF4-FFF2-40B4-BE49-F238E27FC236}">
                <a16:creationId xmlns:a16="http://schemas.microsoft.com/office/drawing/2014/main" id="{E30F3DF0-C261-47B6-8A0D-317DF2F92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428" y="908050"/>
            <a:ext cx="2478146" cy="2425700"/>
          </a:xfrm>
          <a:prstGeom prst="rect">
            <a:avLst/>
          </a:prstGeom>
        </p:spPr>
      </p:pic>
    </p:spTree>
    <p:extLst>
      <p:ext uri="{BB962C8B-B14F-4D97-AF65-F5344CB8AC3E}">
        <p14:creationId xmlns:p14="http://schemas.microsoft.com/office/powerpoint/2010/main" val="389549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08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4"/>
            <a:ext cx="7886700" cy="4770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466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99CC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9891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770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4"/>
            <a:ext cx="3886200" cy="47706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03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4"/>
            <a:ext cx="3868340" cy="4091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4091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03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388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68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78150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457200"/>
            <a:ext cx="4629150" cy="610756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462108"/>
            <a:ext cx="2949178" cy="31026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41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628578"/>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558994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3228778"/>
            <a:ext cx="2949178" cy="334859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0984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3678" y="365126"/>
            <a:ext cx="6998678" cy="1325563"/>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p:cNvSpPr txBox="1">
            <a:spLocks noChangeArrowheads="1"/>
          </p:cNvSpPr>
          <p:nvPr userDrawn="1"/>
        </p:nvSpPr>
        <p:spPr>
          <a:xfrm>
            <a:off x="8077200" y="6248400"/>
            <a:ext cx="914400" cy="457200"/>
          </a:xfrm>
          <a:prstGeom prst="rect">
            <a:avLst/>
          </a:prstGeom>
          <a:ln/>
        </p:spPr>
        <p:txBody>
          <a:bodyPr/>
          <a:lstStyle>
            <a:defPPr>
              <a:defRPr lang="en-US"/>
            </a:defPPr>
            <a:lvl1pPr marL="0" algn="r" defTabSz="457200" rtl="0" eaLnBrk="1" latinLnBrk="0" hangingPunct="1">
              <a:buNone/>
              <a:defRPr sz="2000" b="0" i="0" kern="1200">
                <a:solidFill>
                  <a:srgbClr val="00B0F0"/>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fontAlgn="base" hangingPunct="0">
              <a:spcBef>
                <a:spcPct val="20000"/>
              </a:spcBef>
              <a:spcAft>
                <a:spcPct val="0"/>
              </a:spcAft>
              <a:defRPr/>
            </a:pPr>
            <a:fld id="{28E1356C-5422-4EED-A7CB-C7FDE19DFFA2}" type="slidenum">
              <a:rPr lang="en-US" altLang="en-US" smtClean="0">
                <a:latin typeface="Georgia" panose="02040502050405020303"/>
              </a:rPr>
              <a:pPr defTabSz="914400" eaLnBrk="0" fontAlgn="base" hangingPunct="0">
                <a:spcBef>
                  <a:spcPct val="20000"/>
                </a:spcBef>
                <a:spcAft>
                  <a:spcPct val="0"/>
                </a:spcAft>
                <a:defRPr/>
              </a:pPr>
              <a:t>‹#›</a:t>
            </a:fld>
            <a:endParaRPr lang="en-US" altLang="en-US" dirty="0">
              <a:latin typeface="Georgia" panose="02040502050405020303"/>
            </a:endParaRPr>
          </a:p>
        </p:txBody>
      </p:sp>
      <p:pic>
        <p:nvPicPr>
          <p:cNvPr id="5" name="Picture 4">
            <a:extLst>
              <a:ext uri="{FF2B5EF4-FFF2-40B4-BE49-F238E27FC236}">
                <a16:creationId xmlns:a16="http://schemas.microsoft.com/office/drawing/2014/main" id="{99CA85AA-8941-42AB-BB8D-C7F1AED014F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919" y="475069"/>
            <a:ext cx="1241903" cy="1215620"/>
          </a:xfrm>
          <a:prstGeom prst="rect">
            <a:avLst/>
          </a:prstGeom>
        </p:spPr>
      </p:pic>
    </p:spTree>
    <p:extLst>
      <p:ext uri="{BB962C8B-B14F-4D97-AF65-F5344CB8AC3E}">
        <p14:creationId xmlns:p14="http://schemas.microsoft.com/office/powerpoint/2010/main" val="275510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000" b="0" i="0" kern="1200">
          <a:solidFill>
            <a:srgbClr val="FFFF99"/>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99CCFF"/>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CC"/>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CC"/>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CC"/>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39078" y="1452405"/>
            <a:ext cx="4707558" cy="1059521"/>
          </a:xfrm>
        </p:spPr>
        <p:txBody>
          <a:bodyPr/>
          <a:lstStyle/>
          <a:p>
            <a:r>
              <a:rPr lang="en-US" dirty="0"/>
              <a:t>Cave Rescue</a:t>
            </a:r>
          </a:p>
        </p:txBody>
      </p:sp>
      <p:sp>
        <p:nvSpPr>
          <p:cNvPr id="3" name="Subtitle 2"/>
          <p:cNvSpPr>
            <a:spLocks noGrp="1"/>
          </p:cNvSpPr>
          <p:nvPr>
            <p:ph type="subTitle" idx="1"/>
          </p:nvPr>
        </p:nvSpPr>
        <p:spPr>
          <a:xfrm>
            <a:off x="2338164" y="2595915"/>
            <a:ext cx="6662672" cy="3737380"/>
          </a:xfrm>
        </p:spPr>
        <p:txBody>
          <a:bodyPr>
            <a:normAutofit fontScale="55000" lnSpcReduction="20000"/>
          </a:bodyPr>
          <a:lstStyle/>
          <a:p>
            <a:pPr>
              <a:lnSpc>
                <a:spcPct val="120000"/>
              </a:lnSpc>
            </a:pPr>
            <a:r>
              <a:rPr lang="en-US" sz="3800" dirty="0"/>
              <a:t>Keith Conover, M.D., FACEP, FASRC</a:t>
            </a:r>
          </a:p>
          <a:p>
            <a:pPr>
              <a:lnSpc>
                <a:spcPct val="120000"/>
              </a:lnSpc>
            </a:pPr>
            <a:r>
              <a:rPr lang="en-US" sz="3800" dirty="0"/>
              <a:t>Clinical Associate Professor, Department of Emergency Medicine, University of Pittsburgh</a:t>
            </a:r>
          </a:p>
          <a:p>
            <a:pPr>
              <a:lnSpc>
                <a:spcPct val="120000"/>
              </a:lnSpc>
            </a:pPr>
            <a:r>
              <a:rPr lang="en-US" sz="3800" dirty="0"/>
              <a:t>Appalachian Search and Rescue Conference</a:t>
            </a:r>
            <a:br>
              <a:rPr lang="en-US" sz="3800" dirty="0"/>
            </a:br>
            <a:r>
              <a:rPr lang="en-US" sz="3800" dirty="0"/>
              <a:t>Medical Advisory Committee Chair</a:t>
            </a:r>
          </a:p>
          <a:p>
            <a:pPr>
              <a:lnSpc>
                <a:spcPct val="120000"/>
              </a:lnSpc>
            </a:pPr>
            <a:r>
              <a:rPr lang="en-US" sz="3800" dirty="0"/>
              <a:t>ASRC Field I/MRA Rescue Member,</a:t>
            </a:r>
            <a:br>
              <a:rPr lang="en-US" sz="3800" dirty="0"/>
            </a:br>
            <a:r>
              <a:rPr lang="en-US" sz="3800" dirty="0"/>
              <a:t>Allegheny Mountain Rescue Group </a:t>
            </a:r>
          </a:p>
          <a:p>
            <a:pPr>
              <a:lnSpc>
                <a:spcPct val="120000"/>
              </a:lnSpc>
            </a:pPr>
            <a:r>
              <a:rPr lang="en-US" sz="3800" dirty="0"/>
              <a:t>Medical Advisor and Teaching Specialist, </a:t>
            </a:r>
            <a:br>
              <a:rPr lang="en-US" sz="3800" dirty="0"/>
            </a:br>
            <a:r>
              <a:rPr lang="en-US" sz="3800" dirty="0"/>
              <a:t>Eastern Region, National Cave Rescue Commission </a:t>
            </a:r>
          </a:p>
          <a:p>
            <a:endParaRPr lang="en-US" dirty="0"/>
          </a:p>
          <a:p>
            <a:endParaRPr lang="en-US" dirty="0"/>
          </a:p>
        </p:txBody>
      </p:sp>
      <p:sp>
        <p:nvSpPr>
          <p:cNvPr id="8" name="Rectangle 4"/>
          <p:cNvSpPr>
            <a:spLocks noGrp="1" noChangeArrowheads="1"/>
          </p:cNvSpPr>
          <p:nvPr>
            <p:ph type="dt" sz="half" idx="10"/>
          </p:nvPr>
        </p:nvSpPr>
        <p:spPr>
          <a:xfrm>
            <a:off x="1397876" y="6248400"/>
            <a:ext cx="1040524" cy="457200"/>
          </a:xfrm>
          <a:prstGeom prst="rect">
            <a:avLst/>
          </a:prstGeom>
          <a:ln/>
        </p:spPr>
        <p:txBody>
          <a:bodyPr/>
          <a:lstStyle>
            <a:lvl1pPr algn="l">
              <a:buNone/>
              <a:defRPr sz="1800" b="0" i="0">
                <a:solidFill>
                  <a:srgbClr val="003399"/>
                </a:solidFill>
                <a:latin typeface="Georgia" panose="02040502050405020303" pitchFamily="18" charset="0"/>
              </a:defRPr>
            </a:lvl1pPr>
          </a:lstStyle>
          <a:p>
            <a:pPr>
              <a:defRPr/>
            </a:pPr>
            <a:r>
              <a:rPr lang="en-US" altLang="en-US" sz="1600" dirty="0"/>
              <a:t>3/4/23</a:t>
            </a:r>
          </a:p>
        </p:txBody>
      </p:sp>
    </p:spTree>
    <p:extLst>
      <p:ext uri="{BB962C8B-B14F-4D97-AF65-F5344CB8AC3E}">
        <p14:creationId xmlns:p14="http://schemas.microsoft.com/office/powerpoint/2010/main" val="919667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bat flying in the air&#10;&#10;Description automatically generated with medium confidence">
            <a:extLst>
              <a:ext uri="{FF2B5EF4-FFF2-40B4-BE49-F238E27FC236}">
                <a16:creationId xmlns:a16="http://schemas.microsoft.com/office/drawing/2014/main" id="{49B1FB5E-D5E3-8DDE-E1D0-603182F34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131" y="-2880360"/>
            <a:ext cx="21099780" cy="9738360"/>
          </a:xfrm>
          <a:prstGeom prst="rect">
            <a:avLst/>
          </a:prstGeom>
        </p:spPr>
      </p:pic>
    </p:spTree>
    <p:extLst>
      <p:ext uri="{BB962C8B-B14F-4D97-AF65-F5344CB8AC3E}">
        <p14:creationId xmlns:p14="http://schemas.microsoft.com/office/powerpoint/2010/main" val="3641078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dog, person, pink&#10;&#10;Description automatically generated">
            <a:extLst>
              <a:ext uri="{FF2B5EF4-FFF2-40B4-BE49-F238E27FC236}">
                <a16:creationId xmlns:a16="http://schemas.microsoft.com/office/drawing/2014/main" id="{4B6E8E47-F668-E82A-31DE-20CECAEB0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996"/>
            <a:ext cx="9144000" cy="6062007"/>
          </a:xfrm>
          <a:prstGeom prst="rect">
            <a:avLst/>
          </a:prstGeom>
        </p:spPr>
      </p:pic>
    </p:spTree>
    <p:extLst>
      <p:ext uri="{BB962C8B-B14F-4D97-AF65-F5344CB8AC3E}">
        <p14:creationId xmlns:p14="http://schemas.microsoft.com/office/powerpoint/2010/main" val="2241083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lipart\SAR\Cave Environment\Indiana Jo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3252"/>
            <a:ext cx="9136036" cy="38447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562084-4E37-67DC-9C41-C05945AEDB10}"/>
              </a:ext>
            </a:extLst>
          </p:cNvPr>
          <p:cNvSpPr>
            <a:spLocks noGrp="1"/>
          </p:cNvSpPr>
          <p:nvPr>
            <p:ph type="title"/>
          </p:nvPr>
        </p:nvSpPr>
        <p:spPr>
          <a:xfrm>
            <a:off x="1803678" y="365126"/>
            <a:ext cx="6998678" cy="2562104"/>
          </a:xfrm>
        </p:spPr>
        <p:txBody>
          <a:bodyPr>
            <a:normAutofit/>
          </a:bodyPr>
          <a:lstStyle/>
          <a:p>
            <a:r>
              <a:rPr lang="en-US" dirty="0"/>
              <a:t>“Snakes…why’d it have to be snakes?”</a:t>
            </a:r>
            <a:br>
              <a:rPr lang="en-US" dirty="0"/>
            </a:br>
            <a:r>
              <a:rPr lang="en-US" dirty="0"/>
              <a:t>—Indiana Jones, in the movie </a:t>
            </a:r>
            <a:r>
              <a:rPr lang="en-US" i="1" dirty="0"/>
              <a:t>Raiders of the Lost Ark</a:t>
            </a:r>
          </a:p>
        </p:txBody>
      </p:sp>
    </p:spTree>
    <p:extLst>
      <p:ext uri="{BB962C8B-B14F-4D97-AF65-F5344CB8AC3E}">
        <p14:creationId xmlns:p14="http://schemas.microsoft.com/office/powerpoint/2010/main" val="213686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Diagram, map&#10;&#10;Description automatically generated">
            <a:extLst>
              <a:ext uri="{FF2B5EF4-FFF2-40B4-BE49-F238E27FC236}">
                <a16:creationId xmlns:a16="http://schemas.microsoft.com/office/drawing/2014/main" id="{6B8B793F-775E-ECDC-22BA-50274301A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4896"/>
            <a:ext cx="9144000" cy="4228207"/>
          </a:xfrm>
          <a:prstGeom prst="rect">
            <a:avLst/>
          </a:prstGeom>
        </p:spPr>
      </p:pic>
    </p:spTree>
    <p:extLst>
      <p:ext uri="{BB962C8B-B14F-4D97-AF65-F5344CB8AC3E}">
        <p14:creationId xmlns:p14="http://schemas.microsoft.com/office/powerpoint/2010/main" val="3821337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Clipart\SAR\Cave Environment\NSS-Symbols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493830" cy="58621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Clipart\SAR\Cave Environment\NSS-Symbols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8918" y="-1"/>
            <a:ext cx="4485082" cy="5862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95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descr="C:\Clipart\SAR\Cave Environment\Cave-Dangers-The-Argyle-Sweater-Com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969" y="0"/>
            <a:ext cx="5720731" cy="684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579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4" name="Picture 6" descr="C:\clipart\SAR\Cave Environment\Pollnagollum_Cave_Waterf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8230"/>
            <a:ext cx="9090837" cy="662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9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in a rocky area&#10;&#10;Description automatically generated">
            <a:extLst>
              <a:ext uri="{FF2B5EF4-FFF2-40B4-BE49-F238E27FC236}">
                <a16:creationId xmlns:a16="http://schemas.microsoft.com/office/drawing/2014/main" id="{B0DD721B-A5ED-40F1-87FC-60FC76DAB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7771"/>
            <a:ext cx="9144000" cy="6102458"/>
          </a:xfrm>
          <a:prstGeom prst="rect">
            <a:avLst/>
          </a:prstGeom>
        </p:spPr>
      </p:pic>
      <p:pic>
        <p:nvPicPr>
          <p:cNvPr id="4" name="Picture 3" descr="A person standing in a cave&#10;&#10;Description automatically generated with medium confidence">
            <a:extLst>
              <a:ext uri="{FF2B5EF4-FFF2-40B4-BE49-F238E27FC236}">
                <a16:creationId xmlns:a16="http://schemas.microsoft.com/office/drawing/2014/main" id="{83561447-E0F0-2524-025A-F2BB3AE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7771"/>
            <a:ext cx="9144000" cy="6102458"/>
          </a:xfrm>
          <a:prstGeom prst="rect">
            <a:avLst/>
          </a:prstGeom>
        </p:spPr>
      </p:pic>
    </p:spTree>
    <p:extLst>
      <p:ext uri="{BB962C8B-B14F-4D97-AF65-F5344CB8AC3E}">
        <p14:creationId xmlns:p14="http://schemas.microsoft.com/office/powerpoint/2010/main" val="557817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ky, water&#10;&#10;Description automatically generated">
            <a:extLst>
              <a:ext uri="{FF2B5EF4-FFF2-40B4-BE49-F238E27FC236}">
                <a16:creationId xmlns:a16="http://schemas.microsoft.com/office/drawing/2014/main" id="{02941AEA-CC79-47BE-AD42-97B9471BF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0" y="1245741"/>
            <a:ext cx="9096910" cy="4366517"/>
          </a:xfrm>
          <a:prstGeom prst="rect">
            <a:avLst/>
          </a:prstGeom>
        </p:spPr>
      </p:pic>
    </p:spTree>
    <p:extLst>
      <p:ext uri="{BB962C8B-B14F-4D97-AF65-F5344CB8AC3E}">
        <p14:creationId xmlns:p14="http://schemas.microsoft.com/office/powerpoint/2010/main" val="674997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25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678" y="365126"/>
            <a:ext cx="6998678" cy="1371659"/>
          </a:xfrm>
        </p:spPr>
        <p:txBody>
          <a:bodyPr>
            <a:normAutofit/>
          </a:bodyPr>
          <a:lstStyle/>
          <a:p>
            <a:r>
              <a:rPr lang="en-US" dirty="0"/>
              <a:t>Cave and Above-Ground SAR:</a:t>
            </a:r>
          </a:p>
        </p:txBody>
      </p:sp>
      <p:sp>
        <p:nvSpPr>
          <p:cNvPr id="3" name="Content Placeholder 2"/>
          <p:cNvSpPr>
            <a:spLocks noGrp="1"/>
          </p:cNvSpPr>
          <p:nvPr>
            <p:ph idx="1"/>
          </p:nvPr>
        </p:nvSpPr>
        <p:spPr>
          <a:xfrm>
            <a:off x="628650" y="2432649"/>
            <a:ext cx="7886700" cy="4163642"/>
          </a:xfrm>
        </p:spPr>
        <p:txBody>
          <a:bodyPr>
            <a:normAutofit/>
          </a:bodyPr>
          <a:lstStyle/>
          <a:p>
            <a:pPr marL="457200" lvl="1" indent="0">
              <a:buNone/>
            </a:pPr>
            <a:r>
              <a:rPr lang="en-US" sz="4000" dirty="0"/>
              <a:t>80% the same.</a:t>
            </a:r>
          </a:p>
          <a:p>
            <a:pPr marL="457200" lvl="1" indent="0">
              <a:buNone/>
            </a:pPr>
            <a:endParaRPr lang="en-US" sz="4000" dirty="0"/>
          </a:p>
          <a:p>
            <a:pPr marL="457200" lvl="1" indent="0">
              <a:buNone/>
            </a:pPr>
            <a:r>
              <a:rPr lang="en-US" sz="4000" dirty="0"/>
              <a:t>What do they have in common? </a:t>
            </a:r>
          </a:p>
        </p:txBody>
      </p:sp>
    </p:spTree>
    <p:extLst>
      <p:ext uri="{BB962C8B-B14F-4D97-AF65-F5344CB8AC3E}">
        <p14:creationId xmlns:p14="http://schemas.microsoft.com/office/powerpoint/2010/main" val="3146259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24E78A1-A8A6-B536-730E-223D83F4F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3074"/>
            <a:ext cx="9156178" cy="4718125"/>
          </a:xfrm>
          <a:prstGeom prst="rect">
            <a:avLst/>
          </a:prstGeom>
        </p:spPr>
      </p:pic>
    </p:spTree>
    <p:extLst>
      <p:ext uri="{BB962C8B-B14F-4D97-AF65-F5344CB8AC3E}">
        <p14:creationId xmlns:p14="http://schemas.microsoft.com/office/powerpoint/2010/main" val="402901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26A6477-DFFD-7C92-4D6D-AEA1857B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536" y="0"/>
            <a:ext cx="5134928" cy="6858000"/>
          </a:xfrm>
          <a:prstGeom prst="rect">
            <a:avLst/>
          </a:prstGeom>
        </p:spPr>
      </p:pic>
    </p:spTree>
    <p:extLst>
      <p:ext uri="{BB962C8B-B14F-4D97-AF65-F5344CB8AC3E}">
        <p14:creationId xmlns:p14="http://schemas.microsoft.com/office/powerpoint/2010/main" val="1590151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in a cave&#10;&#10;Description automatically generated with medium confidence">
            <a:extLst>
              <a:ext uri="{FF2B5EF4-FFF2-40B4-BE49-F238E27FC236}">
                <a16:creationId xmlns:a16="http://schemas.microsoft.com/office/drawing/2014/main" id="{85832CE9-635C-2D2A-219F-0F4AF01B8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169716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outdoor, rock, nature&#10;&#10;Description automatically generated">
            <a:extLst>
              <a:ext uri="{FF2B5EF4-FFF2-40B4-BE49-F238E27FC236}">
                <a16:creationId xmlns:a16="http://schemas.microsoft.com/office/drawing/2014/main" id="{7970D390-DF5C-36F0-D88C-1C3FEA6F1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3581186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erson in a cave&#10;&#10;Description automatically generated with medium confidence">
            <a:extLst>
              <a:ext uri="{FF2B5EF4-FFF2-40B4-BE49-F238E27FC236}">
                <a16:creationId xmlns:a16="http://schemas.microsoft.com/office/drawing/2014/main" id="{CB866CFC-52E7-6F56-06DF-3CB37CAFA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5944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ground, close&#10;&#10;Description automatically generated">
            <a:extLst>
              <a:ext uri="{FF2B5EF4-FFF2-40B4-BE49-F238E27FC236}">
                <a16:creationId xmlns:a16="http://schemas.microsoft.com/office/drawing/2014/main" id="{B7B18E1F-3B56-6198-60A9-9D6BFBF1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478" y="0"/>
            <a:ext cx="6311043" cy="6858000"/>
          </a:xfrm>
          <a:prstGeom prst="rect">
            <a:avLst/>
          </a:prstGeom>
        </p:spPr>
      </p:pic>
    </p:spTree>
    <p:extLst>
      <p:ext uri="{BB962C8B-B14F-4D97-AF65-F5344CB8AC3E}">
        <p14:creationId xmlns:p14="http://schemas.microsoft.com/office/powerpoint/2010/main" val="426378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A071AA42-2156-621E-654B-42734F42A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665"/>
            <a:ext cx="9159828" cy="6545981"/>
          </a:xfrm>
          <a:prstGeom prst="rect">
            <a:avLst/>
          </a:prstGeom>
        </p:spPr>
      </p:pic>
    </p:spTree>
    <p:extLst>
      <p:ext uri="{BB962C8B-B14F-4D97-AF65-F5344CB8AC3E}">
        <p14:creationId xmlns:p14="http://schemas.microsoft.com/office/powerpoint/2010/main" val="238360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few people wearing helmets and climbing a rock wall&#10;&#10;Description automatically generated with low confidence">
            <a:extLst>
              <a:ext uri="{FF2B5EF4-FFF2-40B4-BE49-F238E27FC236}">
                <a16:creationId xmlns:a16="http://schemas.microsoft.com/office/drawing/2014/main" id="{A3B2EF5B-4FEC-4703-0AAB-1C0A25650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9762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large rock&#10;&#10;Description automatically generated">
            <a:extLst>
              <a:ext uri="{FF2B5EF4-FFF2-40B4-BE49-F238E27FC236}">
                <a16:creationId xmlns:a16="http://schemas.microsoft.com/office/drawing/2014/main" id="{66701130-68F3-41FC-918A-6B9DA08EC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2078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TextBox 1"/>
          <p:cNvSpPr txBox="1">
            <a:spLocks noChangeArrowheads="1"/>
          </p:cNvSpPr>
          <p:nvPr/>
        </p:nvSpPr>
        <p:spPr bwMode="auto">
          <a:xfrm>
            <a:off x="2754307" y="3583939"/>
            <a:ext cx="603504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tencil BT"/>
                <a:cs typeface="Arial" charset="0"/>
              </a:defRPr>
            </a:lvl1pPr>
            <a:lvl2pPr marL="742950" indent="-285750" eaLnBrk="0" hangingPunct="0">
              <a:defRPr sz="2400">
                <a:solidFill>
                  <a:schemeClr val="tx1"/>
                </a:solidFill>
                <a:latin typeface="Stencil BT"/>
                <a:cs typeface="Arial" charset="0"/>
              </a:defRPr>
            </a:lvl2pPr>
            <a:lvl3pPr marL="1143000" indent="-228600" eaLnBrk="0" hangingPunct="0">
              <a:defRPr sz="2400">
                <a:solidFill>
                  <a:schemeClr val="tx1"/>
                </a:solidFill>
                <a:latin typeface="Stencil BT"/>
                <a:cs typeface="Arial" charset="0"/>
              </a:defRPr>
            </a:lvl3pPr>
            <a:lvl4pPr marL="1600200" indent="-228600" eaLnBrk="0" hangingPunct="0">
              <a:defRPr sz="2400">
                <a:solidFill>
                  <a:schemeClr val="tx1"/>
                </a:solidFill>
                <a:latin typeface="Stencil BT"/>
                <a:cs typeface="Arial" charset="0"/>
              </a:defRPr>
            </a:lvl4pPr>
            <a:lvl5pPr marL="2057400" indent="-228600" eaLnBrk="0" hangingPunct="0">
              <a:defRPr sz="2400">
                <a:solidFill>
                  <a:schemeClr val="tx1"/>
                </a:solidFill>
                <a:latin typeface="Stencil BT"/>
                <a:cs typeface="Arial" charset="0"/>
              </a:defRPr>
            </a:lvl5pPr>
            <a:lvl6pPr marL="2514600" indent="-228600" eaLnBrk="0" fontAlgn="base" hangingPunct="0">
              <a:spcBef>
                <a:spcPct val="0"/>
              </a:spcBef>
              <a:spcAft>
                <a:spcPct val="0"/>
              </a:spcAft>
              <a:defRPr sz="2400">
                <a:solidFill>
                  <a:schemeClr val="tx1"/>
                </a:solidFill>
                <a:latin typeface="Stencil BT"/>
                <a:cs typeface="Arial" charset="0"/>
              </a:defRPr>
            </a:lvl6pPr>
            <a:lvl7pPr marL="2971800" indent="-228600" eaLnBrk="0" fontAlgn="base" hangingPunct="0">
              <a:spcBef>
                <a:spcPct val="0"/>
              </a:spcBef>
              <a:spcAft>
                <a:spcPct val="0"/>
              </a:spcAft>
              <a:defRPr sz="2400">
                <a:solidFill>
                  <a:schemeClr val="tx1"/>
                </a:solidFill>
                <a:latin typeface="Stencil BT"/>
                <a:cs typeface="Arial" charset="0"/>
              </a:defRPr>
            </a:lvl7pPr>
            <a:lvl8pPr marL="3429000" indent="-228600" eaLnBrk="0" fontAlgn="base" hangingPunct="0">
              <a:spcBef>
                <a:spcPct val="0"/>
              </a:spcBef>
              <a:spcAft>
                <a:spcPct val="0"/>
              </a:spcAft>
              <a:defRPr sz="2400">
                <a:solidFill>
                  <a:schemeClr val="tx1"/>
                </a:solidFill>
                <a:latin typeface="Stencil BT"/>
                <a:cs typeface="Arial" charset="0"/>
              </a:defRPr>
            </a:lvl8pPr>
            <a:lvl9pPr marL="3886200" indent="-228600" eaLnBrk="0" fontAlgn="base" hangingPunct="0">
              <a:spcBef>
                <a:spcPct val="0"/>
              </a:spcBef>
              <a:spcAft>
                <a:spcPct val="0"/>
              </a:spcAft>
              <a:defRPr sz="2400">
                <a:solidFill>
                  <a:schemeClr val="tx1"/>
                </a:solidFill>
                <a:latin typeface="Stencil BT"/>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owanOldSt Blk BT" panose="02040805050506020204" pitchFamily="18" charset="0"/>
                <a:ea typeface="+mn-ea"/>
                <a:cs typeface="Arial" charset="0"/>
              </a:rPr>
              <a:t>Caving Gear</a:t>
            </a:r>
          </a:p>
        </p:txBody>
      </p:sp>
    </p:spTree>
    <p:extLst>
      <p:ext uri="{BB962C8B-B14F-4D97-AF65-F5344CB8AC3E}">
        <p14:creationId xmlns:p14="http://schemas.microsoft.com/office/powerpoint/2010/main" val="266951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00" name="Rectangle 4"/>
          <p:cNvSpPr>
            <a:spLocks noGrp="1" noChangeArrowheads="1"/>
          </p:cNvSpPr>
          <p:nvPr>
            <p:ph type="body" idx="1"/>
          </p:nvPr>
        </p:nvSpPr>
        <p:spPr>
          <a:xfrm>
            <a:off x="1556053" y="1244722"/>
            <a:ext cx="6553200" cy="4114800"/>
          </a:xfrm>
        </p:spPr>
        <p:txBody>
          <a:bodyPr/>
          <a:lstStyle/>
          <a:p>
            <a:pPr algn="ctr">
              <a:buFontTx/>
              <a:buNone/>
            </a:pPr>
            <a:r>
              <a:rPr lang="en-US" sz="4400" b="0" dirty="0">
                <a:latin typeface="ScalaSansPro-Bold" panose="020B0804020101020102" pitchFamily="34" charset="0"/>
              </a:rPr>
              <a:t>Time</a:t>
            </a:r>
          </a:p>
          <a:p>
            <a:pPr algn="ctr">
              <a:buFontTx/>
              <a:buNone/>
            </a:pPr>
            <a:r>
              <a:rPr lang="en-US" sz="4400" b="0" dirty="0">
                <a:latin typeface="ScalaSansPro-Bold" panose="020B0804020101020102" pitchFamily="34" charset="0"/>
              </a:rPr>
              <a:t>Distance</a:t>
            </a:r>
          </a:p>
          <a:p>
            <a:pPr algn="ctr">
              <a:buFontTx/>
              <a:buNone/>
            </a:pPr>
            <a:r>
              <a:rPr lang="en-US" sz="4400" b="0" dirty="0">
                <a:latin typeface="ScalaSansPro-Bold" panose="020B0804020101020102" pitchFamily="34" charset="0"/>
              </a:rPr>
              <a:t>Equipment</a:t>
            </a:r>
          </a:p>
          <a:p>
            <a:pPr algn="ctr">
              <a:buFontTx/>
              <a:buNone/>
            </a:pPr>
            <a:r>
              <a:rPr lang="en-US" sz="4400" b="0" dirty="0">
                <a:latin typeface="ScalaSansPro-Bold" panose="020B0804020101020102" pitchFamily="34" charset="0"/>
              </a:rPr>
              <a:t>Terrain</a:t>
            </a:r>
          </a:p>
          <a:p>
            <a:pPr algn="ctr">
              <a:buFontTx/>
              <a:buNone/>
            </a:pPr>
            <a:r>
              <a:rPr lang="en-US" sz="4400" b="0" dirty="0">
                <a:latin typeface="ScalaSansPro-Bold" panose="020B0804020101020102" pitchFamily="34" charset="0"/>
              </a:rPr>
              <a:t>Weather</a:t>
            </a:r>
          </a:p>
        </p:txBody>
      </p:sp>
      <p:pic>
        <p:nvPicPr>
          <p:cNvPr id="3" name="Picture 2" descr="A group of people climbing a rock&#10;&#10;Description automatically generated with medium confidence">
            <a:extLst>
              <a:ext uri="{FF2B5EF4-FFF2-40B4-BE49-F238E27FC236}">
                <a16:creationId xmlns:a16="http://schemas.microsoft.com/office/drawing/2014/main" id="{9BDDB31E-09C0-F96A-576D-E3F4559BE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13"/>
            <a:ext cx="9144000" cy="6814374"/>
          </a:xfrm>
          <a:prstGeom prst="rect">
            <a:avLst/>
          </a:prstGeom>
        </p:spPr>
      </p:pic>
    </p:spTree>
    <p:custDataLst>
      <p:tags r:id="rId1"/>
    </p:custDataLst>
    <p:extLst>
      <p:ext uri="{BB962C8B-B14F-4D97-AF65-F5344CB8AC3E}">
        <p14:creationId xmlns:p14="http://schemas.microsoft.com/office/powerpoint/2010/main" val="3455342870"/>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indoor, table, sitting, white&#10;&#10;Description automatically generated">
            <a:extLst>
              <a:ext uri="{FF2B5EF4-FFF2-40B4-BE49-F238E27FC236}">
                <a16:creationId xmlns:a16="http://schemas.microsoft.com/office/drawing/2014/main" id="{61B801B3-C948-44ED-8703-23D05E7C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313" y="0"/>
            <a:ext cx="5699373" cy="6858000"/>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70719003-48EB-8FC6-6510-36306A7A6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8"/>
            <a:ext cx="9144000" cy="6856003"/>
          </a:xfrm>
          <a:prstGeom prst="rect">
            <a:avLst/>
          </a:prstGeom>
        </p:spPr>
      </p:pic>
    </p:spTree>
    <p:extLst>
      <p:ext uri="{BB962C8B-B14F-4D97-AF65-F5344CB8AC3E}">
        <p14:creationId xmlns:p14="http://schemas.microsoft.com/office/powerpoint/2010/main" val="2677762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bag&#10;&#10;Description automatically generated">
            <a:extLst>
              <a:ext uri="{FF2B5EF4-FFF2-40B4-BE49-F238E27FC236}">
                <a16:creationId xmlns:a16="http://schemas.microsoft.com/office/drawing/2014/main" id="{57D31D1E-56ED-4FD8-B2F8-A3ED07956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320028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small, hat, sitting, toy&#10;&#10;Description automatically generated">
            <a:extLst>
              <a:ext uri="{FF2B5EF4-FFF2-40B4-BE49-F238E27FC236}">
                <a16:creationId xmlns:a16="http://schemas.microsoft.com/office/drawing/2014/main" id="{D79847A6-A5A1-4601-A1C9-7BFD306F3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909" y="0"/>
            <a:ext cx="6168182" cy="6858000"/>
          </a:xfrm>
          <a:prstGeom prst="rect">
            <a:avLst/>
          </a:prstGeom>
        </p:spPr>
      </p:pic>
    </p:spTree>
    <p:extLst>
      <p:ext uri="{BB962C8B-B14F-4D97-AF65-F5344CB8AC3E}">
        <p14:creationId xmlns:p14="http://schemas.microsoft.com/office/powerpoint/2010/main" val="1727175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8B76-77AB-2D5B-9D8C-06A7A8A44249}"/>
              </a:ext>
            </a:extLst>
          </p:cNvPr>
          <p:cNvSpPr>
            <a:spLocks noGrp="1"/>
          </p:cNvSpPr>
          <p:nvPr>
            <p:ph type="title"/>
          </p:nvPr>
        </p:nvSpPr>
        <p:spPr/>
        <p:txBody>
          <a:bodyPr/>
          <a:lstStyle/>
          <a:p>
            <a:r>
              <a:rPr lang="en-US" dirty="0"/>
              <a:t>Essential Cavepack Gear</a:t>
            </a:r>
          </a:p>
        </p:txBody>
      </p:sp>
      <p:sp>
        <p:nvSpPr>
          <p:cNvPr id="3" name="Content Placeholder 2">
            <a:extLst>
              <a:ext uri="{FF2B5EF4-FFF2-40B4-BE49-F238E27FC236}">
                <a16:creationId xmlns:a16="http://schemas.microsoft.com/office/drawing/2014/main" id="{0AF3F9EE-C624-9E5C-859E-5F3D79C28B78}"/>
              </a:ext>
            </a:extLst>
          </p:cNvPr>
          <p:cNvSpPr>
            <a:spLocks noGrp="1"/>
          </p:cNvSpPr>
          <p:nvPr>
            <p:ph idx="1"/>
          </p:nvPr>
        </p:nvSpPr>
        <p:spPr>
          <a:xfrm>
            <a:off x="521638" y="1825624"/>
            <a:ext cx="8280718" cy="5032376"/>
          </a:xfrm>
        </p:spPr>
        <p:txBody>
          <a:bodyPr>
            <a:normAutofit lnSpcReduction="10000"/>
          </a:bodyPr>
          <a:lstStyle/>
          <a:p>
            <a:r>
              <a:rPr lang="en-US" dirty="0"/>
              <a:t>10 Essentials (1992 version, adjusted for caving):</a:t>
            </a:r>
          </a:p>
          <a:p>
            <a:pPr marL="971550" lvl="1" indent="-514350">
              <a:buFont typeface="+mj-lt"/>
              <a:buAutoNum type="arabicPeriod"/>
            </a:pPr>
            <a:r>
              <a:rPr lang="en-US" sz="2800" b="1" dirty="0"/>
              <a:t>Navigation</a:t>
            </a:r>
            <a:r>
              <a:rPr lang="en-US" sz="2800" dirty="0"/>
              <a:t>: compass, and if available, cave map; GPS app and map for approach</a:t>
            </a:r>
          </a:p>
          <a:p>
            <a:pPr marL="971550" lvl="1" indent="-514350">
              <a:buFont typeface="+mj-lt"/>
              <a:buAutoNum type="arabicPeriod"/>
            </a:pPr>
            <a:r>
              <a:rPr lang="en-US" sz="2800" b="1" dirty="0"/>
              <a:t>Sun Protection</a:t>
            </a:r>
            <a:r>
              <a:rPr lang="en-US" sz="2800" dirty="0"/>
              <a:t>: maybe for approach</a:t>
            </a:r>
          </a:p>
          <a:p>
            <a:pPr marL="971550" lvl="1" indent="-514350">
              <a:buFont typeface="+mj-lt"/>
              <a:buAutoNum type="arabicPeriod"/>
            </a:pPr>
            <a:r>
              <a:rPr lang="en-US" sz="2800" b="1" dirty="0"/>
              <a:t>Insulation</a:t>
            </a:r>
            <a:r>
              <a:rPr lang="en-US" sz="2800" dirty="0"/>
              <a:t>: extra clothing</a:t>
            </a:r>
          </a:p>
          <a:p>
            <a:pPr marL="971550" lvl="1" indent="-514350">
              <a:buFont typeface="+mj-lt"/>
              <a:buAutoNum type="arabicPeriod"/>
            </a:pPr>
            <a:r>
              <a:rPr lang="en-US" sz="2800" b="1" dirty="0"/>
              <a:t>Illumination</a:t>
            </a:r>
            <a:r>
              <a:rPr lang="en-US" sz="2800" dirty="0"/>
              <a:t>: three sources of light </a:t>
            </a:r>
          </a:p>
          <a:p>
            <a:pPr marL="971550" lvl="1" indent="-514350">
              <a:buFont typeface="+mj-lt"/>
              <a:buAutoNum type="arabicPeriod"/>
            </a:pPr>
            <a:r>
              <a:rPr lang="en-US" sz="2800" b="1" dirty="0"/>
              <a:t>First-aid</a:t>
            </a:r>
            <a:r>
              <a:rPr lang="en-US" sz="2800" dirty="0"/>
              <a:t> Kit &amp; insect repellent for approach</a:t>
            </a:r>
          </a:p>
          <a:p>
            <a:pPr marL="971550" lvl="1" indent="-514350">
              <a:buFont typeface="+mj-lt"/>
              <a:buAutoNum type="arabicPeriod"/>
            </a:pPr>
            <a:r>
              <a:rPr lang="en-US" sz="2800" b="1" dirty="0"/>
              <a:t>Fire</a:t>
            </a:r>
            <a:r>
              <a:rPr lang="en-US" sz="2800" dirty="0"/>
              <a:t>: candle and waterproof matches/lighter</a:t>
            </a:r>
          </a:p>
          <a:p>
            <a:pPr marL="971550" lvl="1" indent="-514350">
              <a:buFont typeface="+mj-lt"/>
              <a:buAutoNum type="arabicPeriod"/>
            </a:pPr>
            <a:r>
              <a:rPr lang="en-US" sz="2800" b="1" dirty="0"/>
              <a:t>Repair kit and tools </a:t>
            </a:r>
          </a:p>
          <a:p>
            <a:pPr marL="971550" lvl="1" indent="-514350">
              <a:buFont typeface="+mj-lt"/>
              <a:buAutoNum type="arabicPeriod"/>
            </a:pPr>
            <a:r>
              <a:rPr lang="en-US" sz="2800" b="1" dirty="0"/>
              <a:t>Nutrition</a:t>
            </a:r>
            <a:r>
              <a:rPr lang="en-US" sz="2800" dirty="0"/>
              <a:t>: food (</a:t>
            </a:r>
            <a:r>
              <a:rPr lang="en-US" sz="2800" dirty="0" err="1"/>
              <a:t>Millenium</a:t>
            </a:r>
            <a:r>
              <a:rPr lang="en-US" sz="2800" dirty="0"/>
              <a:t> bars travel well)</a:t>
            </a:r>
          </a:p>
          <a:p>
            <a:pPr marL="971550" lvl="1" indent="-514350">
              <a:buFont typeface="+mj-lt"/>
              <a:buAutoNum type="arabicPeriod"/>
            </a:pPr>
            <a:r>
              <a:rPr lang="en-US" sz="2800" b="1" dirty="0"/>
              <a:t>Hydration</a:t>
            </a:r>
            <a:r>
              <a:rPr lang="en-US" sz="2800" dirty="0"/>
              <a:t>: water and water purification</a:t>
            </a:r>
          </a:p>
          <a:p>
            <a:pPr marL="971550" lvl="1" indent="-514350">
              <a:buFont typeface="+mj-lt"/>
              <a:buAutoNum type="arabicPeriod"/>
            </a:pPr>
            <a:r>
              <a:rPr lang="en-US" sz="2800" b="1" dirty="0"/>
              <a:t>Shelter</a:t>
            </a:r>
            <a:r>
              <a:rPr lang="en-US" sz="2800" dirty="0"/>
              <a:t>: plastic leaf bags</a:t>
            </a:r>
          </a:p>
          <a:p>
            <a:pPr lvl="1"/>
            <a:endParaRPr lang="en-US" dirty="0"/>
          </a:p>
        </p:txBody>
      </p:sp>
    </p:spTree>
    <p:extLst>
      <p:ext uri="{BB962C8B-B14F-4D97-AF65-F5344CB8AC3E}">
        <p14:creationId xmlns:p14="http://schemas.microsoft.com/office/powerpoint/2010/main" val="254768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8B76-77AB-2D5B-9D8C-06A7A8A44249}"/>
              </a:ext>
            </a:extLst>
          </p:cNvPr>
          <p:cNvSpPr>
            <a:spLocks noGrp="1"/>
          </p:cNvSpPr>
          <p:nvPr>
            <p:ph type="title"/>
          </p:nvPr>
        </p:nvSpPr>
        <p:spPr/>
        <p:txBody>
          <a:bodyPr/>
          <a:lstStyle/>
          <a:p>
            <a:r>
              <a:rPr lang="en-US" dirty="0"/>
              <a:t>Caving Clothing</a:t>
            </a:r>
          </a:p>
        </p:txBody>
      </p:sp>
      <p:sp>
        <p:nvSpPr>
          <p:cNvPr id="3" name="Content Placeholder 2">
            <a:extLst>
              <a:ext uri="{FF2B5EF4-FFF2-40B4-BE49-F238E27FC236}">
                <a16:creationId xmlns:a16="http://schemas.microsoft.com/office/drawing/2014/main" id="{0AF3F9EE-C624-9E5C-859E-5F3D79C28B78}"/>
              </a:ext>
            </a:extLst>
          </p:cNvPr>
          <p:cNvSpPr>
            <a:spLocks noGrp="1"/>
          </p:cNvSpPr>
          <p:nvPr>
            <p:ph idx="1"/>
          </p:nvPr>
        </p:nvSpPr>
        <p:spPr>
          <a:xfrm>
            <a:off x="521638" y="1825624"/>
            <a:ext cx="8280718" cy="5032376"/>
          </a:xfrm>
        </p:spPr>
        <p:txBody>
          <a:bodyPr>
            <a:normAutofit/>
          </a:bodyPr>
          <a:lstStyle/>
          <a:p>
            <a:r>
              <a:rPr lang="en-US" dirty="0"/>
              <a:t>Boots, wool socks and gloves with good grip when wet</a:t>
            </a:r>
          </a:p>
          <a:p>
            <a:r>
              <a:rPr lang="en-US" dirty="0"/>
              <a:t>Warm-when-wet long underwear or fleece tops and bottoms</a:t>
            </a:r>
          </a:p>
          <a:p>
            <a:r>
              <a:rPr lang="en-US" dirty="0"/>
              <a:t>Coveralls (more freedom of movement than shirt and pants)</a:t>
            </a:r>
          </a:p>
          <a:p>
            <a:pPr lvl="1"/>
            <a:r>
              <a:rPr lang="en-US" dirty="0"/>
              <a:t>Ones like mechanics wear: get from places like Dickies or Duluth Trading Company (preferably not cotton)</a:t>
            </a:r>
          </a:p>
          <a:p>
            <a:pPr lvl="1"/>
            <a:r>
              <a:rPr lang="en-US" dirty="0"/>
              <a:t>Military surplus flight suits</a:t>
            </a:r>
          </a:p>
          <a:p>
            <a:pPr lvl="1"/>
            <a:r>
              <a:rPr lang="en-US" dirty="0"/>
              <a:t>Suits made for canyoneering or canyoneering</a:t>
            </a:r>
          </a:p>
          <a:p>
            <a:pPr lvl="1"/>
            <a:r>
              <a:rPr lang="en-US" dirty="0"/>
              <a:t>Waterproof only for very wet caving, otherwise </a:t>
            </a:r>
            <a:r>
              <a:rPr lang="en-US" dirty="0" err="1"/>
              <a:t>breatheable</a:t>
            </a:r>
            <a:r>
              <a:rPr lang="en-US" dirty="0"/>
              <a:t> (no need for Gore-Tex)  </a:t>
            </a:r>
          </a:p>
          <a:p>
            <a:pPr lvl="1"/>
            <a:endParaRPr lang="en-US" dirty="0"/>
          </a:p>
          <a:p>
            <a:pPr lvl="1"/>
            <a:endParaRPr lang="en-US" dirty="0"/>
          </a:p>
        </p:txBody>
      </p:sp>
    </p:spTree>
    <p:extLst>
      <p:ext uri="{BB962C8B-B14F-4D97-AF65-F5344CB8AC3E}">
        <p14:creationId xmlns:p14="http://schemas.microsoft.com/office/powerpoint/2010/main" val="1935962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TextBox 1"/>
          <p:cNvSpPr txBox="1">
            <a:spLocks noChangeArrowheads="1"/>
          </p:cNvSpPr>
          <p:nvPr/>
        </p:nvSpPr>
        <p:spPr bwMode="auto">
          <a:xfrm>
            <a:off x="3024332" y="1509661"/>
            <a:ext cx="603504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tencil BT"/>
                <a:cs typeface="Arial" charset="0"/>
              </a:defRPr>
            </a:lvl1pPr>
            <a:lvl2pPr marL="742950" indent="-285750" eaLnBrk="0" hangingPunct="0">
              <a:defRPr sz="2400">
                <a:solidFill>
                  <a:schemeClr val="tx1"/>
                </a:solidFill>
                <a:latin typeface="Stencil BT"/>
                <a:cs typeface="Arial" charset="0"/>
              </a:defRPr>
            </a:lvl2pPr>
            <a:lvl3pPr marL="1143000" indent="-228600" eaLnBrk="0" hangingPunct="0">
              <a:defRPr sz="2400">
                <a:solidFill>
                  <a:schemeClr val="tx1"/>
                </a:solidFill>
                <a:latin typeface="Stencil BT"/>
                <a:cs typeface="Arial" charset="0"/>
              </a:defRPr>
            </a:lvl3pPr>
            <a:lvl4pPr marL="1600200" indent="-228600" eaLnBrk="0" hangingPunct="0">
              <a:defRPr sz="2400">
                <a:solidFill>
                  <a:schemeClr val="tx1"/>
                </a:solidFill>
                <a:latin typeface="Stencil BT"/>
                <a:cs typeface="Arial" charset="0"/>
              </a:defRPr>
            </a:lvl4pPr>
            <a:lvl5pPr marL="2057400" indent="-228600" eaLnBrk="0" hangingPunct="0">
              <a:defRPr sz="2400">
                <a:solidFill>
                  <a:schemeClr val="tx1"/>
                </a:solidFill>
                <a:latin typeface="Stencil BT"/>
                <a:cs typeface="Arial" charset="0"/>
              </a:defRPr>
            </a:lvl5pPr>
            <a:lvl6pPr marL="2514600" indent="-228600" eaLnBrk="0" fontAlgn="base" hangingPunct="0">
              <a:spcBef>
                <a:spcPct val="0"/>
              </a:spcBef>
              <a:spcAft>
                <a:spcPct val="0"/>
              </a:spcAft>
              <a:defRPr sz="2400">
                <a:solidFill>
                  <a:schemeClr val="tx1"/>
                </a:solidFill>
                <a:latin typeface="Stencil BT"/>
                <a:cs typeface="Arial" charset="0"/>
              </a:defRPr>
            </a:lvl6pPr>
            <a:lvl7pPr marL="2971800" indent="-228600" eaLnBrk="0" fontAlgn="base" hangingPunct="0">
              <a:spcBef>
                <a:spcPct val="0"/>
              </a:spcBef>
              <a:spcAft>
                <a:spcPct val="0"/>
              </a:spcAft>
              <a:defRPr sz="2400">
                <a:solidFill>
                  <a:schemeClr val="tx1"/>
                </a:solidFill>
                <a:latin typeface="Stencil BT"/>
                <a:cs typeface="Arial" charset="0"/>
              </a:defRPr>
            </a:lvl7pPr>
            <a:lvl8pPr marL="3429000" indent="-228600" eaLnBrk="0" fontAlgn="base" hangingPunct="0">
              <a:spcBef>
                <a:spcPct val="0"/>
              </a:spcBef>
              <a:spcAft>
                <a:spcPct val="0"/>
              </a:spcAft>
              <a:defRPr sz="2400">
                <a:solidFill>
                  <a:schemeClr val="tx1"/>
                </a:solidFill>
                <a:latin typeface="Stencil BT"/>
                <a:cs typeface="Arial" charset="0"/>
              </a:defRPr>
            </a:lvl8pPr>
            <a:lvl9pPr marL="3886200" indent="-228600" eaLnBrk="0" fontAlgn="base" hangingPunct="0">
              <a:spcBef>
                <a:spcPct val="0"/>
              </a:spcBef>
              <a:spcAft>
                <a:spcPct val="0"/>
              </a:spcAft>
              <a:defRPr sz="2400">
                <a:solidFill>
                  <a:schemeClr val="tx1"/>
                </a:solidFill>
                <a:latin typeface="Stencil BT"/>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owanOldSt Blk BT" panose="02040805050506020204" pitchFamily="18" charset="0"/>
                <a:ea typeface="+mn-ea"/>
                <a:cs typeface="Arial" charset="0"/>
              </a:rPr>
              <a:t>Cave-Specific-Rescue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6600" dirty="0">
                <a:solidFill>
                  <a:srgbClr val="FFFF00"/>
                </a:solidFill>
                <a:effectLst>
                  <a:outerShdw blurRad="38100" dist="38100" dir="2700000" algn="tl">
                    <a:srgbClr val="000000">
                      <a:alpha val="43137"/>
                    </a:srgbClr>
                  </a:outerShdw>
                </a:effectLst>
                <a:latin typeface="IowanOldSt Blk BT" panose="02040805050506020204" pitchFamily="18" charset="0"/>
              </a:rPr>
              <a:t>Techniques</a:t>
            </a:r>
            <a:endParaRPr kumimoji="0" lang="en-US" sz="6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owanOldSt Blk BT" panose="02040805050506020204" pitchFamily="18" charset="0"/>
              <a:ea typeface="+mn-ea"/>
              <a:cs typeface="Arial" charset="0"/>
            </a:endParaRPr>
          </a:p>
        </p:txBody>
      </p:sp>
    </p:spTree>
    <p:extLst>
      <p:ext uri="{BB962C8B-B14F-4D97-AF65-F5344CB8AC3E}">
        <p14:creationId xmlns:p14="http://schemas.microsoft.com/office/powerpoint/2010/main" val="2622222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ool, brush&#10;&#10;Description automatically generated">
            <a:extLst>
              <a:ext uri="{FF2B5EF4-FFF2-40B4-BE49-F238E27FC236}">
                <a16:creationId xmlns:a16="http://schemas.microsoft.com/office/drawing/2014/main" id="{6B061C9D-0498-9A0C-C174-435D489BB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660" y="0"/>
            <a:ext cx="4924679" cy="6858000"/>
          </a:xfrm>
          <a:prstGeom prst="rect">
            <a:avLst/>
          </a:prstGeom>
        </p:spPr>
      </p:pic>
    </p:spTree>
    <p:extLst>
      <p:ext uri="{BB962C8B-B14F-4D97-AF65-F5344CB8AC3E}">
        <p14:creationId xmlns:p14="http://schemas.microsoft.com/office/powerpoint/2010/main" val="1624176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erson holding a bottle&#10;&#10;Description automatically generated with low confidence">
            <a:extLst>
              <a:ext uri="{FF2B5EF4-FFF2-40B4-BE49-F238E27FC236}">
                <a16:creationId xmlns:a16="http://schemas.microsoft.com/office/drawing/2014/main" id="{CFC23818-EFF5-6260-FFD0-90FC201E4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297"/>
            <a:ext cx="9144000" cy="6679406"/>
          </a:xfrm>
          <a:prstGeom prst="rect">
            <a:avLst/>
          </a:prstGeom>
        </p:spPr>
      </p:pic>
    </p:spTree>
    <p:extLst>
      <p:ext uri="{BB962C8B-B14F-4D97-AF65-F5344CB8AC3E}">
        <p14:creationId xmlns:p14="http://schemas.microsoft.com/office/powerpoint/2010/main" val="3827198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257AB04-BD08-C0E0-CB25-86936C6F2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3962400"/>
          </a:xfrm>
          <a:prstGeom prst="rect">
            <a:avLst/>
          </a:prstGeom>
        </p:spPr>
      </p:pic>
    </p:spTree>
    <p:extLst>
      <p:ext uri="{BB962C8B-B14F-4D97-AF65-F5344CB8AC3E}">
        <p14:creationId xmlns:p14="http://schemas.microsoft.com/office/powerpoint/2010/main" val="381677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necklet&#10;&#10;Description automatically generated">
            <a:extLst>
              <a:ext uri="{FF2B5EF4-FFF2-40B4-BE49-F238E27FC236}">
                <a16:creationId xmlns:a16="http://schemas.microsoft.com/office/drawing/2014/main" id="{8368B9C2-9EAF-5C92-B1B9-66241D956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3962400"/>
          </a:xfrm>
          <a:prstGeom prst="rect">
            <a:avLst/>
          </a:prstGeom>
        </p:spPr>
      </p:pic>
    </p:spTree>
    <p:extLst>
      <p:ext uri="{BB962C8B-B14F-4D97-AF65-F5344CB8AC3E}">
        <p14:creationId xmlns:p14="http://schemas.microsoft.com/office/powerpoint/2010/main" val="423539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678" y="365126"/>
            <a:ext cx="6998678" cy="1371659"/>
          </a:xfrm>
        </p:spPr>
        <p:txBody>
          <a:bodyPr>
            <a:normAutofit/>
          </a:bodyPr>
          <a:lstStyle/>
          <a:p>
            <a:r>
              <a:rPr lang="en-US" dirty="0"/>
              <a:t>Cave and Confined Space:</a:t>
            </a:r>
          </a:p>
        </p:txBody>
      </p:sp>
      <p:sp>
        <p:nvSpPr>
          <p:cNvPr id="3" name="Content Placeholder 2"/>
          <p:cNvSpPr>
            <a:spLocks noGrp="1"/>
          </p:cNvSpPr>
          <p:nvPr>
            <p:ph idx="1"/>
          </p:nvPr>
        </p:nvSpPr>
        <p:spPr>
          <a:xfrm>
            <a:off x="628650" y="2432649"/>
            <a:ext cx="7886700" cy="4163642"/>
          </a:xfrm>
        </p:spPr>
        <p:txBody>
          <a:bodyPr>
            <a:normAutofit/>
          </a:bodyPr>
          <a:lstStyle/>
          <a:p>
            <a:pPr marL="457200" lvl="1" indent="0">
              <a:buNone/>
            </a:pPr>
            <a:r>
              <a:rPr lang="en-US" sz="4800" b="1" dirty="0"/>
              <a:t>Cave ≠ Mine</a:t>
            </a:r>
          </a:p>
          <a:p>
            <a:pPr marL="457200" lvl="1" indent="0">
              <a:buNone/>
            </a:pPr>
            <a:r>
              <a:rPr lang="en-US" sz="4800" b="1" dirty="0"/>
              <a:t>Cave ≠ Trench</a:t>
            </a:r>
          </a:p>
          <a:p>
            <a:pPr marL="457200" lvl="1" indent="0">
              <a:buNone/>
            </a:pPr>
            <a:r>
              <a:rPr lang="en-US" sz="4800" b="1" dirty="0"/>
              <a:t>Cave ≠ Other Confined-Space</a:t>
            </a:r>
          </a:p>
        </p:txBody>
      </p:sp>
    </p:spTree>
    <p:extLst>
      <p:ext uri="{BB962C8B-B14F-4D97-AF65-F5344CB8AC3E}">
        <p14:creationId xmlns:p14="http://schemas.microsoft.com/office/powerpoint/2010/main" val="979083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8C4A78D-1E38-C140-8EE4-C5A74D812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3962400"/>
          </a:xfrm>
          <a:prstGeom prst="rect">
            <a:avLst/>
          </a:prstGeom>
        </p:spPr>
      </p:pic>
    </p:spTree>
    <p:extLst>
      <p:ext uri="{BB962C8B-B14F-4D97-AF65-F5344CB8AC3E}">
        <p14:creationId xmlns:p14="http://schemas.microsoft.com/office/powerpoint/2010/main" val="2786186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F661C-F3E9-F882-79E1-1E8A6FB52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3962400"/>
          </a:xfrm>
          <a:prstGeom prst="rect">
            <a:avLst/>
          </a:prstGeom>
        </p:spPr>
      </p:pic>
    </p:spTree>
    <p:extLst>
      <p:ext uri="{BB962C8B-B14F-4D97-AF65-F5344CB8AC3E}">
        <p14:creationId xmlns:p14="http://schemas.microsoft.com/office/powerpoint/2010/main" val="664724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B68E0-6AB4-9CC6-D321-53678D67B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3962400"/>
          </a:xfrm>
          <a:prstGeom prst="rect">
            <a:avLst/>
          </a:prstGeom>
        </p:spPr>
      </p:pic>
    </p:spTree>
    <p:extLst>
      <p:ext uri="{BB962C8B-B14F-4D97-AF65-F5344CB8AC3E}">
        <p14:creationId xmlns:p14="http://schemas.microsoft.com/office/powerpoint/2010/main" val="3198465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179811B-E218-C0D9-CD23-9D4A6C621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7433"/>
            <a:ext cx="9144000" cy="5063133"/>
          </a:xfrm>
          <a:prstGeom prst="rect">
            <a:avLst/>
          </a:prstGeom>
        </p:spPr>
      </p:pic>
    </p:spTree>
    <p:extLst>
      <p:ext uri="{BB962C8B-B14F-4D97-AF65-F5344CB8AC3E}">
        <p14:creationId xmlns:p14="http://schemas.microsoft.com/office/powerpoint/2010/main" val="1054126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5923C6A-9EE3-D2E7-7342-0FCEF744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8414"/>
            <a:ext cx="9144000" cy="3661172"/>
          </a:xfrm>
          <a:prstGeom prst="rect">
            <a:avLst/>
          </a:prstGeom>
        </p:spPr>
      </p:pic>
    </p:spTree>
    <p:extLst>
      <p:ext uri="{BB962C8B-B14F-4D97-AF65-F5344CB8AC3E}">
        <p14:creationId xmlns:p14="http://schemas.microsoft.com/office/powerpoint/2010/main" val="156657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nedrawing&#10;&#10;Description automatically generated">
            <a:extLst>
              <a:ext uri="{FF2B5EF4-FFF2-40B4-BE49-F238E27FC236}">
                <a16:creationId xmlns:a16="http://schemas.microsoft.com/office/drawing/2014/main" id="{3A022232-4DCC-55D3-E8BB-BB78C5F4E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941" y="0"/>
            <a:ext cx="5316118" cy="6858000"/>
          </a:xfrm>
          <a:prstGeom prst="rect">
            <a:avLst/>
          </a:prstGeom>
        </p:spPr>
      </p:pic>
    </p:spTree>
    <p:extLst>
      <p:ext uri="{BB962C8B-B14F-4D97-AF65-F5344CB8AC3E}">
        <p14:creationId xmlns:p14="http://schemas.microsoft.com/office/powerpoint/2010/main" val="4274430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nedrawing&#10;&#10;Description automatically generated">
            <a:extLst>
              <a:ext uri="{FF2B5EF4-FFF2-40B4-BE49-F238E27FC236}">
                <a16:creationId xmlns:a16="http://schemas.microsoft.com/office/drawing/2014/main" id="{794B5C29-0438-90F0-AE9E-B9B0D25EC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73" y="0"/>
            <a:ext cx="6987654" cy="6858000"/>
          </a:xfrm>
          <a:prstGeom prst="rect">
            <a:avLst/>
          </a:prstGeom>
        </p:spPr>
      </p:pic>
    </p:spTree>
    <p:extLst>
      <p:ext uri="{BB962C8B-B14F-4D97-AF65-F5344CB8AC3E}">
        <p14:creationId xmlns:p14="http://schemas.microsoft.com/office/powerpoint/2010/main" val="1348812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12A2B32-F90F-EE1A-A5C4-61A928E5F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5203"/>
            <a:ext cx="9144000" cy="3607594"/>
          </a:xfrm>
          <a:prstGeom prst="rect">
            <a:avLst/>
          </a:prstGeom>
        </p:spPr>
      </p:pic>
    </p:spTree>
    <p:extLst>
      <p:ext uri="{BB962C8B-B14F-4D97-AF65-F5344CB8AC3E}">
        <p14:creationId xmlns:p14="http://schemas.microsoft.com/office/powerpoint/2010/main" val="3097598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Cave Rescue Training</a:t>
            </a:r>
          </a:p>
        </p:txBody>
      </p:sp>
      <p:sp>
        <p:nvSpPr>
          <p:cNvPr id="3" name="Content Placeholder 2"/>
          <p:cNvSpPr>
            <a:spLocks noGrp="1"/>
          </p:cNvSpPr>
          <p:nvPr>
            <p:ph idx="1"/>
          </p:nvPr>
        </p:nvSpPr>
        <p:spPr/>
        <p:txBody>
          <a:bodyPr>
            <a:normAutofit/>
          </a:bodyPr>
          <a:lstStyle/>
          <a:p>
            <a:r>
              <a:rPr lang="en-US" dirty="0"/>
              <a:t>National Cave Rescue Commission </a:t>
            </a:r>
            <a:r>
              <a:rPr lang="en-US" i="1" dirty="0"/>
              <a:t>Orientation to Cave Rescue </a:t>
            </a:r>
            <a:r>
              <a:rPr lang="en-US" dirty="0"/>
              <a:t>class:</a:t>
            </a:r>
          </a:p>
          <a:p>
            <a:pPr lvl="1"/>
            <a:r>
              <a:rPr lang="en-US" dirty="0"/>
              <a:t>one weekend</a:t>
            </a:r>
          </a:p>
          <a:p>
            <a:pPr lvl="1"/>
            <a:r>
              <a:rPr lang="en-US" dirty="0"/>
              <a:t>Lecture/Discussion starting Friday evening and Saturday before lunch</a:t>
            </a:r>
          </a:p>
          <a:p>
            <a:pPr lvl="1"/>
            <a:r>
              <a:rPr lang="en-US" dirty="0"/>
              <a:t>Saturday afternoon above-ground packaging and litter handling practice</a:t>
            </a:r>
          </a:p>
          <a:p>
            <a:pPr lvl="1"/>
            <a:r>
              <a:rPr lang="en-US" dirty="0"/>
              <a:t>Sunday mock cave rescue in a cave</a:t>
            </a:r>
          </a:p>
          <a:p>
            <a:r>
              <a:rPr lang="en-US" dirty="0"/>
              <a:t>Also more advanced “weeklong” (9-day) courses</a:t>
            </a:r>
          </a:p>
          <a:p>
            <a:r>
              <a:rPr lang="en-US" dirty="0"/>
              <a:t>More info: </a:t>
            </a:r>
            <a:r>
              <a:rPr lang="en-US" b="1" dirty="0">
                <a:solidFill>
                  <a:srgbClr val="FFFFCC"/>
                </a:solidFill>
              </a:rPr>
              <a:t>https://ncrc-er.caves.org</a:t>
            </a:r>
          </a:p>
          <a:p>
            <a:pPr lvl="1"/>
            <a:endParaRPr lang="en-US" dirty="0"/>
          </a:p>
        </p:txBody>
      </p:sp>
    </p:spTree>
    <p:extLst>
      <p:ext uri="{BB962C8B-B14F-4D97-AF65-F5344CB8AC3E}">
        <p14:creationId xmlns:p14="http://schemas.microsoft.com/office/powerpoint/2010/main" val="2358443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46EB9B4-4A49-45AF-BCD1-860390B02738}"/>
              </a:ext>
            </a:extLst>
          </p:cNvPr>
          <p:cNvSpPr txBox="1">
            <a:spLocks noChangeArrowheads="1"/>
          </p:cNvSpPr>
          <p:nvPr/>
        </p:nvSpPr>
        <p:spPr bwMode="auto">
          <a:xfrm>
            <a:off x="655608" y="1664523"/>
            <a:ext cx="79528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tencil BT"/>
                <a:cs typeface="Arial" charset="0"/>
              </a:defRPr>
            </a:lvl1pPr>
            <a:lvl2pPr marL="742950" indent="-285750" eaLnBrk="0" hangingPunct="0">
              <a:defRPr sz="2400">
                <a:solidFill>
                  <a:schemeClr val="tx1"/>
                </a:solidFill>
                <a:latin typeface="Stencil BT"/>
                <a:cs typeface="Arial" charset="0"/>
              </a:defRPr>
            </a:lvl2pPr>
            <a:lvl3pPr marL="1143000" indent="-228600" eaLnBrk="0" hangingPunct="0">
              <a:defRPr sz="2400">
                <a:solidFill>
                  <a:schemeClr val="tx1"/>
                </a:solidFill>
                <a:latin typeface="Stencil BT"/>
                <a:cs typeface="Arial" charset="0"/>
              </a:defRPr>
            </a:lvl3pPr>
            <a:lvl4pPr marL="1600200" indent="-228600" eaLnBrk="0" hangingPunct="0">
              <a:defRPr sz="2400">
                <a:solidFill>
                  <a:schemeClr val="tx1"/>
                </a:solidFill>
                <a:latin typeface="Stencil BT"/>
                <a:cs typeface="Arial" charset="0"/>
              </a:defRPr>
            </a:lvl4pPr>
            <a:lvl5pPr marL="2057400" indent="-228600" eaLnBrk="0" hangingPunct="0">
              <a:defRPr sz="2400">
                <a:solidFill>
                  <a:schemeClr val="tx1"/>
                </a:solidFill>
                <a:latin typeface="Stencil BT"/>
                <a:cs typeface="Arial" charset="0"/>
              </a:defRPr>
            </a:lvl5pPr>
            <a:lvl6pPr marL="2514600" indent="-228600" eaLnBrk="0" fontAlgn="base" hangingPunct="0">
              <a:spcBef>
                <a:spcPct val="0"/>
              </a:spcBef>
              <a:spcAft>
                <a:spcPct val="0"/>
              </a:spcAft>
              <a:defRPr sz="2400">
                <a:solidFill>
                  <a:schemeClr val="tx1"/>
                </a:solidFill>
                <a:latin typeface="Stencil BT"/>
                <a:cs typeface="Arial" charset="0"/>
              </a:defRPr>
            </a:lvl6pPr>
            <a:lvl7pPr marL="2971800" indent="-228600" eaLnBrk="0" fontAlgn="base" hangingPunct="0">
              <a:spcBef>
                <a:spcPct val="0"/>
              </a:spcBef>
              <a:spcAft>
                <a:spcPct val="0"/>
              </a:spcAft>
              <a:defRPr sz="2400">
                <a:solidFill>
                  <a:schemeClr val="tx1"/>
                </a:solidFill>
                <a:latin typeface="Stencil BT"/>
                <a:cs typeface="Arial" charset="0"/>
              </a:defRPr>
            </a:lvl7pPr>
            <a:lvl8pPr marL="3429000" indent="-228600" eaLnBrk="0" fontAlgn="base" hangingPunct="0">
              <a:spcBef>
                <a:spcPct val="0"/>
              </a:spcBef>
              <a:spcAft>
                <a:spcPct val="0"/>
              </a:spcAft>
              <a:defRPr sz="2400">
                <a:solidFill>
                  <a:schemeClr val="tx1"/>
                </a:solidFill>
                <a:latin typeface="Stencil BT"/>
                <a:cs typeface="Arial" charset="0"/>
              </a:defRPr>
            </a:lvl8pPr>
            <a:lvl9pPr marL="3886200" indent="-228600" eaLnBrk="0" fontAlgn="base" hangingPunct="0">
              <a:spcBef>
                <a:spcPct val="0"/>
              </a:spcBef>
              <a:spcAft>
                <a:spcPct val="0"/>
              </a:spcAft>
              <a:defRPr sz="2400">
                <a:solidFill>
                  <a:schemeClr val="tx1"/>
                </a:solidFill>
                <a:latin typeface="Stencil BT"/>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conovers.org/ftp/AppSAR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conovers.org/ftp/AppSAR-Drafts</a:t>
            </a:r>
          </a:p>
        </p:txBody>
      </p:sp>
      <p:pic>
        <p:nvPicPr>
          <p:cNvPr id="3" name="Picture 2" descr="Qr code&#10;&#10;Description automatically generated">
            <a:extLst>
              <a:ext uri="{FF2B5EF4-FFF2-40B4-BE49-F238E27FC236}">
                <a16:creationId xmlns:a16="http://schemas.microsoft.com/office/drawing/2014/main" id="{9BB73CF8-5D4B-1C4A-AAAA-67B02361C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72" y="3084937"/>
            <a:ext cx="3754130" cy="3716279"/>
          </a:xfrm>
          <a:prstGeom prst="rect">
            <a:avLst/>
          </a:prstGeom>
        </p:spPr>
      </p:pic>
      <p:pic>
        <p:nvPicPr>
          <p:cNvPr id="6" name="Picture 5" descr="Qr code&#10;&#10;Description automatically generated">
            <a:extLst>
              <a:ext uri="{FF2B5EF4-FFF2-40B4-BE49-F238E27FC236}">
                <a16:creationId xmlns:a16="http://schemas.microsoft.com/office/drawing/2014/main" id="{75E3DE44-BE77-2EE0-4AC3-0D01A1642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262" y="3084524"/>
            <a:ext cx="3754130" cy="3716691"/>
          </a:xfrm>
          <a:prstGeom prst="rect">
            <a:avLst/>
          </a:prstGeom>
        </p:spPr>
      </p:pic>
      <p:sp>
        <p:nvSpPr>
          <p:cNvPr id="7" name="Title 6">
            <a:extLst>
              <a:ext uri="{FF2B5EF4-FFF2-40B4-BE49-F238E27FC236}">
                <a16:creationId xmlns:a16="http://schemas.microsoft.com/office/drawing/2014/main" id="{2CC73223-CA01-42FE-2BFA-7E4E9E67BDD4}"/>
              </a:ext>
            </a:extLst>
          </p:cNvPr>
          <p:cNvSpPr>
            <a:spLocks noGrp="1"/>
          </p:cNvSpPr>
          <p:nvPr>
            <p:ph type="title"/>
          </p:nvPr>
        </p:nvSpPr>
        <p:spPr/>
        <p:txBody>
          <a:bodyPr>
            <a:normAutofit/>
          </a:bodyPr>
          <a:lstStyle/>
          <a:p>
            <a:r>
              <a:rPr lang="en-US" i="1" dirty="0"/>
              <a:t>Appalachian </a:t>
            </a:r>
            <a:br>
              <a:rPr lang="en-US" i="1" dirty="0"/>
            </a:br>
            <a:r>
              <a:rPr lang="en-US" i="1" dirty="0"/>
              <a:t>Search and Rescue </a:t>
            </a:r>
            <a:r>
              <a:rPr lang="en-US" dirty="0"/>
              <a:t>textbook</a:t>
            </a:r>
          </a:p>
        </p:txBody>
      </p:sp>
    </p:spTree>
    <p:extLst>
      <p:ext uri="{BB962C8B-B14F-4D97-AF65-F5344CB8AC3E}">
        <p14:creationId xmlns:p14="http://schemas.microsoft.com/office/powerpoint/2010/main" val="3195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9773309A-8978-8B95-76BC-1F456901C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957" y="0"/>
            <a:ext cx="5634086" cy="6858000"/>
          </a:xfrm>
          <a:prstGeom prst="rect">
            <a:avLst/>
          </a:prstGeom>
        </p:spPr>
      </p:pic>
    </p:spTree>
    <p:extLst>
      <p:ext uri="{BB962C8B-B14F-4D97-AF65-F5344CB8AC3E}">
        <p14:creationId xmlns:p14="http://schemas.microsoft.com/office/powerpoint/2010/main" val="252705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246EB9B4-4A49-45AF-BCD1-860390B02738}"/>
              </a:ext>
            </a:extLst>
          </p:cNvPr>
          <p:cNvSpPr txBox="1">
            <a:spLocks noChangeArrowheads="1"/>
          </p:cNvSpPr>
          <p:nvPr/>
        </p:nvSpPr>
        <p:spPr bwMode="auto">
          <a:xfrm>
            <a:off x="655608" y="1664523"/>
            <a:ext cx="79528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tencil BT"/>
                <a:cs typeface="Arial" charset="0"/>
              </a:defRPr>
            </a:lvl1pPr>
            <a:lvl2pPr marL="742950" indent="-285750" eaLnBrk="0" hangingPunct="0">
              <a:defRPr sz="2400">
                <a:solidFill>
                  <a:schemeClr val="tx1"/>
                </a:solidFill>
                <a:latin typeface="Stencil BT"/>
                <a:cs typeface="Arial" charset="0"/>
              </a:defRPr>
            </a:lvl2pPr>
            <a:lvl3pPr marL="1143000" indent="-228600" eaLnBrk="0" hangingPunct="0">
              <a:defRPr sz="2400">
                <a:solidFill>
                  <a:schemeClr val="tx1"/>
                </a:solidFill>
                <a:latin typeface="Stencil BT"/>
                <a:cs typeface="Arial" charset="0"/>
              </a:defRPr>
            </a:lvl3pPr>
            <a:lvl4pPr marL="1600200" indent="-228600" eaLnBrk="0" hangingPunct="0">
              <a:defRPr sz="2400">
                <a:solidFill>
                  <a:schemeClr val="tx1"/>
                </a:solidFill>
                <a:latin typeface="Stencil BT"/>
                <a:cs typeface="Arial" charset="0"/>
              </a:defRPr>
            </a:lvl4pPr>
            <a:lvl5pPr marL="2057400" indent="-228600" eaLnBrk="0" hangingPunct="0">
              <a:defRPr sz="2400">
                <a:solidFill>
                  <a:schemeClr val="tx1"/>
                </a:solidFill>
                <a:latin typeface="Stencil BT"/>
                <a:cs typeface="Arial" charset="0"/>
              </a:defRPr>
            </a:lvl5pPr>
            <a:lvl6pPr marL="2514600" indent="-228600" eaLnBrk="0" fontAlgn="base" hangingPunct="0">
              <a:spcBef>
                <a:spcPct val="0"/>
              </a:spcBef>
              <a:spcAft>
                <a:spcPct val="0"/>
              </a:spcAft>
              <a:defRPr sz="2400">
                <a:solidFill>
                  <a:schemeClr val="tx1"/>
                </a:solidFill>
                <a:latin typeface="Stencil BT"/>
                <a:cs typeface="Arial" charset="0"/>
              </a:defRPr>
            </a:lvl6pPr>
            <a:lvl7pPr marL="2971800" indent="-228600" eaLnBrk="0" fontAlgn="base" hangingPunct="0">
              <a:spcBef>
                <a:spcPct val="0"/>
              </a:spcBef>
              <a:spcAft>
                <a:spcPct val="0"/>
              </a:spcAft>
              <a:defRPr sz="2400">
                <a:solidFill>
                  <a:schemeClr val="tx1"/>
                </a:solidFill>
                <a:latin typeface="Stencil BT"/>
                <a:cs typeface="Arial" charset="0"/>
              </a:defRPr>
            </a:lvl7pPr>
            <a:lvl8pPr marL="3429000" indent="-228600" eaLnBrk="0" fontAlgn="base" hangingPunct="0">
              <a:spcBef>
                <a:spcPct val="0"/>
              </a:spcBef>
              <a:spcAft>
                <a:spcPct val="0"/>
              </a:spcAft>
              <a:defRPr sz="2400">
                <a:solidFill>
                  <a:schemeClr val="tx1"/>
                </a:solidFill>
                <a:latin typeface="Stencil BT"/>
                <a:cs typeface="Arial" charset="0"/>
              </a:defRPr>
            </a:lvl8pPr>
            <a:lvl9pPr marL="3886200" indent="-228600" eaLnBrk="0" fontAlgn="base" hangingPunct="0">
              <a:spcBef>
                <a:spcPct val="0"/>
              </a:spcBef>
              <a:spcAft>
                <a:spcPct val="0"/>
              </a:spcAft>
              <a:defRPr sz="2400">
                <a:solidFill>
                  <a:schemeClr val="tx1"/>
                </a:solidFill>
                <a:latin typeface="Stencil BT"/>
                <a:cs typeface="Arial" charset="0"/>
              </a:defRPr>
            </a:lvl9pPr>
          </a:lstStyle>
          <a:p>
            <a:pPr eaLnBrk="1" hangingPunct="1"/>
            <a:r>
              <a:rPr lang="en-US" sz="4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conovers.org/ftp/AppSAR</a:t>
            </a:r>
          </a:p>
          <a:p>
            <a:pPr eaLnBrk="1" hangingPunct="1"/>
            <a:r>
              <a:rPr lang="en-US" sz="4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conovers.org/ftp/AppSAR-Drafts</a:t>
            </a:r>
          </a:p>
        </p:txBody>
      </p:sp>
      <p:pic>
        <p:nvPicPr>
          <p:cNvPr id="3" name="Picture 2" descr="Qr code&#10;&#10;Description automatically generated">
            <a:extLst>
              <a:ext uri="{FF2B5EF4-FFF2-40B4-BE49-F238E27FC236}">
                <a16:creationId xmlns:a16="http://schemas.microsoft.com/office/drawing/2014/main" id="{9BB73CF8-5D4B-1C4A-AAAA-67B02361C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72" y="3084937"/>
            <a:ext cx="3754130" cy="3716279"/>
          </a:xfrm>
          <a:prstGeom prst="rect">
            <a:avLst/>
          </a:prstGeom>
        </p:spPr>
      </p:pic>
      <p:pic>
        <p:nvPicPr>
          <p:cNvPr id="6" name="Picture 5" descr="Qr code&#10;&#10;Description automatically generated">
            <a:extLst>
              <a:ext uri="{FF2B5EF4-FFF2-40B4-BE49-F238E27FC236}">
                <a16:creationId xmlns:a16="http://schemas.microsoft.com/office/drawing/2014/main" id="{75E3DE44-BE77-2EE0-4AC3-0D01A1642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262" y="3084524"/>
            <a:ext cx="3754130" cy="3716691"/>
          </a:xfrm>
          <a:prstGeom prst="rect">
            <a:avLst/>
          </a:prstGeom>
        </p:spPr>
      </p:pic>
      <p:sp>
        <p:nvSpPr>
          <p:cNvPr id="7" name="Title 6">
            <a:extLst>
              <a:ext uri="{FF2B5EF4-FFF2-40B4-BE49-F238E27FC236}">
                <a16:creationId xmlns:a16="http://schemas.microsoft.com/office/drawing/2014/main" id="{2CC73223-CA01-42FE-2BFA-7E4E9E67BDD4}"/>
              </a:ext>
            </a:extLst>
          </p:cNvPr>
          <p:cNvSpPr>
            <a:spLocks noGrp="1"/>
          </p:cNvSpPr>
          <p:nvPr>
            <p:ph type="title"/>
          </p:nvPr>
        </p:nvSpPr>
        <p:spPr/>
        <p:txBody>
          <a:bodyPr>
            <a:normAutofit/>
          </a:bodyPr>
          <a:lstStyle/>
          <a:p>
            <a:r>
              <a:rPr lang="en-US" i="1" dirty="0"/>
              <a:t>Appalachian </a:t>
            </a:r>
            <a:br>
              <a:rPr lang="en-US" i="1" dirty="0"/>
            </a:br>
            <a:r>
              <a:rPr lang="en-US" i="1" dirty="0"/>
              <a:t>Search and Rescue </a:t>
            </a:r>
            <a:r>
              <a:rPr lang="en-US" dirty="0"/>
              <a:t>textbook</a:t>
            </a:r>
          </a:p>
        </p:txBody>
      </p:sp>
    </p:spTree>
    <p:extLst>
      <p:ext uri="{BB962C8B-B14F-4D97-AF65-F5344CB8AC3E}">
        <p14:creationId xmlns:p14="http://schemas.microsoft.com/office/powerpoint/2010/main" val="3767613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1C7D1504-5EC9-73B8-DAFA-0B354F1A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49" y="-38628"/>
            <a:ext cx="8092223" cy="6896627"/>
          </a:xfrm>
          <a:prstGeom prst="rect">
            <a:avLst/>
          </a:prstGeom>
        </p:spPr>
      </p:pic>
    </p:spTree>
    <p:extLst>
      <p:ext uri="{BB962C8B-B14F-4D97-AF65-F5344CB8AC3E}">
        <p14:creationId xmlns:p14="http://schemas.microsoft.com/office/powerpoint/2010/main" val="2821718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TextBox 1"/>
          <p:cNvSpPr txBox="1">
            <a:spLocks noChangeArrowheads="1"/>
          </p:cNvSpPr>
          <p:nvPr/>
        </p:nvSpPr>
        <p:spPr bwMode="auto">
          <a:xfrm>
            <a:off x="2987857" y="2721103"/>
            <a:ext cx="603504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tencil BT"/>
                <a:cs typeface="Arial" charset="0"/>
              </a:defRPr>
            </a:lvl1pPr>
            <a:lvl2pPr marL="742950" indent="-285750" eaLnBrk="0" hangingPunct="0">
              <a:defRPr sz="2400">
                <a:solidFill>
                  <a:schemeClr val="tx1"/>
                </a:solidFill>
                <a:latin typeface="Stencil BT"/>
                <a:cs typeface="Arial" charset="0"/>
              </a:defRPr>
            </a:lvl2pPr>
            <a:lvl3pPr marL="1143000" indent="-228600" eaLnBrk="0" hangingPunct="0">
              <a:defRPr sz="2400">
                <a:solidFill>
                  <a:schemeClr val="tx1"/>
                </a:solidFill>
                <a:latin typeface="Stencil BT"/>
                <a:cs typeface="Arial" charset="0"/>
              </a:defRPr>
            </a:lvl3pPr>
            <a:lvl4pPr marL="1600200" indent="-228600" eaLnBrk="0" hangingPunct="0">
              <a:defRPr sz="2400">
                <a:solidFill>
                  <a:schemeClr val="tx1"/>
                </a:solidFill>
                <a:latin typeface="Stencil BT"/>
                <a:cs typeface="Arial" charset="0"/>
              </a:defRPr>
            </a:lvl4pPr>
            <a:lvl5pPr marL="2057400" indent="-228600" eaLnBrk="0" hangingPunct="0">
              <a:defRPr sz="2400">
                <a:solidFill>
                  <a:schemeClr val="tx1"/>
                </a:solidFill>
                <a:latin typeface="Stencil BT"/>
                <a:cs typeface="Arial" charset="0"/>
              </a:defRPr>
            </a:lvl5pPr>
            <a:lvl6pPr marL="2514600" indent="-228600" eaLnBrk="0" fontAlgn="base" hangingPunct="0">
              <a:spcBef>
                <a:spcPct val="0"/>
              </a:spcBef>
              <a:spcAft>
                <a:spcPct val="0"/>
              </a:spcAft>
              <a:defRPr sz="2400">
                <a:solidFill>
                  <a:schemeClr val="tx1"/>
                </a:solidFill>
                <a:latin typeface="Stencil BT"/>
                <a:cs typeface="Arial" charset="0"/>
              </a:defRPr>
            </a:lvl6pPr>
            <a:lvl7pPr marL="2971800" indent="-228600" eaLnBrk="0" fontAlgn="base" hangingPunct="0">
              <a:spcBef>
                <a:spcPct val="0"/>
              </a:spcBef>
              <a:spcAft>
                <a:spcPct val="0"/>
              </a:spcAft>
              <a:defRPr sz="2400">
                <a:solidFill>
                  <a:schemeClr val="tx1"/>
                </a:solidFill>
                <a:latin typeface="Stencil BT"/>
                <a:cs typeface="Arial" charset="0"/>
              </a:defRPr>
            </a:lvl7pPr>
            <a:lvl8pPr marL="3429000" indent="-228600" eaLnBrk="0" fontAlgn="base" hangingPunct="0">
              <a:spcBef>
                <a:spcPct val="0"/>
              </a:spcBef>
              <a:spcAft>
                <a:spcPct val="0"/>
              </a:spcAft>
              <a:defRPr sz="2400">
                <a:solidFill>
                  <a:schemeClr val="tx1"/>
                </a:solidFill>
                <a:latin typeface="Stencil BT"/>
                <a:cs typeface="Arial" charset="0"/>
              </a:defRPr>
            </a:lvl8pPr>
            <a:lvl9pPr marL="3886200" indent="-228600" eaLnBrk="0" fontAlgn="base" hangingPunct="0">
              <a:spcBef>
                <a:spcPct val="0"/>
              </a:spcBef>
              <a:spcAft>
                <a:spcPct val="0"/>
              </a:spcAft>
              <a:defRPr sz="2400">
                <a:solidFill>
                  <a:schemeClr val="tx1"/>
                </a:solidFill>
                <a:latin typeface="Stencil BT"/>
                <a:cs typeface="Arial" charset="0"/>
              </a:defRPr>
            </a:lvl9pPr>
          </a:lstStyle>
          <a:p>
            <a:pPr algn="ctr" eaLnBrk="1" hangingPunct="1"/>
            <a:r>
              <a:rPr lang="en-US" sz="6600" dirty="0">
                <a:solidFill>
                  <a:srgbClr val="FFFF00"/>
                </a:solidFill>
                <a:effectLst>
                  <a:outerShdw blurRad="38100" dist="38100" dir="2700000" algn="tl">
                    <a:srgbClr val="000000">
                      <a:alpha val="43137"/>
                    </a:srgbClr>
                  </a:outerShdw>
                </a:effectLst>
                <a:latin typeface="IowanOldSt Blk BT" panose="02040805050506020204" pitchFamily="18" charset="0"/>
              </a:rPr>
              <a:t>Cave</a:t>
            </a:r>
          </a:p>
          <a:p>
            <a:pPr algn="ctr" eaLnBrk="1" hangingPunct="1"/>
            <a:r>
              <a:rPr lang="en-US" sz="6600" dirty="0">
                <a:solidFill>
                  <a:srgbClr val="FFFF00"/>
                </a:solidFill>
                <a:effectLst>
                  <a:outerShdw blurRad="38100" dist="38100" dir="2700000" algn="tl">
                    <a:srgbClr val="000000">
                      <a:alpha val="43137"/>
                    </a:srgbClr>
                  </a:outerShdw>
                </a:effectLst>
                <a:latin typeface="IowanOldSt Blk BT" panose="02040805050506020204" pitchFamily="18" charset="0"/>
              </a:rPr>
              <a:t>Hazards</a:t>
            </a:r>
          </a:p>
        </p:txBody>
      </p:sp>
    </p:spTree>
    <p:extLst>
      <p:ext uri="{BB962C8B-B14F-4D97-AF65-F5344CB8AC3E}">
        <p14:creationId xmlns:p14="http://schemas.microsoft.com/office/powerpoint/2010/main" val="3218719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7" name="Picture 3" descr="C:\Clipart\MISC\Scanned\Cry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727" y="0"/>
            <a:ext cx="48158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79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3D TRANSITION" val="Tsquares.p3d 2"/>
  <p:tag name="POWER3D OPTIONS" val="Medium "/>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4-11-ASRC-Slide-Masters.pptx" id="{B0D81A5A-EC4E-4B6F-B262-A677E338E1BF}" vid="{DFB4AF7A-7E44-45ED-8B36-B356B563ED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2020-04-11-ASRC-Slide-Masters</Template>
  <TotalTime>1676</TotalTime>
  <Words>3814</Words>
  <Application>Microsoft Office PowerPoint</Application>
  <PresentationFormat>On-screen Show (4:3)</PresentationFormat>
  <Paragraphs>125</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Georgia</vt:lpstr>
      <vt:lpstr>IowanOldSt Blk BT</vt:lpstr>
      <vt:lpstr>ScalaSansPro-Bold</vt:lpstr>
      <vt:lpstr>Office Theme</vt:lpstr>
      <vt:lpstr>Cave Rescue</vt:lpstr>
      <vt:lpstr>Cave and Above-Ground SAR:</vt:lpstr>
      <vt:lpstr>PowerPoint Presentation</vt:lpstr>
      <vt:lpstr>Cave and Confined Space:</vt:lpstr>
      <vt:lpstr>PowerPoint Presentation</vt:lpstr>
      <vt:lpstr>Appalachian  Search and Rescue textbook</vt:lpstr>
      <vt:lpstr>PowerPoint Presentation</vt:lpstr>
      <vt:lpstr>PowerPoint Presentation</vt:lpstr>
      <vt:lpstr>PowerPoint Presentation</vt:lpstr>
      <vt:lpstr>PowerPoint Presentation</vt:lpstr>
      <vt:lpstr>PowerPoint Presentation</vt:lpstr>
      <vt:lpstr>“Snakes…why’d it have to be snakes?” —Indiana Jones, in the movie Raiders of the Lost 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Cavepack Gear</vt:lpstr>
      <vt:lpstr>Caving Clothing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Cave Rescue Training</vt:lpstr>
      <vt:lpstr>Appalachian  Search and Rescue textbook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Cave Rescue</dc:title>
  <dc:creator>Keith Conover</dc:creator>
  <cp:lastModifiedBy>Keith Conover</cp:lastModifiedBy>
  <cp:revision>81</cp:revision>
  <dcterms:created xsi:type="dcterms:W3CDTF">2023-02-11T15:54:36Z</dcterms:created>
  <dcterms:modified xsi:type="dcterms:W3CDTF">2023-03-03T20:33:49Z</dcterms:modified>
</cp:coreProperties>
</file>